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Montserrat" charset="1" panose="00000500000000000000"/>
      <p:regular r:id="rId15"/>
    </p:embeddedFont>
    <p:embeddedFont>
      <p:font typeface="Inter Bold" charset="1" panose="020B08020300000000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.jpeg" Type="http://schemas.openxmlformats.org/officeDocument/2006/relationships/image"/><Relationship Id="rId6" Target="../media/image7.jpeg" Type="http://schemas.openxmlformats.org/officeDocument/2006/relationships/image"/><Relationship Id="rId7" Target="../media/image8.jpeg" Type="http://schemas.openxmlformats.org/officeDocument/2006/relationships/image"/><Relationship Id="rId8" Target="../media/image9.jpeg" Type="http://schemas.openxmlformats.org/officeDocument/2006/relationships/image"/><Relationship Id="rId9" Target="../media/image10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Relationship Id="rId4" Target="../media/image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Relationship Id="rId5" Target="../media/image18.png" Type="http://schemas.openxmlformats.org/officeDocument/2006/relationships/image"/><Relationship Id="rId6" Target="../media/image19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EFE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159131" y="2158631"/>
            <a:ext cx="5969739" cy="5969739"/>
          </a:xfrm>
          <a:custGeom>
            <a:avLst/>
            <a:gdLst/>
            <a:ahLst/>
            <a:cxnLst/>
            <a:rect r="r" b="b" t="t" l="l"/>
            <a:pathLst>
              <a:path h="5969739" w="5969739">
                <a:moveTo>
                  <a:pt x="0" y="0"/>
                </a:moveTo>
                <a:lnTo>
                  <a:pt x="5969738" y="0"/>
                </a:lnTo>
                <a:lnTo>
                  <a:pt x="5969738" y="5969738"/>
                </a:lnTo>
                <a:lnTo>
                  <a:pt x="0" y="5969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615848"/>
            <a:ext cx="18288000" cy="4870691"/>
            <a:chOff x="0" y="0"/>
            <a:chExt cx="4816593" cy="12828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1282816"/>
            </a:xfrm>
            <a:custGeom>
              <a:avLst/>
              <a:gdLst/>
              <a:ahLst/>
              <a:cxnLst/>
              <a:rect r="r" b="b" t="t" l="l"/>
              <a:pathLst>
                <a:path h="128281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82816"/>
                  </a:lnTo>
                  <a:lnTo>
                    <a:pt x="0" y="1282816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13304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365075" y="3003556"/>
            <a:ext cx="17557849" cy="2139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00"/>
              </a:lnSpc>
            </a:pPr>
            <a:r>
              <a:rPr lang="en-US" sz="12500" spc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INSEMINAZIONE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371330" y="5368895"/>
            <a:ext cx="9545340" cy="129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639"/>
              </a:lnSpc>
            </a:pPr>
            <a:r>
              <a:rPr lang="en-US" sz="7599" spc="151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STRUMENTALE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579713" y="8362839"/>
            <a:ext cx="11128574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EFBB15"/>
                </a:solidFill>
                <a:latin typeface="Montserrat"/>
                <a:ea typeface="Montserrat"/>
                <a:cs typeface="Montserrat"/>
                <a:sym typeface="Montserrat"/>
              </a:rPr>
              <a:t>L’IMPORTANZA NELLA SELEZIONE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951861" y="805155"/>
            <a:ext cx="4384278" cy="844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>
                <a:solidFill>
                  <a:srgbClr val="EFBB15"/>
                </a:solidFill>
                <a:latin typeface="Montserrat"/>
                <a:ea typeface="Montserrat"/>
                <a:cs typeface="Montserrat"/>
                <a:sym typeface="Montserrat"/>
              </a:rPr>
              <a:t>Yuvan Craveri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36675" y="3305277"/>
            <a:ext cx="6289741" cy="5225027"/>
            <a:chOff x="0" y="0"/>
            <a:chExt cx="8386321" cy="696670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18847" r="0" b="18847"/>
            <a:stretch>
              <a:fillRect/>
            </a:stretch>
          </p:blipFill>
          <p:spPr>
            <a:xfrm flipH="false" flipV="false">
              <a:off x="0" y="0"/>
              <a:ext cx="8386321" cy="696670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0" y="902552"/>
            <a:ext cx="18288000" cy="1239971"/>
            <a:chOff x="0" y="0"/>
            <a:chExt cx="4816593" cy="32657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26577"/>
            </a:xfrm>
            <a:custGeom>
              <a:avLst/>
              <a:gdLst/>
              <a:ahLst/>
              <a:cxnLst/>
              <a:rect r="r" b="b" t="t" l="l"/>
              <a:pathLst>
                <a:path h="32657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6577"/>
                  </a:lnTo>
                  <a:lnTo>
                    <a:pt x="0" y="326577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816593" cy="374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5943613" y="558154"/>
            <a:ext cx="1928768" cy="1928768"/>
          </a:xfrm>
          <a:custGeom>
            <a:avLst/>
            <a:gdLst/>
            <a:ahLst/>
            <a:cxnLst/>
            <a:rect r="r" b="b" t="t" l="l"/>
            <a:pathLst>
              <a:path h="1928768" w="1928768">
                <a:moveTo>
                  <a:pt x="0" y="0"/>
                </a:moveTo>
                <a:lnTo>
                  <a:pt x="1928768" y="0"/>
                </a:lnTo>
                <a:lnTo>
                  <a:pt x="1928768" y="1928767"/>
                </a:lnTo>
                <a:lnTo>
                  <a:pt x="0" y="1928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8358055" y="3498440"/>
            <a:ext cx="7829740" cy="4781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DAL 2004 AD OGGI</a:t>
            </a:r>
          </a:p>
          <a:p>
            <a:pPr algn="l">
              <a:lnSpc>
                <a:spcPts val="4200"/>
              </a:lnSpc>
            </a:pP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IL CAMBIO DI DIREZIONE</a:t>
            </a:r>
          </a:p>
          <a:p>
            <a:pPr algn="l">
              <a:lnSpc>
                <a:spcPts val="4200"/>
              </a:lnSpc>
            </a:pP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L’IMPEGNO NELL’ALLEVAMENTO</a:t>
            </a:r>
          </a:p>
          <a:p>
            <a:pPr algn="l">
              <a:lnSpc>
                <a:spcPts val="4200"/>
              </a:lnSpc>
            </a:pP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L’INIZIO DELLA SELEZIONE</a:t>
            </a:r>
          </a:p>
          <a:p>
            <a:pPr algn="l">
              <a:lnSpc>
                <a:spcPts val="4200"/>
              </a:lnSpc>
            </a:pP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PROSPETTIVE PER IL FUTURO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6675" y="914400"/>
            <a:ext cx="9511691" cy="101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59"/>
              </a:lnSpc>
            </a:pPr>
            <a:r>
              <a:rPr lang="en-US" sz="5899" spc="117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L’INIZIO DI TUTTO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492078" y="3198316"/>
            <a:ext cx="7651922" cy="6059984"/>
            <a:chOff x="0" y="0"/>
            <a:chExt cx="10202562" cy="8079979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4621" t="0" r="4621" b="0"/>
            <a:stretch>
              <a:fillRect/>
            </a:stretch>
          </p:blipFill>
          <p:spPr>
            <a:xfrm flipH="false" flipV="false">
              <a:off x="0" y="0"/>
              <a:ext cx="10202562" cy="8079979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0" y="902552"/>
            <a:ext cx="18288000" cy="1239971"/>
            <a:chOff x="0" y="0"/>
            <a:chExt cx="4816593" cy="32657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816592" cy="326577"/>
            </a:xfrm>
            <a:custGeom>
              <a:avLst/>
              <a:gdLst/>
              <a:ahLst/>
              <a:cxnLst/>
              <a:rect r="r" b="b" t="t" l="l"/>
              <a:pathLst>
                <a:path h="32657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6577"/>
                  </a:lnTo>
                  <a:lnTo>
                    <a:pt x="0" y="326577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4816593" cy="374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5943613" y="558154"/>
            <a:ext cx="1928768" cy="1928768"/>
          </a:xfrm>
          <a:custGeom>
            <a:avLst/>
            <a:gdLst/>
            <a:ahLst/>
            <a:cxnLst/>
            <a:rect r="r" b="b" t="t" l="l"/>
            <a:pathLst>
              <a:path h="1928768" w="1928768">
                <a:moveTo>
                  <a:pt x="0" y="0"/>
                </a:moveTo>
                <a:lnTo>
                  <a:pt x="1928768" y="0"/>
                </a:lnTo>
                <a:lnTo>
                  <a:pt x="1928768" y="1928767"/>
                </a:lnTo>
                <a:lnTo>
                  <a:pt x="0" y="1928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9768266" y="4118615"/>
            <a:ext cx="8289071" cy="3873406"/>
            <a:chOff x="0" y="0"/>
            <a:chExt cx="2183130" cy="102015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83130" cy="1020156"/>
            </a:xfrm>
            <a:custGeom>
              <a:avLst/>
              <a:gdLst/>
              <a:ahLst/>
              <a:cxnLst/>
              <a:rect r="r" b="b" t="t" l="l"/>
              <a:pathLst>
                <a:path h="1020156" w="2183130">
                  <a:moveTo>
                    <a:pt x="0" y="0"/>
                  </a:moveTo>
                  <a:lnTo>
                    <a:pt x="2183130" y="0"/>
                  </a:lnTo>
                  <a:lnTo>
                    <a:pt x="2183130" y="1020156"/>
                  </a:lnTo>
                  <a:lnTo>
                    <a:pt x="0" y="1020156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47625"/>
              <a:ext cx="2183130" cy="10677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9768266" y="4454750"/>
            <a:ext cx="8519734" cy="5150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5814" indent="-252907" lvl="1">
              <a:lnSpc>
                <a:spcPts val="3279"/>
              </a:lnSpc>
              <a:buFont typeface="Arial"/>
              <a:buChar char="•"/>
            </a:pPr>
            <a:r>
              <a:rPr lang="en-US" sz="2342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CONTROLLARE GLI ACCOPPIAMENTI</a:t>
            </a:r>
          </a:p>
          <a:p>
            <a:pPr algn="l">
              <a:lnSpc>
                <a:spcPts val="3279"/>
              </a:lnSpc>
            </a:pPr>
          </a:p>
          <a:p>
            <a:pPr algn="l" marL="505814" indent="-252907" lvl="1">
              <a:lnSpc>
                <a:spcPts val="3279"/>
              </a:lnSpc>
              <a:buFont typeface="Arial"/>
              <a:buChar char="•"/>
            </a:pPr>
            <a:r>
              <a:rPr lang="en-US" sz="2342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NESSUNA DISPONIBILITA’ DI STAZIONI ISOLATE</a:t>
            </a:r>
          </a:p>
          <a:p>
            <a:pPr algn="l">
              <a:lnSpc>
                <a:spcPts val="3279"/>
              </a:lnSpc>
            </a:pPr>
          </a:p>
          <a:p>
            <a:pPr algn="l" marL="505814" indent="-252907" lvl="1">
              <a:lnSpc>
                <a:spcPts val="3279"/>
              </a:lnSpc>
              <a:buFont typeface="Arial"/>
              <a:buChar char="•"/>
            </a:pPr>
            <a:r>
              <a:rPr lang="en-US" sz="2342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OPERARE UN REALE MIGLIORAMENTO GENETICO</a:t>
            </a:r>
          </a:p>
          <a:p>
            <a:pPr algn="l">
              <a:lnSpc>
                <a:spcPts val="3279"/>
              </a:lnSpc>
            </a:pPr>
          </a:p>
          <a:p>
            <a:pPr algn="l" marL="505814" indent="-252907" lvl="1">
              <a:lnSpc>
                <a:spcPts val="3279"/>
              </a:lnSpc>
              <a:buFont typeface="Arial"/>
              <a:buChar char="•"/>
            </a:pPr>
            <a:r>
              <a:rPr lang="en-US" sz="2342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DIFENDERE ANCHE LA LIBERTA’ DEL MIO “VICINO” </a:t>
            </a:r>
          </a:p>
          <a:p>
            <a:pPr algn="l">
              <a:lnSpc>
                <a:spcPts val="3279"/>
              </a:lnSpc>
            </a:pPr>
          </a:p>
          <a:p>
            <a:pPr algn="l">
              <a:lnSpc>
                <a:spcPts val="4919"/>
              </a:lnSpc>
            </a:pPr>
          </a:p>
          <a:p>
            <a:pPr algn="l">
              <a:lnSpc>
                <a:spcPts val="4919"/>
              </a:lnSpc>
            </a:pPr>
          </a:p>
          <a:p>
            <a:pPr algn="l">
              <a:lnSpc>
                <a:spcPts val="491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636675" y="914400"/>
            <a:ext cx="14968498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60"/>
              </a:lnSpc>
            </a:pPr>
            <a:r>
              <a:rPr lang="en-US" sz="5900" spc="118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PERCHE’ L’INSEMINAZIONE?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02552"/>
            <a:ext cx="18288000" cy="1239971"/>
            <a:chOff x="0" y="0"/>
            <a:chExt cx="4816593" cy="3265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26577"/>
            </a:xfrm>
            <a:custGeom>
              <a:avLst/>
              <a:gdLst/>
              <a:ahLst/>
              <a:cxnLst/>
              <a:rect r="r" b="b" t="t" l="l"/>
              <a:pathLst>
                <a:path h="32657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6577"/>
                  </a:lnTo>
                  <a:lnTo>
                    <a:pt x="0" y="326577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374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43613" y="558154"/>
            <a:ext cx="1928768" cy="1928768"/>
          </a:xfrm>
          <a:custGeom>
            <a:avLst/>
            <a:gdLst/>
            <a:ahLst/>
            <a:cxnLst/>
            <a:rect r="r" b="b" t="t" l="l"/>
            <a:pathLst>
              <a:path h="1928768" w="1928768">
                <a:moveTo>
                  <a:pt x="0" y="0"/>
                </a:moveTo>
                <a:lnTo>
                  <a:pt x="1928768" y="0"/>
                </a:lnTo>
                <a:lnTo>
                  <a:pt x="1928768" y="1928767"/>
                </a:lnTo>
                <a:lnTo>
                  <a:pt x="0" y="1928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21580">
            <a:off x="10887333" y="3618075"/>
            <a:ext cx="1515843" cy="414962"/>
          </a:xfrm>
          <a:custGeom>
            <a:avLst/>
            <a:gdLst/>
            <a:ahLst/>
            <a:cxnLst/>
            <a:rect r="r" b="b" t="t" l="l"/>
            <a:pathLst>
              <a:path h="414962" w="1515843">
                <a:moveTo>
                  <a:pt x="0" y="0"/>
                </a:moveTo>
                <a:lnTo>
                  <a:pt x="1515843" y="0"/>
                </a:lnTo>
                <a:lnTo>
                  <a:pt x="1515843" y="414962"/>
                </a:lnTo>
                <a:lnTo>
                  <a:pt x="0" y="41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2507611"/>
            <a:ext cx="2698397" cy="2635889"/>
            <a:chOff x="0" y="0"/>
            <a:chExt cx="3597862" cy="3514518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5"/>
            <a:srcRect l="9902" t="0" r="9902" b="0"/>
            <a:stretch>
              <a:fillRect/>
            </a:stretch>
          </p:blipFill>
          <p:spPr>
            <a:xfrm flipH="false" flipV="false">
              <a:off x="0" y="0"/>
              <a:ext cx="3597862" cy="3514518"/>
            </a:xfrm>
            <a:prstGeom prst="rect">
              <a:avLst/>
            </a:prstGeom>
          </p:spPr>
        </p:pic>
      </p:grpSp>
      <p:sp>
        <p:nvSpPr>
          <p:cNvPr name="Freeform 9" id="9"/>
          <p:cNvSpPr/>
          <p:nvPr/>
        </p:nvSpPr>
        <p:spPr>
          <a:xfrm flipH="false" flipV="false" rot="-121580">
            <a:off x="4566503" y="3618075"/>
            <a:ext cx="1515843" cy="414962"/>
          </a:xfrm>
          <a:custGeom>
            <a:avLst/>
            <a:gdLst/>
            <a:ahLst/>
            <a:cxnLst/>
            <a:rect r="r" b="b" t="t" l="l"/>
            <a:pathLst>
              <a:path h="414962" w="1515843">
                <a:moveTo>
                  <a:pt x="0" y="0"/>
                </a:moveTo>
                <a:lnTo>
                  <a:pt x="1515843" y="0"/>
                </a:lnTo>
                <a:lnTo>
                  <a:pt x="1515843" y="414962"/>
                </a:lnTo>
                <a:lnTo>
                  <a:pt x="0" y="41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7136958" y="2507611"/>
            <a:ext cx="2698397" cy="2635889"/>
            <a:chOff x="0" y="0"/>
            <a:chExt cx="3597862" cy="3514518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21916" t="0" r="21916" b="0"/>
            <a:stretch>
              <a:fillRect/>
            </a:stretch>
          </p:blipFill>
          <p:spPr>
            <a:xfrm flipH="false" flipV="false">
              <a:off x="0" y="0"/>
              <a:ext cx="3597862" cy="3514518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4222329" y="6622411"/>
            <a:ext cx="2698397" cy="2635889"/>
            <a:chOff x="0" y="0"/>
            <a:chExt cx="3597862" cy="3514518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7"/>
            <a:srcRect l="0" t="11896" r="0" b="11896"/>
            <a:stretch>
              <a:fillRect/>
            </a:stretch>
          </p:blipFill>
          <p:spPr>
            <a:xfrm flipH="false" flipV="false">
              <a:off x="0" y="0"/>
              <a:ext cx="3597862" cy="3514518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13238714" y="2507611"/>
            <a:ext cx="2698397" cy="2635889"/>
            <a:chOff x="0" y="0"/>
            <a:chExt cx="3597862" cy="3514518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8"/>
            <a:srcRect l="12845" t="0" r="12845" b="0"/>
            <a:stretch>
              <a:fillRect/>
            </a:stretch>
          </p:blipFill>
          <p:spPr>
            <a:xfrm flipH="false" flipV="false">
              <a:off x="0" y="0"/>
              <a:ext cx="3597862" cy="3514518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10296056" y="6622411"/>
            <a:ext cx="2698397" cy="2635889"/>
            <a:chOff x="0" y="0"/>
            <a:chExt cx="3597862" cy="3514518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9"/>
            <a:srcRect l="18008" t="0" r="18008" b="0"/>
            <a:stretch>
              <a:fillRect/>
            </a:stretch>
          </p:blipFill>
          <p:spPr>
            <a:xfrm flipH="false" flipV="false">
              <a:off x="0" y="0"/>
              <a:ext cx="3597862" cy="3514518"/>
            </a:xfrm>
            <a:prstGeom prst="rect">
              <a:avLst/>
            </a:prstGeom>
          </p:spPr>
        </p:pic>
      </p:grpSp>
      <p:sp>
        <p:nvSpPr>
          <p:cNvPr name="Freeform 18" id="18"/>
          <p:cNvSpPr/>
          <p:nvPr/>
        </p:nvSpPr>
        <p:spPr>
          <a:xfrm flipH="false" flipV="false" rot="-121580">
            <a:off x="7850469" y="7732875"/>
            <a:ext cx="1515843" cy="414962"/>
          </a:xfrm>
          <a:custGeom>
            <a:avLst/>
            <a:gdLst/>
            <a:ahLst/>
            <a:cxnLst/>
            <a:rect r="r" b="b" t="t" l="l"/>
            <a:pathLst>
              <a:path h="414962" w="1515843">
                <a:moveTo>
                  <a:pt x="0" y="0"/>
                </a:moveTo>
                <a:lnTo>
                  <a:pt x="1515843" y="0"/>
                </a:lnTo>
                <a:lnTo>
                  <a:pt x="1515843" y="414962"/>
                </a:lnTo>
                <a:lnTo>
                  <a:pt x="0" y="41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-251100" y="959292"/>
            <a:ext cx="8358123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60"/>
              </a:lnSpc>
              <a:spcBef>
                <a:spcPct val="0"/>
              </a:spcBef>
            </a:pPr>
            <a:r>
              <a:rPr lang="en-US" sz="59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CENNI STORICI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15799" y="5330026"/>
            <a:ext cx="2324199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 1927 WATSON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136958" y="5330026"/>
            <a:ext cx="2698397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 1947  LAIDLAW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925634" y="5330026"/>
            <a:ext cx="3337561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1970 MACKENSEN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396777" y="9413851"/>
            <a:ext cx="234950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1980 RUTTNER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9921946" y="9413851"/>
            <a:ext cx="3072507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2010 COBEY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02552"/>
            <a:ext cx="18288000" cy="1239971"/>
            <a:chOff x="0" y="0"/>
            <a:chExt cx="4816593" cy="32657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326577"/>
            </a:xfrm>
            <a:custGeom>
              <a:avLst/>
              <a:gdLst/>
              <a:ahLst/>
              <a:cxnLst/>
              <a:rect r="r" b="b" t="t" l="l"/>
              <a:pathLst>
                <a:path h="32657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6577"/>
                  </a:lnTo>
                  <a:lnTo>
                    <a:pt x="0" y="326577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374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672748" y="2956828"/>
            <a:ext cx="7586552" cy="5844452"/>
            <a:chOff x="0" y="0"/>
            <a:chExt cx="10115402" cy="7792603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8299" t="0" r="8299" b="0"/>
            <a:stretch>
              <a:fillRect/>
            </a:stretch>
          </p:blipFill>
          <p:spPr>
            <a:xfrm flipH="false" flipV="false">
              <a:off x="0" y="0"/>
              <a:ext cx="10115402" cy="7792603"/>
            </a:xfrm>
            <a:prstGeom prst="rect">
              <a:avLst/>
            </a:prstGeom>
          </p:spPr>
        </p:pic>
      </p:grpSp>
      <p:sp>
        <p:nvSpPr>
          <p:cNvPr name="TextBox 7" id="7"/>
          <p:cNvSpPr txBox="true"/>
          <p:nvPr/>
        </p:nvSpPr>
        <p:spPr>
          <a:xfrm rot="0">
            <a:off x="1028700" y="2707679"/>
            <a:ext cx="8115300" cy="36837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MAGGIORE UNIFORMITA’</a:t>
            </a:r>
          </a:p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FUCO SINGOLO/ 1DPQ/ nDPQ</a:t>
            </a:r>
          </a:p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PIU’ INCROCI POSSIBILI </a:t>
            </a:r>
          </a:p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SCELTA VERGINI DA INSEMINARE</a:t>
            </a:r>
          </a:p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CONSANGUINEITA’</a:t>
            </a:r>
          </a:p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INDIPENDENZA METEO</a:t>
            </a:r>
          </a:p>
          <a:p>
            <a:pPr algn="l" marL="648122" indent="-324061" lvl="1">
              <a:lnSpc>
                <a:spcPts val="4202"/>
              </a:lnSpc>
              <a:buFont typeface="Arial"/>
              <a:buChar char="•"/>
            </a:pPr>
            <a:r>
              <a:rPr lang="en-US" sz="3001">
                <a:solidFill>
                  <a:srgbClr val="00BF63"/>
                </a:solidFill>
                <a:latin typeface="Montserrat"/>
                <a:ea typeface="Montserrat"/>
                <a:cs typeface="Montserrat"/>
                <a:sym typeface="Montserrat"/>
              </a:rPr>
              <a:t>100% SICUREZZA SUL MASCHIO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11696" y="959292"/>
            <a:ext cx="4968767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60"/>
              </a:lnSpc>
            </a:pPr>
            <a:r>
              <a:rPr lang="en-US" sz="5900" spc="118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ANALISI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6953423"/>
            <a:ext cx="7541915" cy="2647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DIFFICOLTA’ DI GESTIONE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ELEVATA SPECIALIZAZIONE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RISCHIO DI ERRORE NELLA SCELTA</a:t>
            </a:r>
          </a:p>
          <a:p>
            <a:pPr algn="l" marL="647700" indent="-323850" lvl="1">
              <a:lnSpc>
                <a:spcPts val="4200"/>
              </a:lnSpc>
              <a:buFont typeface="Arial"/>
              <a:buChar char="•"/>
            </a:pPr>
            <a:r>
              <a:rPr lang="en-US" sz="300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COSTI</a:t>
            </a:r>
          </a:p>
          <a:p>
            <a:pPr algn="l">
              <a:lnSpc>
                <a:spcPts val="4200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5946475" y="558154"/>
            <a:ext cx="1928768" cy="1928768"/>
          </a:xfrm>
          <a:custGeom>
            <a:avLst/>
            <a:gdLst/>
            <a:ahLst/>
            <a:cxnLst/>
            <a:rect r="r" b="b" t="t" l="l"/>
            <a:pathLst>
              <a:path h="1928768" w="1928768">
                <a:moveTo>
                  <a:pt x="0" y="0"/>
                </a:moveTo>
                <a:lnTo>
                  <a:pt x="1928767" y="0"/>
                </a:lnTo>
                <a:lnTo>
                  <a:pt x="1928767" y="1928767"/>
                </a:lnTo>
                <a:lnTo>
                  <a:pt x="0" y="1928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418545"/>
            <a:ext cx="5954571" cy="3936159"/>
            <a:chOff x="0" y="0"/>
            <a:chExt cx="7939427" cy="524821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9438" t="0" r="9438" b="0"/>
            <a:stretch>
              <a:fillRect/>
            </a:stretch>
          </p:blipFill>
          <p:spPr>
            <a:xfrm flipH="false" flipV="false">
              <a:off x="0" y="0"/>
              <a:ext cx="7939427" cy="524821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8348019" y="4294152"/>
            <a:ext cx="8265641" cy="5121252"/>
            <a:chOff x="0" y="0"/>
            <a:chExt cx="11020854" cy="6828336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0" t="28430" r="0" b="28430"/>
            <a:stretch>
              <a:fillRect/>
            </a:stretch>
          </p:blipFill>
          <p:spPr>
            <a:xfrm flipH="false" flipV="false">
              <a:off x="0" y="0"/>
              <a:ext cx="11020854" cy="6828336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0" y="902552"/>
            <a:ext cx="18288000" cy="1239971"/>
            <a:chOff x="0" y="0"/>
            <a:chExt cx="4816593" cy="3265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816592" cy="326577"/>
            </a:xfrm>
            <a:custGeom>
              <a:avLst/>
              <a:gdLst/>
              <a:ahLst/>
              <a:cxnLst/>
              <a:rect r="r" b="b" t="t" l="l"/>
              <a:pathLst>
                <a:path h="326577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26577"/>
                  </a:lnTo>
                  <a:lnTo>
                    <a:pt x="0" y="326577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816593" cy="3742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15943613" y="558154"/>
            <a:ext cx="1928768" cy="1928768"/>
          </a:xfrm>
          <a:custGeom>
            <a:avLst/>
            <a:gdLst/>
            <a:ahLst/>
            <a:cxnLst/>
            <a:rect r="r" b="b" t="t" l="l"/>
            <a:pathLst>
              <a:path h="1928768" w="1928768">
                <a:moveTo>
                  <a:pt x="0" y="0"/>
                </a:moveTo>
                <a:lnTo>
                  <a:pt x="1928768" y="0"/>
                </a:lnTo>
                <a:lnTo>
                  <a:pt x="1928768" y="1928767"/>
                </a:lnTo>
                <a:lnTo>
                  <a:pt x="0" y="19287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6488054"/>
            <a:ext cx="1528509" cy="1211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873"/>
              </a:lnSpc>
            </a:pPr>
            <a:r>
              <a:rPr lang="en-US" sz="7052" b="true">
                <a:solidFill>
                  <a:srgbClr val="EFBB15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6470" y="6740110"/>
            <a:ext cx="4996801" cy="260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ALLEVAMENTO DEI FUCHI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ALLEVAMENTO DELLE VERGINI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INSEMINAZIONE</a:t>
            </a:r>
          </a:p>
          <a:p>
            <a:pPr algn="l" marL="539749" indent="-269875" lvl="1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INTRODUZIONE IN NUCLEI DI FECONDAZIONE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48019" y="2132082"/>
            <a:ext cx="2455683" cy="1203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00"/>
              </a:lnSpc>
              <a:spcBef>
                <a:spcPct val="0"/>
              </a:spcBef>
            </a:pPr>
            <a:r>
              <a:rPr lang="en-US" b="true" sz="7000" strike="noStrike" u="none">
                <a:solidFill>
                  <a:srgbClr val="EFBB15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811222" y="2370920"/>
            <a:ext cx="5339234" cy="173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VALUTAZIONI/TEST</a:t>
            </a:r>
          </a:p>
          <a:p>
            <a:pPr algn="l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ELABORAZIONE DATI</a:t>
            </a:r>
          </a:p>
          <a:p>
            <a:pPr algn="l" marL="539753" indent="-269876" lvl="1">
              <a:lnSpc>
                <a:spcPts val="3500"/>
              </a:lnSpc>
              <a:buFont typeface="Arial"/>
              <a:buChar char="•"/>
            </a:pPr>
            <a:r>
              <a:rPr lang="en-US" sz="25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SCELTA DEI RIPRODUTTORI </a:t>
            </a:r>
          </a:p>
          <a:p>
            <a:pPr algn="l">
              <a:lnSpc>
                <a:spcPts val="35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636675" y="914400"/>
            <a:ext cx="10550851" cy="1012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60"/>
              </a:lnSpc>
            </a:pPr>
            <a:r>
              <a:rPr lang="en-US" sz="5900" spc="118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FASI DEL PROCESSO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4022090"/>
            <a:ext cx="5224007" cy="5225027"/>
            <a:chOff x="0" y="0"/>
            <a:chExt cx="6965342" cy="6966702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949" t="0" r="949" b="0"/>
            <a:stretch>
              <a:fillRect/>
            </a:stretch>
          </p:blipFill>
          <p:spPr>
            <a:xfrm flipH="false" flipV="false">
              <a:off x="0" y="0"/>
              <a:ext cx="6965342" cy="6966702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7198704" y="4860028"/>
            <a:ext cx="11089296" cy="1527147"/>
            <a:chOff x="0" y="0"/>
            <a:chExt cx="2920638" cy="4022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920638" cy="402212"/>
            </a:xfrm>
            <a:custGeom>
              <a:avLst/>
              <a:gdLst/>
              <a:ahLst/>
              <a:cxnLst/>
              <a:rect r="r" b="b" t="t" l="l"/>
              <a:pathLst>
                <a:path h="402212" w="2920638">
                  <a:moveTo>
                    <a:pt x="0" y="0"/>
                  </a:moveTo>
                  <a:lnTo>
                    <a:pt x="2920638" y="0"/>
                  </a:lnTo>
                  <a:lnTo>
                    <a:pt x="2920638" y="402212"/>
                  </a:lnTo>
                  <a:lnTo>
                    <a:pt x="0" y="402212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2920638" cy="4498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198704" y="8073100"/>
            <a:ext cx="11089296" cy="1527147"/>
            <a:chOff x="0" y="0"/>
            <a:chExt cx="2920638" cy="40221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20638" cy="402212"/>
            </a:xfrm>
            <a:custGeom>
              <a:avLst/>
              <a:gdLst/>
              <a:ahLst/>
              <a:cxnLst/>
              <a:rect r="r" b="b" t="t" l="l"/>
              <a:pathLst>
                <a:path h="402212" w="2920638">
                  <a:moveTo>
                    <a:pt x="0" y="0"/>
                  </a:moveTo>
                  <a:lnTo>
                    <a:pt x="2920638" y="0"/>
                  </a:lnTo>
                  <a:lnTo>
                    <a:pt x="2920638" y="402212"/>
                  </a:lnTo>
                  <a:lnTo>
                    <a:pt x="0" y="402212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47625"/>
              <a:ext cx="2920638" cy="4498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7198704" y="3955415"/>
            <a:ext cx="9519085" cy="65510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       AB(AB)=   22- Sinop40(FF) ins B262(CO)</a:t>
            </a:r>
          </a:p>
          <a:p>
            <a:pPr algn="l">
              <a:lnSpc>
                <a:spcPts val="4339"/>
              </a:lnSpc>
            </a:pPr>
          </a:p>
          <a:p>
            <a:pPr algn="l" marL="669251" indent="-334625" lvl="1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INCREMENTO IGIENICITA’ </a:t>
            </a:r>
          </a:p>
          <a:p>
            <a:pPr algn="l" marL="669251" indent="-334625" lvl="1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ESTREMA DOCILITA’ </a:t>
            </a:r>
          </a:p>
          <a:p>
            <a:pPr algn="l">
              <a:lnSpc>
                <a:spcPts val="4339"/>
              </a:lnSpc>
            </a:pP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       AB.1(AB)= 23- AB(AB) ins B202(TR)</a:t>
            </a:r>
          </a:p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       </a:t>
            </a: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AB.2(AB)= 24- AB(AB) ins B296(PJ)</a:t>
            </a:r>
          </a:p>
          <a:p>
            <a:pPr algn="l">
              <a:lnSpc>
                <a:spcPts val="4339"/>
              </a:lnSpc>
            </a:pPr>
          </a:p>
          <a:p>
            <a:pPr algn="l" marL="669251" indent="-334625" lvl="1">
              <a:lnSpc>
                <a:spcPts val="4339"/>
              </a:lnSpc>
              <a:buFont typeface="Arial"/>
              <a:buChar char="•"/>
            </a:pPr>
            <a:r>
              <a:rPr lang="en-US" sz="30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INTRODUZIONE CARATTERI VSH</a:t>
            </a:r>
          </a:p>
          <a:p>
            <a:pPr algn="l" marL="647661" indent="-323831" lvl="1">
              <a:lnSpc>
                <a:spcPts val="4199"/>
              </a:lnSpc>
              <a:buFont typeface="Arial"/>
              <a:buChar char="•"/>
            </a:pPr>
            <a:r>
              <a:rPr lang="en-US" sz="29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MANTENIMENTO CARATTERI</a:t>
            </a:r>
          </a:p>
          <a:p>
            <a:pPr algn="l">
              <a:lnSpc>
                <a:spcPts val="3411"/>
              </a:lnSpc>
            </a:pPr>
          </a:p>
          <a:p>
            <a:pPr algn="l">
              <a:lnSpc>
                <a:spcPts val="3411"/>
              </a:lnSpc>
            </a:pPr>
          </a:p>
          <a:p>
            <a:pPr algn="l">
              <a:lnSpc>
                <a:spcPts val="2200"/>
              </a:lnSpc>
            </a:pPr>
          </a:p>
        </p:txBody>
      </p:sp>
      <p:grpSp>
        <p:nvGrpSpPr>
          <p:cNvPr name="Group 11" id="11"/>
          <p:cNvGrpSpPr/>
          <p:nvPr/>
        </p:nvGrpSpPr>
        <p:grpSpPr>
          <a:xfrm rot="0">
            <a:off x="0" y="902552"/>
            <a:ext cx="18288000" cy="2275855"/>
            <a:chOff x="0" y="0"/>
            <a:chExt cx="4816593" cy="5994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816592" cy="599402"/>
            </a:xfrm>
            <a:custGeom>
              <a:avLst/>
              <a:gdLst/>
              <a:ahLst/>
              <a:cxnLst/>
              <a:rect r="r" b="b" t="t" l="l"/>
              <a:pathLst>
                <a:path h="59940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99402"/>
                  </a:lnTo>
                  <a:lnTo>
                    <a:pt x="0" y="599402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4816593" cy="647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674247" y="914400"/>
            <a:ext cx="15585053" cy="2059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260"/>
              </a:lnSpc>
            </a:pPr>
            <a:r>
              <a:rPr lang="en-US" sz="5900" spc="118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STORIA DI UN INCROCIO FORTUNATO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DF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3648949"/>
            <a:ext cx="18288000" cy="2275855"/>
            <a:chOff x="0" y="0"/>
            <a:chExt cx="4816593" cy="5994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816592" cy="599402"/>
            </a:xfrm>
            <a:custGeom>
              <a:avLst/>
              <a:gdLst/>
              <a:ahLst/>
              <a:cxnLst/>
              <a:rect r="r" b="b" t="t" l="l"/>
              <a:pathLst>
                <a:path h="599402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599402"/>
                  </a:lnTo>
                  <a:lnTo>
                    <a:pt x="0" y="599402"/>
                  </a:lnTo>
                  <a:close/>
                </a:path>
              </a:pathLst>
            </a:custGeom>
            <a:solidFill>
              <a:srgbClr val="EFBB15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47625"/>
              <a:ext cx="4816593" cy="6470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2174873"/>
            <a:ext cx="5224007" cy="522400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DFDF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50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2174363"/>
            <a:ext cx="5224007" cy="5225027"/>
            <a:chOff x="0" y="0"/>
            <a:chExt cx="6965342" cy="6966702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2"/>
            <a:srcRect l="9" t="0" r="9" b="0"/>
            <a:stretch>
              <a:fillRect/>
            </a:stretch>
          </p:blipFill>
          <p:spPr>
            <a:xfrm flipH="false" flipV="false">
              <a:off x="0" y="0"/>
              <a:ext cx="6965342" cy="6966702"/>
            </a:xfrm>
            <a:prstGeom prst="rect">
              <a:avLst/>
            </a:prstGeom>
          </p:spPr>
        </p:pic>
      </p:grpSp>
      <p:sp>
        <p:nvSpPr>
          <p:cNvPr name="Freeform 10" id="10"/>
          <p:cNvSpPr/>
          <p:nvPr/>
        </p:nvSpPr>
        <p:spPr>
          <a:xfrm flipH="false" flipV="false" rot="0">
            <a:off x="7716134" y="8051767"/>
            <a:ext cx="529994" cy="529994"/>
          </a:xfrm>
          <a:custGeom>
            <a:avLst/>
            <a:gdLst/>
            <a:ahLst/>
            <a:cxnLst/>
            <a:rect r="r" b="b" t="t" l="l"/>
            <a:pathLst>
              <a:path h="529994" w="529994">
                <a:moveTo>
                  <a:pt x="0" y="0"/>
                </a:moveTo>
                <a:lnTo>
                  <a:pt x="529994" y="0"/>
                </a:lnTo>
                <a:lnTo>
                  <a:pt x="529994" y="529994"/>
                </a:lnTo>
                <a:lnTo>
                  <a:pt x="0" y="5299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716134" y="8728306"/>
            <a:ext cx="529994" cy="529994"/>
          </a:xfrm>
          <a:custGeom>
            <a:avLst/>
            <a:gdLst/>
            <a:ahLst/>
            <a:cxnLst/>
            <a:rect r="r" b="b" t="t" l="l"/>
            <a:pathLst>
              <a:path h="529994" w="529994">
                <a:moveTo>
                  <a:pt x="0" y="0"/>
                </a:moveTo>
                <a:lnTo>
                  <a:pt x="529994" y="0"/>
                </a:lnTo>
                <a:lnTo>
                  <a:pt x="529994" y="529994"/>
                </a:lnTo>
                <a:lnTo>
                  <a:pt x="0" y="5299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761643" y="288413"/>
            <a:ext cx="7943881" cy="371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"L'apicoltura ha bisogno di fare un salto qualitativo, generazionale e culturale che la proietti a pieno titolo nel panorama zootecnico"</a:t>
            </a:r>
          </a:p>
          <a:p>
            <a:pPr algn="r">
              <a:lnSpc>
                <a:spcPts val="4200"/>
              </a:lnSpc>
            </a:pPr>
            <a:r>
              <a:rPr lang="en-US" sz="30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Yuvan Craveri</a:t>
            </a:r>
          </a:p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8488433" y="3681977"/>
            <a:ext cx="8217091" cy="2095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spc="1200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GRAZIE PER L’ATTENZIONE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88433" y="6946867"/>
            <a:ext cx="7064475" cy="2238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</a:pPr>
          </a:p>
          <a:p>
            <a:pPr algn="l">
              <a:lnSpc>
                <a:spcPts val="4199"/>
              </a:lnSpc>
            </a:pPr>
          </a:p>
          <a:p>
            <a:pPr algn="l">
              <a:lnSpc>
                <a:spcPts val="5099"/>
              </a:lnSpc>
            </a:pPr>
            <a:r>
              <a:rPr lang="en-US" sz="29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320 639 1016</a:t>
            </a:r>
          </a:p>
          <a:p>
            <a:pPr algn="l">
              <a:lnSpc>
                <a:spcPts val="5099"/>
              </a:lnSpc>
            </a:pPr>
            <a:r>
              <a:rPr lang="en-US" sz="2999">
                <a:solidFill>
                  <a:srgbClr val="504C44"/>
                </a:solidFill>
                <a:latin typeface="Montserrat"/>
                <a:ea typeface="Montserrat"/>
                <a:cs typeface="Montserrat"/>
                <a:sym typeface="Montserrat"/>
              </a:rPr>
              <a:t>info.apicolturabelvedere@gmail.com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DAGVtogfU30</dc:identifier>
  <dcterms:modified xsi:type="dcterms:W3CDTF">2011-08-01T06:04:30Z</dcterms:modified>
  <cp:revision>1</cp:revision>
  <dc:title>inseminazione</dc:title>
</cp:coreProperties>
</file>