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16" r:id="rId2"/>
    <p:sldId id="315" r:id="rId3"/>
    <p:sldId id="317" r:id="rId4"/>
    <p:sldId id="306" r:id="rId5"/>
    <p:sldId id="260" r:id="rId6"/>
    <p:sldId id="318" r:id="rId7"/>
    <p:sldId id="264" r:id="rId8"/>
    <p:sldId id="314" r:id="rId9"/>
    <p:sldId id="267" r:id="rId10"/>
    <p:sldId id="320" r:id="rId11"/>
    <p:sldId id="269" r:id="rId12"/>
    <p:sldId id="271" r:id="rId13"/>
    <p:sldId id="272" r:id="rId14"/>
    <p:sldId id="273" r:id="rId15"/>
    <p:sldId id="304" r:id="rId16"/>
    <p:sldId id="356" r:id="rId17"/>
    <p:sldId id="351" r:id="rId18"/>
    <p:sldId id="360" r:id="rId19"/>
    <p:sldId id="319" r:id="rId20"/>
    <p:sldId id="359" r:id="rId21"/>
    <p:sldId id="361" r:id="rId22"/>
    <p:sldId id="276" r:id="rId23"/>
    <p:sldId id="313" r:id="rId24"/>
    <p:sldId id="301" r:id="rId25"/>
    <p:sldId id="329" r:id="rId26"/>
    <p:sldId id="309" r:id="rId27"/>
    <p:sldId id="310" r:id="rId28"/>
    <p:sldId id="330" r:id="rId29"/>
    <p:sldId id="362" r:id="rId30"/>
    <p:sldId id="35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EFE"/>
    <a:srgbClr val="7ED0CF"/>
    <a:srgbClr val="A6B7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1" autoAdjust="0"/>
    <p:restoredTop sz="94660"/>
  </p:normalViewPr>
  <p:slideViewPr>
    <p:cSldViewPr snapToGrid="0">
      <p:cViewPr varScale="1">
        <p:scale>
          <a:sx n="84" d="100"/>
          <a:sy n="84" d="100"/>
        </p:scale>
        <p:origin x="4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9CDC9A-984B-4BFC-856C-2DE4818DE340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A22CD52-3699-414E-84BB-469E9F63AEAB}">
      <dgm:prSet/>
      <dgm:spPr/>
      <dgm:t>
        <a:bodyPr/>
        <a:lstStyle/>
        <a:p>
          <a:r>
            <a: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Stessa impostazione del primo gruppo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BBFFC1-685D-4813-94E1-DACBDF078843}" type="parTrans" cxnId="{9134DC56-53E0-45AA-A46C-FBDF6E08D035}">
      <dgm:prSet/>
      <dgm:spPr/>
      <dgm:t>
        <a:bodyPr/>
        <a:lstStyle/>
        <a:p>
          <a:endParaRPr lang="en-US"/>
        </a:p>
      </dgm:t>
    </dgm:pt>
    <dgm:pt modelId="{1116C4B4-A988-40C0-B1F6-521BD9D5D480}" type="sibTrans" cxnId="{9134DC56-53E0-45AA-A46C-FBDF6E08D035}">
      <dgm:prSet/>
      <dgm:spPr/>
      <dgm:t>
        <a:bodyPr/>
        <a:lstStyle/>
        <a:p>
          <a:endParaRPr lang="en-US"/>
        </a:p>
      </dgm:t>
    </dgm:pt>
    <dgm:pt modelId="{92C4F46D-6861-4A39-8D72-C8CB8EC1AC99}">
      <dgm:prSet/>
      <dgm:spPr/>
      <dgm:t>
        <a:bodyPr/>
        <a:lstStyle/>
        <a:p>
          <a:r>
            <a: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Anni opposti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9AF8434-8F3B-4EF4-AD47-17E3778EF181}" type="parTrans" cxnId="{029800BE-51CC-4250-B22F-D36FC981B704}">
      <dgm:prSet/>
      <dgm:spPr/>
      <dgm:t>
        <a:bodyPr/>
        <a:lstStyle/>
        <a:p>
          <a:endParaRPr lang="en-US"/>
        </a:p>
      </dgm:t>
    </dgm:pt>
    <dgm:pt modelId="{6103CA54-1369-497E-BB79-77FFCACB42DB}" type="sibTrans" cxnId="{029800BE-51CC-4250-B22F-D36FC981B704}">
      <dgm:prSet/>
      <dgm:spPr/>
      <dgm:t>
        <a:bodyPr/>
        <a:lstStyle/>
        <a:p>
          <a:endParaRPr lang="en-US"/>
        </a:p>
      </dgm:t>
    </dgm:pt>
    <dgm:pt modelId="{6E071C72-139D-49E2-9897-1A3EBC964F5B}">
      <dgm:prSet/>
      <dgm:spPr/>
      <dgm:t>
        <a:bodyPr/>
        <a:lstStyle/>
        <a:p>
          <a:r>
            <a: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Quando valuto un gruppo, lavoro sull’altro (e viceversa)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D327160-4293-4A14-A4D4-0A691FC9CB30}" type="parTrans" cxnId="{4FDA45A4-27E7-4D68-A131-AB345E29A6F1}">
      <dgm:prSet/>
      <dgm:spPr/>
      <dgm:t>
        <a:bodyPr/>
        <a:lstStyle/>
        <a:p>
          <a:endParaRPr lang="en-US"/>
        </a:p>
      </dgm:t>
    </dgm:pt>
    <dgm:pt modelId="{CE0476DF-DFA9-4BD7-B170-CCADBF115C0F}" type="sibTrans" cxnId="{4FDA45A4-27E7-4D68-A131-AB345E29A6F1}">
      <dgm:prSet/>
      <dgm:spPr/>
      <dgm:t>
        <a:bodyPr/>
        <a:lstStyle/>
        <a:p>
          <a:endParaRPr lang="en-US"/>
        </a:p>
      </dgm:t>
    </dgm:pt>
    <dgm:pt modelId="{4009666A-773F-4122-8205-DF8694D0B726}">
      <dgm:prSet/>
      <dgm:spPr/>
      <dgm:t>
        <a:bodyPr/>
        <a:lstStyle/>
        <a:p>
          <a:r>
            <a: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Popolazione unica: interscambio linee maschili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B89F817-83A8-4672-8B89-522F2A299C19}" type="parTrans" cxnId="{EB8DDA1E-9968-42FB-9B5A-E3954BC40ADD}">
      <dgm:prSet/>
      <dgm:spPr/>
      <dgm:t>
        <a:bodyPr/>
        <a:lstStyle/>
        <a:p>
          <a:endParaRPr lang="en-US"/>
        </a:p>
      </dgm:t>
    </dgm:pt>
    <dgm:pt modelId="{C7EF6D7B-F81F-4E79-8A1F-049DDB839139}" type="sibTrans" cxnId="{EB8DDA1E-9968-42FB-9B5A-E3954BC40ADD}">
      <dgm:prSet/>
      <dgm:spPr/>
      <dgm:t>
        <a:bodyPr/>
        <a:lstStyle/>
        <a:p>
          <a:endParaRPr lang="en-US"/>
        </a:p>
      </dgm:t>
    </dgm:pt>
    <dgm:pt modelId="{6DFD39BF-E284-4A1C-8324-8F5E0BC65110}">
      <dgm:prSet/>
      <dgm:spPr/>
      <dgm:t>
        <a:bodyPr/>
        <a:lstStyle/>
        <a:p>
          <a:r>
            <a: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Ingresso di nuove linee (su entrambi i gruppi)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5A47F4F-C310-4A41-AFF7-C01ABC43C875}" type="parTrans" cxnId="{D50B44AD-FC14-4BD3-B7F9-7DD25858DB7E}">
      <dgm:prSet/>
      <dgm:spPr/>
      <dgm:t>
        <a:bodyPr/>
        <a:lstStyle/>
        <a:p>
          <a:endParaRPr lang="en-US"/>
        </a:p>
      </dgm:t>
    </dgm:pt>
    <dgm:pt modelId="{B8F5DA40-59C4-4A2A-AE07-0BE34BEA22F7}" type="sibTrans" cxnId="{D50B44AD-FC14-4BD3-B7F9-7DD25858DB7E}">
      <dgm:prSet/>
      <dgm:spPr/>
      <dgm:t>
        <a:bodyPr/>
        <a:lstStyle/>
        <a:p>
          <a:endParaRPr lang="en-US"/>
        </a:p>
      </dgm:t>
    </dgm:pt>
    <dgm:pt modelId="{48ED9F57-7C48-499F-9ADD-B177433616CA}" type="pres">
      <dgm:prSet presAssocID="{B09CDC9A-984B-4BFC-856C-2DE4818DE340}" presName="linear" presStyleCnt="0">
        <dgm:presLayoutVars>
          <dgm:animLvl val="lvl"/>
          <dgm:resizeHandles val="exact"/>
        </dgm:presLayoutVars>
      </dgm:prSet>
      <dgm:spPr/>
    </dgm:pt>
    <dgm:pt modelId="{88D08296-0EDB-4CA9-A096-2CAA26D143D5}" type="pres">
      <dgm:prSet presAssocID="{CA22CD52-3699-414E-84BB-469E9F63AEAB}" presName="parentText" presStyleLbl="node1" presStyleIdx="0" presStyleCnt="5" custLinFactNeighborX="-274">
        <dgm:presLayoutVars>
          <dgm:chMax val="0"/>
          <dgm:bulletEnabled val="1"/>
        </dgm:presLayoutVars>
      </dgm:prSet>
      <dgm:spPr/>
    </dgm:pt>
    <dgm:pt modelId="{309460D0-1370-41CF-ADA9-1B2093D37324}" type="pres">
      <dgm:prSet presAssocID="{1116C4B4-A988-40C0-B1F6-521BD9D5D480}" presName="spacer" presStyleCnt="0"/>
      <dgm:spPr/>
    </dgm:pt>
    <dgm:pt modelId="{34F50F50-68C4-4248-8DB7-23447A185540}" type="pres">
      <dgm:prSet presAssocID="{92C4F46D-6861-4A39-8D72-C8CB8EC1AC99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60ECDE33-C3E4-4398-B8B0-EBDAD8A9391F}" type="pres">
      <dgm:prSet presAssocID="{6103CA54-1369-497E-BB79-77FFCACB42DB}" presName="spacer" presStyleCnt="0"/>
      <dgm:spPr/>
    </dgm:pt>
    <dgm:pt modelId="{C71BE9E2-96B7-4597-B5AF-0B596D77FD47}" type="pres">
      <dgm:prSet presAssocID="{6E071C72-139D-49E2-9897-1A3EBC964F5B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9F7C6E65-964A-4F3A-8523-BA998E4A1997}" type="pres">
      <dgm:prSet presAssocID="{CE0476DF-DFA9-4BD7-B170-CCADBF115C0F}" presName="spacer" presStyleCnt="0"/>
      <dgm:spPr/>
    </dgm:pt>
    <dgm:pt modelId="{5710E1EA-E6B8-48B8-9EB7-7B51B1EBCF2E}" type="pres">
      <dgm:prSet presAssocID="{4009666A-773F-4122-8205-DF8694D0B726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C64480DA-5513-4036-BBF3-F5182AC80D6C}" type="pres">
      <dgm:prSet presAssocID="{C7EF6D7B-F81F-4E79-8A1F-049DDB839139}" presName="spacer" presStyleCnt="0"/>
      <dgm:spPr/>
    </dgm:pt>
    <dgm:pt modelId="{A4746E93-756A-4305-9F78-5E28059CC2E1}" type="pres">
      <dgm:prSet presAssocID="{6DFD39BF-E284-4A1C-8324-8F5E0BC65110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EB8DDA1E-9968-42FB-9B5A-E3954BC40ADD}" srcId="{B09CDC9A-984B-4BFC-856C-2DE4818DE340}" destId="{4009666A-773F-4122-8205-DF8694D0B726}" srcOrd="3" destOrd="0" parTransId="{6B89F817-83A8-4672-8B89-522F2A299C19}" sibTransId="{C7EF6D7B-F81F-4E79-8A1F-049DDB839139}"/>
    <dgm:cxn modelId="{EE204F2A-1E3C-4D4B-9898-548DE2377EB2}" type="presOf" srcId="{6DFD39BF-E284-4A1C-8324-8F5E0BC65110}" destId="{A4746E93-756A-4305-9F78-5E28059CC2E1}" srcOrd="0" destOrd="0" presId="urn:microsoft.com/office/officeart/2005/8/layout/vList2"/>
    <dgm:cxn modelId="{9134DC56-53E0-45AA-A46C-FBDF6E08D035}" srcId="{B09CDC9A-984B-4BFC-856C-2DE4818DE340}" destId="{CA22CD52-3699-414E-84BB-469E9F63AEAB}" srcOrd="0" destOrd="0" parTransId="{7ABBFFC1-685D-4813-94E1-DACBDF078843}" sibTransId="{1116C4B4-A988-40C0-B1F6-521BD9D5D480}"/>
    <dgm:cxn modelId="{11A6EC90-785E-432E-9ECE-C711A8D36B52}" type="presOf" srcId="{4009666A-773F-4122-8205-DF8694D0B726}" destId="{5710E1EA-E6B8-48B8-9EB7-7B51B1EBCF2E}" srcOrd="0" destOrd="0" presId="urn:microsoft.com/office/officeart/2005/8/layout/vList2"/>
    <dgm:cxn modelId="{4FDA45A4-27E7-4D68-A131-AB345E29A6F1}" srcId="{B09CDC9A-984B-4BFC-856C-2DE4818DE340}" destId="{6E071C72-139D-49E2-9897-1A3EBC964F5B}" srcOrd="2" destOrd="0" parTransId="{3D327160-4293-4A14-A4D4-0A691FC9CB30}" sibTransId="{CE0476DF-DFA9-4BD7-B170-CCADBF115C0F}"/>
    <dgm:cxn modelId="{60D5B1A4-9B8F-4258-8002-7DC195724FF5}" type="presOf" srcId="{B09CDC9A-984B-4BFC-856C-2DE4818DE340}" destId="{48ED9F57-7C48-499F-9ADD-B177433616CA}" srcOrd="0" destOrd="0" presId="urn:microsoft.com/office/officeart/2005/8/layout/vList2"/>
    <dgm:cxn modelId="{D50B44AD-FC14-4BD3-B7F9-7DD25858DB7E}" srcId="{B09CDC9A-984B-4BFC-856C-2DE4818DE340}" destId="{6DFD39BF-E284-4A1C-8324-8F5E0BC65110}" srcOrd="4" destOrd="0" parTransId="{55A47F4F-C310-4A41-AFF7-C01ABC43C875}" sibTransId="{B8F5DA40-59C4-4A2A-AE07-0BE34BEA22F7}"/>
    <dgm:cxn modelId="{029800BE-51CC-4250-B22F-D36FC981B704}" srcId="{B09CDC9A-984B-4BFC-856C-2DE4818DE340}" destId="{92C4F46D-6861-4A39-8D72-C8CB8EC1AC99}" srcOrd="1" destOrd="0" parTransId="{79AF8434-8F3B-4EF4-AD47-17E3778EF181}" sibTransId="{6103CA54-1369-497E-BB79-77FFCACB42DB}"/>
    <dgm:cxn modelId="{813117C2-F669-4ED3-9ADD-C6A392C5E263}" type="presOf" srcId="{6E071C72-139D-49E2-9897-1A3EBC964F5B}" destId="{C71BE9E2-96B7-4597-B5AF-0B596D77FD47}" srcOrd="0" destOrd="0" presId="urn:microsoft.com/office/officeart/2005/8/layout/vList2"/>
    <dgm:cxn modelId="{1E33D1CD-054F-48DD-B1AB-0122F905EC5E}" type="presOf" srcId="{92C4F46D-6861-4A39-8D72-C8CB8EC1AC99}" destId="{34F50F50-68C4-4248-8DB7-23447A185540}" srcOrd="0" destOrd="0" presId="urn:microsoft.com/office/officeart/2005/8/layout/vList2"/>
    <dgm:cxn modelId="{58BA61DE-74F3-4FF9-94C9-B8DBFE2AD1D7}" type="presOf" srcId="{CA22CD52-3699-414E-84BB-469E9F63AEAB}" destId="{88D08296-0EDB-4CA9-A096-2CAA26D143D5}" srcOrd="0" destOrd="0" presId="urn:microsoft.com/office/officeart/2005/8/layout/vList2"/>
    <dgm:cxn modelId="{FFDFC1D3-9759-45E1-B7B4-B88AE0DF8662}" type="presParOf" srcId="{48ED9F57-7C48-499F-9ADD-B177433616CA}" destId="{88D08296-0EDB-4CA9-A096-2CAA26D143D5}" srcOrd="0" destOrd="0" presId="urn:microsoft.com/office/officeart/2005/8/layout/vList2"/>
    <dgm:cxn modelId="{4D4B171E-407D-4440-9E3D-EBA38E61A0E0}" type="presParOf" srcId="{48ED9F57-7C48-499F-9ADD-B177433616CA}" destId="{309460D0-1370-41CF-ADA9-1B2093D37324}" srcOrd="1" destOrd="0" presId="urn:microsoft.com/office/officeart/2005/8/layout/vList2"/>
    <dgm:cxn modelId="{0195E5F3-F1E4-4D3A-AA57-057B46F57A7D}" type="presParOf" srcId="{48ED9F57-7C48-499F-9ADD-B177433616CA}" destId="{34F50F50-68C4-4248-8DB7-23447A185540}" srcOrd="2" destOrd="0" presId="urn:microsoft.com/office/officeart/2005/8/layout/vList2"/>
    <dgm:cxn modelId="{4B015423-E33B-4A42-83B4-A1B19760E64B}" type="presParOf" srcId="{48ED9F57-7C48-499F-9ADD-B177433616CA}" destId="{60ECDE33-C3E4-4398-B8B0-EBDAD8A9391F}" srcOrd="3" destOrd="0" presId="urn:microsoft.com/office/officeart/2005/8/layout/vList2"/>
    <dgm:cxn modelId="{3E6402D1-151B-4747-8441-77CE6BEBA7CE}" type="presParOf" srcId="{48ED9F57-7C48-499F-9ADD-B177433616CA}" destId="{C71BE9E2-96B7-4597-B5AF-0B596D77FD47}" srcOrd="4" destOrd="0" presId="urn:microsoft.com/office/officeart/2005/8/layout/vList2"/>
    <dgm:cxn modelId="{21B006CB-AFF8-48A3-B4AB-57B18BD0B63F}" type="presParOf" srcId="{48ED9F57-7C48-499F-9ADD-B177433616CA}" destId="{9F7C6E65-964A-4F3A-8523-BA998E4A1997}" srcOrd="5" destOrd="0" presId="urn:microsoft.com/office/officeart/2005/8/layout/vList2"/>
    <dgm:cxn modelId="{02E1757F-FCC6-4C2E-9F4A-A6AB1A7144A0}" type="presParOf" srcId="{48ED9F57-7C48-499F-9ADD-B177433616CA}" destId="{5710E1EA-E6B8-48B8-9EB7-7B51B1EBCF2E}" srcOrd="6" destOrd="0" presId="urn:microsoft.com/office/officeart/2005/8/layout/vList2"/>
    <dgm:cxn modelId="{41BBDEAC-6A1F-45A5-B4A0-4BA5505F0D51}" type="presParOf" srcId="{48ED9F57-7C48-499F-9ADD-B177433616CA}" destId="{C64480DA-5513-4036-BBF3-F5182AC80D6C}" srcOrd="7" destOrd="0" presId="urn:microsoft.com/office/officeart/2005/8/layout/vList2"/>
    <dgm:cxn modelId="{32797C6F-6B97-4BDE-BA37-F646828E5B7E}" type="presParOf" srcId="{48ED9F57-7C48-499F-9ADD-B177433616CA}" destId="{A4746E93-756A-4305-9F78-5E28059CC2E1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D08296-0EDB-4CA9-A096-2CAA26D143D5}">
      <dsp:nvSpPr>
        <dsp:cNvPr id="0" name=""/>
        <dsp:cNvSpPr/>
      </dsp:nvSpPr>
      <dsp:spPr>
        <a:xfrm>
          <a:off x="0" y="63877"/>
          <a:ext cx="7098996" cy="91367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Stessa impostazione del primo gruppo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602" y="108479"/>
        <a:ext cx="7009792" cy="824474"/>
      </dsp:txXfrm>
    </dsp:sp>
    <dsp:sp modelId="{34F50F50-68C4-4248-8DB7-23447A185540}">
      <dsp:nvSpPr>
        <dsp:cNvPr id="0" name=""/>
        <dsp:cNvSpPr/>
      </dsp:nvSpPr>
      <dsp:spPr>
        <a:xfrm>
          <a:off x="0" y="1043795"/>
          <a:ext cx="7098996" cy="913678"/>
        </a:xfrm>
        <a:prstGeom prst="roundRect">
          <a:avLst/>
        </a:prstGeom>
        <a:solidFill>
          <a:schemeClr val="accent5">
            <a:hueOff val="2718752"/>
            <a:satOff val="-15871"/>
            <a:lumOff val="-127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Anni opposti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602" y="1088397"/>
        <a:ext cx="7009792" cy="824474"/>
      </dsp:txXfrm>
    </dsp:sp>
    <dsp:sp modelId="{C71BE9E2-96B7-4597-B5AF-0B596D77FD47}">
      <dsp:nvSpPr>
        <dsp:cNvPr id="0" name=""/>
        <dsp:cNvSpPr/>
      </dsp:nvSpPr>
      <dsp:spPr>
        <a:xfrm>
          <a:off x="0" y="2023714"/>
          <a:ext cx="7098996" cy="913678"/>
        </a:xfrm>
        <a:prstGeom prst="roundRect">
          <a:avLst/>
        </a:prstGeom>
        <a:solidFill>
          <a:schemeClr val="accent5">
            <a:hueOff val="5437504"/>
            <a:satOff val="-31742"/>
            <a:lumOff val="-254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Quando valuto un gruppo, lavoro sull’altro (e viceversa)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602" y="2068316"/>
        <a:ext cx="7009792" cy="824474"/>
      </dsp:txXfrm>
    </dsp:sp>
    <dsp:sp modelId="{5710E1EA-E6B8-48B8-9EB7-7B51B1EBCF2E}">
      <dsp:nvSpPr>
        <dsp:cNvPr id="0" name=""/>
        <dsp:cNvSpPr/>
      </dsp:nvSpPr>
      <dsp:spPr>
        <a:xfrm>
          <a:off x="0" y="3003632"/>
          <a:ext cx="7098996" cy="913678"/>
        </a:xfrm>
        <a:prstGeom prst="roundRect">
          <a:avLst/>
        </a:prstGeom>
        <a:solidFill>
          <a:schemeClr val="accent5">
            <a:hueOff val="8156256"/>
            <a:satOff val="-47614"/>
            <a:lumOff val="-3823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Popolazione unica: interscambio linee maschili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602" y="3048234"/>
        <a:ext cx="7009792" cy="824474"/>
      </dsp:txXfrm>
    </dsp:sp>
    <dsp:sp modelId="{A4746E93-756A-4305-9F78-5E28059CC2E1}">
      <dsp:nvSpPr>
        <dsp:cNvPr id="0" name=""/>
        <dsp:cNvSpPr/>
      </dsp:nvSpPr>
      <dsp:spPr>
        <a:xfrm>
          <a:off x="0" y="3983551"/>
          <a:ext cx="7098996" cy="913678"/>
        </a:xfrm>
        <a:prstGeom prst="roundRect">
          <a:avLst/>
        </a:prstGeom>
        <a:solidFill>
          <a:schemeClr val="accent5">
            <a:hueOff val="10875008"/>
            <a:satOff val="-63485"/>
            <a:lumOff val="-509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Ingresso di nuove linee (su entrambi i gruppi)</a:t>
          </a:r>
          <a:endParaRPr lang="en-US" sz="23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4602" y="4028153"/>
        <a:ext cx="7009792" cy="8244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995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8294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1394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1169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9120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421720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4074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45749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28147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9867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6602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2E99C6DF-C4B1-4998-86F0-8DB380FD0B67}" type="datetimeFigureOut">
              <a:rPr lang="it-IT" smtClean="0"/>
              <a:t>06/11/2024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54CFE5E8-C719-43F9-ADF6-3726A38C526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67525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landlearnnsw/3764257916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-nd/3.0/" TargetMode="External"/><Relationship Id="rId2" Type="http://schemas.openxmlformats.org/officeDocument/2006/relationships/hyperlink" Target="http://www.drogbaster.it/disegni_colori.htm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svg"/><Relationship Id="rId18" Type="http://schemas.openxmlformats.org/officeDocument/2006/relationships/image" Target="../media/image35.png"/><Relationship Id="rId26" Type="http://schemas.openxmlformats.org/officeDocument/2006/relationships/image" Target="../media/image43.svg"/><Relationship Id="rId3" Type="http://schemas.openxmlformats.org/officeDocument/2006/relationships/image" Target="../media/image20.svg"/><Relationship Id="rId21" Type="http://schemas.openxmlformats.org/officeDocument/2006/relationships/image" Target="../media/image38.png"/><Relationship Id="rId7" Type="http://schemas.openxmlformats.org/officeDocument/2006/relationships/image" Target="../media/image24.svg"/><Relationship Id="rId12" Type="http://schemas.openxmlformats.org/officeDocument/2006/relationships/image" Target="../media/image29.png"/><Relationship Id="rId17" Type="http://schemas.openxmlformats.org/officeDocument/2006/relationships/image" Target="../media/image34.svg"/><Relationship Id="rId25" Type="http://schemas.openxmlformats.org/officeDocument/2006/relationships/image" Target="../media/image42.pn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11" Type="http://schemas.openxmlformats.org/officeDocument/2006/relationships/image" Target="../media/image28.svg"/><Relationship Id="rId24" Type="http://schemas.openxmlformats.org/officeDocument/2006/relationships/image" Target="../media/image41.png"/><Relationship Id="rId5" Type="http://schemas.openxmlformats.org/officeDocument/2006/relationships/image" Target="../media/image22.svg"/><Relationship Id="rId15" Type="http://schemas.openxmlformats.org/officeDocument/2006/relationships/image" Target="../media/image32.svg"/><Relationship Id="rId23" Type="http://schemas.openxmlformats.org/officeDocument/2006/relationships/image" Target="../media/image40.png"/><Relationship Id="rId10" Type="http://schemas.openxmlformats.org/officeDocument/2006/relationships/image" Target="../media/image27.png"/><Relationship Id="rId19" Type="http://schemas.openxmlformats.org/officeDocument/2006/relationships/image" Target="../media/image36.png"/><Relationship Id="rId4" Type="http://schemas.openxmlformats.org/officeDocument/2006/relationships/image" Target="../media/image21.png"/><Relationship Id="rId9" Type="http://schemas.openxmlformats.org/officeDocument/2006/relationships/image" Target="../media/image26.svg"/><Relationship Id="rId14" Type="http://schemas.openxmlformats.org/officeDocument/2006/relationships/image" Target="../media/image31.png"/><Relationship Id="rId22" Type="http://schemas.openxmlformats.org/officeDocument/2006/relationships/image" Target="../media/image39.svg"/><Relationship Id="rId27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0.sv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nc/3.0/" TargetMode="External"/><Relationship Id="rId2" Type="http://schemas.openxmlformats.org/officeDocument/2006/relationships/hyperlink" Target="http://www.pngall.com/snow-white-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terraneodiving.wordpress.com/page/30/" TargetMode="External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7" Type="http://schemas.openxmlformats.org/officeDocument/2006/relationships/image" Target="../media/image76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sv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svg"/><Relationship Id="rId4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1C91CF-A85B-47D9-94B9-91CC694602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37256" y="845554"/>
            <a:ext cx="6150709" cy="3271765"/>
          </a:xfrm>
        </p:spPr>
        <p:txBody>
          <a:bodyPr>
            <a:normAutofit/>
          </a:bodyPr>
          <a:lstStyle/>
          <a:p>
            <a:r>
              <a:rPr lang="it-IT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nostro lavoro</a:t>
            </a:r>
            <a:br>
              <a:rPr lang="it-IT" sz="5600" b="1" dirty="0"/>
            </a:br>
            <a:endParaRPr lang="it-IT" sz="5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315F9DC-9991-4B84-B564-10BD7DBA7B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7636" y="4325588"/>
            <a:ext cx="6120329" cy="1388165"/>
          </a:xfrm>
        </p:spPr>
        <p:txBody>
          <a:bodyPr>
            <a:normAutofit/>
          </a:bodyPr>
          <a:lstStyle/>
          <a:p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Cuneo, 7 novembre 2024</a:t>
            </a:r>
          </a:p>
          <a:p>
            <a:r>
              <a:rPr lang="it-IT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MELIORAPI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4ABA500-C027-499E-A94F-3111D16B26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490" r="13058"/>
          <a:stretch/>
        </p:blipFill>
        <p:spPr>
          <a:xfrm>
            <a:off x="457200" y="1035627"/>
            <a:ext cx="4524859" cy="405646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525451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BAAC98-436E-43A4-A3B0-C4327764F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Breve presentazione dell’azienda</a:t>
            </a:r>
            <a:endParaRPr lang="it-IT" dirty="0"/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44E85B43-297E-AB5E-79C0-F7F31BD65A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8398" y="2468522"/>
            <a:ext cx="8561715" cy="3764972"/>
          </a:xfrm>
        </p:spPr>
        <p:txBody>
          <a:bodyPr>
            <a:normAutofit/>
          </a:bodyPr>
          <a:lstStyle/>
          <a:p>
            <a:pPr marL="45720" indent="0">
              <a:lnSpc>
                <a:spcPct val="100000"/>
              </a:lnSpc>
              <a:buNone/>
            </a:pPr>
            <a:r>
              <a:rPr lang="it-I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parlano di api</a:t>
            </a:r>
          </a:p>
          <a:p>
            <a:pPr marL="45720" indent="0" algn="r">
              <a:lnSpc>
                <a:spcPct val="100000"/>
              </a:lnSpc>
              <a:buNone/>
            </a:pPr>
            <a:r>
              <a:rPr lang="it-I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mangiano insieme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it-I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visitano le api</a:t>
            </a:r>
          </a:p>
          <a:p>
            <a:pPr marL="45720" indent="0" algn="r">
              <a:lnSpc>
                <a:spcPct val="100000"/>
              </a:lnSpc>
              <a:buNone/>
            </a:pPr>
            <a:r>
              <a:rPr lang="it-I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chiacchierano</a:t>
            </a:r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1235CF96-F2E3-49EA-AAC6-31DA1AC34A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56" b="19213"/>
          <a:stretch/>
        </p:blipFill>
        <p:spPr bwMode="auto">
          <a:xfrm>
            <a:off x="333067" y="372397"/>
            <a:ext cx="11525865" cy="6113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5A999505-414F-EC42-8B08-AF2344CCE648}"/>
              </a:ext>
            </a:extLst>
          </p:cNvPr>
          <p:cNvSpPr txBox="1"/>
          <p:nvPr/>
        </p:nvSpPr>
        <p:spPr>
          <a:xfrm>
            <a:off x="1003969" y="645465"/>
            <a:ext cx="10144089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 PRESENTIAMO:</a:t>
            </a:r>
          </a:p>
          <a:p>
            <a:endParaRPr lang="it-I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toscani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bio</a:t>
            </a:r>
            <a:endParaRPr lang="it-IT" sz="5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it-IT" sz="5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nomadi</a:t>
            </a:r>
          </a:p>
          <a:p>
            <a:pPr marL="571500" indent="-571500">
              <a:buFontTx/>
              <a:buChar char="-"/>
            </a:pPr>
            <a:endParaRPr lang="it-IT" sz="4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38472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D1AEB5-4470-4374-8959-A294BB39A2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497" y="862487"/>
            <a:ext cx="4473945" cy="235266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b="1" cap="all" dirty="0"/>
              <a:t>Miele</a:t>
            </a:r>
            <a:br>
              <a:rPr lang="en-US" b="1" cap="all" dirty="0"/>
            </a:br>
            <a:r>
              <a:rPr lang="en-US" b="1" cap="all" dirty="0" err="1"/>
              <a:t>polline</a:t>
            </a:r>
            <a:br>
              <a:rPr lang="en-US" b="1" cap="all" dirty="0"/>
            </a:br>
            <a:r>
              <a:rPr lang="en-US" b="1" cap="all" dirty="0" err="1"/>
              <a:t>api</a:t>
            </a:r>
            <a:r>
              <a:rPr lang="en-US" b="1" cap="all" dirty="0"/>
              <a:t> </a:t>
            </a:r>
            <a:r>
              <a:rPr lang="en-US" b="1" cap="all" dirty="0" err="1"/>
              <a:t>regine</a:t>
            </a:r>
            <a:endParaRPr lang="en-US" b="1" cap="all" dirty="0"/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id="{C5FA5323-42DE-41AA-9D23-609E84F9E2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18217" r="-3" b="25401"/>
          <a:stretch/>
        </p:blipFill>
        <p:spPr bwMode="auto">
          <a:xfrm rot="338468">
            <a:off x="356152" y="3930445"/>
            <a:ext cx="5978545" cy="25280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8">
            <a:extLst>
              <a:ext uri="{FF2B5EF4-FFF2-40B4-BE49-F238E27FC236}">
                <a16:creationId xmlns:a16="http://schemas.microsoft.com/office/drawing/2014/main" id="{6F356DCA-2C34-43A0-9803-7E1D182E93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9" r="17770" b="-5"/>
          <a:stretch/>
        </p:blipFill>
        <p:spPr bwMode="auto">
          <a:xfrm rot="1114254">
            <a:off x="4372898" y="1489047"/>
            <a:ext cx="1961800" cy="22324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9057829C-305B-4D31-8539-88BCDBC623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224" b="1"/>
          <a:stretch/>
        </p:blipFill>
        <p:spPr bwMode="auto">
          <a:xfrm>
            <a:off x="6474027" y="438071"/>
            <a:ext cx="5256623" cy="59818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Elemento grafico 7" descr="Vaso di miele con riempimento a tinta unita">
            <a:extLst>
              <a:ext uri="{FF2B5EF4-FFF2-40B4-BE49-F238E27FC236}">
                <a16:creationId xmlns:a16="http://schemas.microsoft.com/office/drawing/2014/main" id="{CCC144AC-1317-4BA8-A24E-D16268F2D7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6070" y="1029417"/>
            <a:ext cx="593213" cy="593213"/>
          </a:xfrm>
          <a:prstGeom prst="rect">
            <a:avLst/>
          </a:prstGeom>
        </p:spPr>
      </p:pic>
      <p:pic>
        <p:nvPicPr>
          <p:cNvPr id="10" name="Elemento grafico 9" descr="Ape contorno">
            <a:extLst>
              <a:ext uri="{FF2B5EF4-FFF2-40B4-BE49-F238E27FC236}">
                <a16:creationId xmlns:a16="http://schemas.microsoft.com/office/drawing/2014/main" id="{A283B228-6782-44A2-A807-0EC72231B5F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6152" y="2337926"/>
            <a:ext cx="579408" cy="579408"/>
          </a:xfrm>
          <a:prstGeom prst="rect">
            <a:avLst/>
          </a:prstGeom>
        </p:spPr>
      </p:pic>
      <p:pic>
        <p:nvPicPr>
          <p:cNvPr id="14" name="Elemento grafico 13" descr="Fiore senza stelo con riempimento a tinta unita">
            <a:extLst>
              <a:ext uri="{FF2B5EF4-FFF2-40B4-BE49-F238E27FC236}">
                <a16:creationId xmlns:a16="http://schemas.microsoft.com/office/drawing/2014/main" id="{12EF9E51-D531-4B0D-8AAC-574EC22E0D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29064" y="1666666"/>
            <a:ext cx="627224" cy="62722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4B955161-69AA-B2E3-959F-6CE51791D18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41613" y="3329723"/>
            <a:ext cx="1605718" cy="10689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EF40117E-EDC4-EEE2-FE8B-BD17DA45B7A0}"/>
              </a:ext>
            </a:extLst>
          </p:cNvPr>
          <p:cNvSpPr txBox="1"/>
          <p:nvPr/>
        </p:nvSpPr>
        <p:spPr>
          <a:xfrm>
            <a:off x="8704773" y="5118039"/>
            <a:ext cx="4080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…dal 1996</a:t>
            </a:r>
          </a:p>
        </p:txBody>
      </p:sp>
    </p:spTree>
    <p:extLst>
      <p:ext uri="{BB962C8B-B14F-4D97-AF65-F5344CB8AC3E}">
        <p14:creationId xmlns:p14="http://schemas.microsoft.com/office/powerpoint/2010/main" val="1408856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contenuto 7">
            <a:extLst>
              <a:ext uri="{FF2B5EF4-FFF2-40B4-BE49-F238E27FC236}">
                <a16:creationId xmlns:a16="http://schemas.microsoft.com/office/drawing/2014/main" id="{958E7298-6205-439F-BCD5-5E335AED70F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358926" y="683589"/>
            <a:ext cx="4169153" cy="556481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4ABE0840-83D7-47AB-9151-D55F7CB7C6E9}"/>
              </a:ext>
            </a:extLst>
          </p:cNvPr>
          <p:cNvSpPr/>
          <p:nvPr/>
        </p:nvSpPr>
        <p:spPr>
          <a:xfrm>
            <a:off x="604201" y="446689"/>
            <a:ext cx="5955625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it-IT" sz="36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UN PO’ DI STORIA…</a:t>
            </a:r>
          </a:p>
          <a:p>
            <a:pPr algn="r"/>
            <a:r>
              <a:rPr lang="it-IT" sz="3600" b="1" i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…le origini del lavoro</a:t>
            </a:r>
          </a:p>
          <a:p>
            <a:pPr algn="r"/>
            <a:endParaRPr lang="it-IT" sz="3600" b="1" i="1" dirty="0">
              <a:solidFill>
                <a:srgbClr val="1CADE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+mj-ea"/>
              <a:cs typeface="+mj-cs"/>
            </a:endParaRPr>
          </a:p>
          <a:p>
            <a:r>
              <a:rPr lang="it-IT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j-ea"/>
                <a:cs typeface="+mj-cs"/>
              </a:rPr>
              <a:t>Cosa facciamo da sempre: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Allevamento per il fabbisogno aziendale a partire dalle migliori colonie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Schedatura di tutti gli alveari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3600" dirty="0">
                <a:solidFill>
                  <a:schemeClr val="accent1">
                    <a:lumMod val="50000"/>
                  </a:schemeClr>
                </a:solidFill>
                <a:ea typeface="+mj-ea"/>
                <a:cs typeface="+mj-cs"/>
              </a:rPr>
              <a:t>Marcatura delle regine</a:t>
            </a:r>
          </a:p>
          <a:p>
            <a:endParaRPr lang="it-IT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728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A5FAF90-A7FC-4193-8490-3CD7A432D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525087"/>
            <a:ext cx="4998720" cy="1356360"/>
          </a:xfrm>
        </p:spPr>
        <p:txBody>
          <a:bodyPr/>
          <a:lstStyle/>
          <a:p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«Si salvi chi può!!!!»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8372B00-C85B-48B7-8449-8B681FD00D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19200" y="1812207"/>
            <a:ext cx="4754880" cy="402336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it-IT" sz="2800" dirty="0">
                <a:solidFill>
                  <a:schemeClr val="accent1">
                    <a:lumMod val="50000"/>
                  </a:schemeClr>
                </a:solidFill>
              </a:rPr>
              <a:t>Oltre il </a:t>
            </a:r>
            <a:r>
              <a:rPr lang="it-IT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60% </a:t>
            </a:r>
            <a:r>
              <a:rPr lang="it-IT" sz="2800" dirty="0">
                <a:solidFill>
                  <a:schemeClr val="accent1">
                    <a:lumMod val="50000"/>
                  </a:schemeClr>
                </a:solidFill>
              </a:rPr>
              <a:t>delle colonie colpite da </a:t>
            </a:r>
            <a:r>
              <a:rPr lang="it-IT" sz="2800" b="1" dirty="0">
                <a:solidFill>
                  <a:schemeClr val="accent1">
                    <a:lumMod val="50000"/>
                  </a:schemeClr>
                </a:solidFill>
              </a:rPr>
              <a:t>peste europea</a:t>
            </a:r>
          </a:p>
          <a:p>
            <a:pPr marL="45720" indent="0">
              <a:buNone/>
            </a:pPr>
            <a:r>
              <a:rPr lang="it-IT" sz="2800" dirty="0">
                <a:solidFill>
                  <a:schemeClr val="accent1">
                    <a:lumMod val="50000"/>
                  </a:schemeClr>
                </a:solidFill>
              </a:rPr>
              <a:t>Parecchi problemi di </a:t>
            </a:r>
            <a:r>
              <a:rPr lang="it-IT" sz="2800" b="1" dirty="0">
                <a:solidFill>
                  <a:schemeClr val="accent1">
                    <a:lumMod val="50000"/>
                  </a:schemeClr>
                </a:solidFill>
              </a:rPr>
              <a:t>covata calcificata</a:t>
            </a:r>
          </a:p>
          <a:p>
            <a:pPr marL="45720" indent="0">
              <a:buNone/>
            </a:pPr>
            <a:r>
              <a:rPr lang="it-IT" sz="2800" dirty="0">
                <a:solidFill>
                  <a:schemeClr val="accent1">
                    <a:lumMod val="50000"/>
                  </a:schemeClr>
                </a:solidFill>
              </a:rPr>
              <a:t>Nessun</a:t>
            </a:r>
            <a:r>
              <a:rPr lang="it-IT" sz="2800" b="1" dirty="0">
                <a:solidFill>
                  <a:schemeClr val="accent1">
                    <a:lumMod val="50000"/>
                  </a:schemeClr>
                </a:solidFill>
              </a:rPr>
              <a:t> miglioramento</a:t>
            </a:r>
            <a:r>
              <a:rPr lang="it-IT" sz="2800" dirty="0">
                <a:solidFill>
                  <a:schemeClr val="accent1">
                    <a:lumMod val="50000"/>
                  </a:schemeClr>
                </a:solidFill>
              </a:rPr>
              <a:t> apprezzabile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BD50D79-6A99-4B49-A04B-7A73E9DC89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89628" y="5027277"/>
            <a:ext cx="7012744" cy="1305636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it-IT" sz="32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«Ma non avevamo sempre allevato dalle famiglie che non avevano problemi?»</a:t>
            </a:r>
          </a:p>
        </p:txBody>
      </p:sp>
      <p:pic>
        <p:nvPicPr>
          <p:cNvPr id="10" name="Immagine 9" descr="Immagine che contiene oggetto, favo, tenendo, gruppo&#10;&#10;Descrizione generata automaticamente">
            <a:extLst>
              <a:ext uri="{FF2B5EF4-FFF2-40B4-BE49-F238E27FC236}">
                <a16:creationId xmlns:a16="http://schemas.microsoft.com/office/drawing/2014/main" id="{A287B227-DB1C-4295-85F3-B37A66DB8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13387" y="893817"/>
            <a:ext cx="4857437" cy="32933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76618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>
            <a:extLst>
              <a:ext uri="{FF2B5EF4-FFF2-40B4-BE49-F238E27FC236}">
                <a16:creationId xmlns:a16="http://schemas.microsoft.com/office/drawing/2014/main" id="{D23D9916-B84A-4C74-BAB7-181EC7BEB3BA}"/>
              </a:ext>
            </a:extLst>
          </p:cNvPr>
          <p:cNvSpPr txBox="1"/>
          <p:nvPr/>
        </p:nvSpPr>
        <p:spPr>
          <a:xfrm>
            <a:off x="713117" y="1350872"/>
            <a:ext cx="1051272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Non era la strada a non essere giusta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…ma era come guidare un’auto che</a:t>
            </a:r>
          </a:p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 sterzava con una ruota sola!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Ogni nostro sforzo era reso vano dall’impossibilità di controllare con chi si accoppiavano le regine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rbel" panose="020B0503020204020204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</a:rPr>
              <a:t>Dovevamo imparare a governare la seconda ruota</a:t>
            </a:r>
          </a:p>
        </p:txBody>
      </p:sp>
      <p:pic>
        <p:nvPicPr>
          <p:cNvPr id="3" name="Immagine 2" descr="Immagine che contiene testo, clipart">
            <a:extLst>
              <a:ext uri="{FF2B5EF4-FFF2-40B4-BE49-F238E27FC236}">
                <a16:creationId xmlns:a16="http://schemas.microsoft.com/office/drawing/2014/main" id="{5F90A2F1-AC71-18F3-9E59-E6D27EE6F3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78"/>
          <a:stretch/>
        </p:blipFill>
        <p:spPr>
          <a:xfrm>
            <a:off x="713117" y="706783"/>
            <a:ext cx="2706998" cy="249645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04562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2803149-80C2-48E5-9315-6655E2F09F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908" y="325781"/>
            <a:ext cx="4993697" cy="1356360"/>
          </a:xfrm>
        </p:spPr>
        <p:txBody>
          <a:bodyPr>
            <a:normAutofit fontScale="90000"/>
          </a:bodyPr>
          <a:lstStyle/>
          <a:p>
            <a:pPr algn="ctr"/>
            <a:r>
              <a:rPr lang="it-IT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Cosa ci interessa?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03C4F8-987C-405B-A5CE-BABAEA3174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8533" y="1535073"/>
            <a:ext cx="2794143" cy="204354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it-IT" sz="3600" b="1" dirty="0">
                <a:solidFill>
                  <a:schemeClr val="accent1">
                    <a:lumMod val="50000"/>
                  </a:schemeClr>
                </a:solidFill>
              </a:rPr>
              <a:t>1</a:t>
            </a:r>
            <a:r>
              <a:rPr lang="it-IT" sz="2400" b="1" dirty="0"/>
              <a:t>  Produzione:</a:t>
            </a:r>
          </a:p>
          <a:p>
            <a:pPr marL="45720" indent="0">
              <a:buNone/>
            </a:pPr>
            <a:r>
              <a:rPr lang="it-IT" sz="2400" dirty="0">
                <a:solidFill>
                  <a:schemeClr val="accent1">
                    <a:lumMod val="50000"/>
                  </a:schemeClr>
                </a:solidFill>
              </a:rPr>
              <a:t>miele e polline</a:t>
            </a:r>
          </a:p>
          <a:p>
            <a:pPr marL="45720" indent="0">
              <a:buNone/>
            </a:pPr>
            <a:r>
              <a:rPr lang="it-IT" sz="2400" dirty="0">
                <a:solidFill>
                  <a:schemeClr val="accent1">
                    <a:lumMod val="50000"/>
                  </a:schemeClr>
                </a:solidFill>
              </a:rPr>
              <a:t>scostamento dalla media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E500224-1DE0-4C76-97B3-125565CEE7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98688" y="1623718"/>
            <a:ext cx="3087936" cy="1866206"/>
          </a:xfrm>
        </p:spPr>
        <p:txBody>
          <a:bodyPr>
            <a:normAutofit fontScale="92500" lnSpcReduction="10000"/>
          </a:bodyPr>
          <a:lstStyle/>
          <a:p>
            <a:pPr marL="45720" indent="0" algn="r">
              <a:buNone/>
            </a:pPr>
            <a:r>
              <a:rPr lang="it-IT" sz="3900" b="1" dirty="0">
                <a:solidFill>
                  <a:schemeClr val="accent1">
                    <a:lumMod val="50000"/>
                  </a:schemeClr>
                </a:solidFill>
              </a:rPr>
              <a:t>2</a:t>
            </a:r>
            <a:r>
              <a:rPr lang="it-IT" sz="2400" b="1" dirty="0"/>
              <a:t>  </a:t>
            </a:r>
            <a:r>
              <a:rPr lang="it-IT" sz="2600" b="1" dirty="0"/>
              <a:t>Salute:</a:t>
            </a:r>
          </a:p>
          <a:p>
            <a:pPr marL="45720" indent="0" algn="r">
              <a:buNone/>
            </a:pPr>
            <a:r>
              <a:rPr lang="it-IT" sz="2600" dirty="0">
                <a:solidFill>
                  <a:schemeClr val="accent1">
                    <a:lumMod val="50000"/>
                  </a:schemeClr>
                </a:solidFill>
              </a:rPr>
              <a:t>nessuna nota di demerito</a:t>
            </a:r>
          </a:p>
          <a:p>
            <a:pPr marL="45720" indent="0" algn="r">
              <a:buNone/>
            </a:pPr>
            <a:r>
              <a:rPr lang="it-IT" sz="2600" dirty="0">
                <a:solidFill>
                  <a:schemeClr val="accent1">
                    <a:lumMod val="50000"/>
                  </a:schemeClr>
                </a:solidFill>
              </a:rPr>
              <a:t>pin test</a:t>
            </a:r>
          </a:p>
          <a:p>
            <a:pPr marL="45720" indent="0">
              <a:buNone/>
            </a:pPr>
            <a:endParaRPr lang="it-IT" sz="2400" b="1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2FC4EC6B-85E8-4EF5-A13F-36616A0325E8}"/>
              </a:ext>
            </a:extLst>
          </p:cNvPr>
          <p:cNvSpPr txBox="1"/>
          <p:nvPr/>
        </p:nvSpPr>
        <p:spPr>
          <a:xfrm>
            <a:off x="608533" y="3388138"/>
            <a:ext cx="29009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accent1">
                    <a:lumMod val="50000"/>
                  </a:schemeClr>
                </a:solidFill>
              </a:rPr>
              <a:t>3</a:t>
            </a:r>
            <a:r>
              <a:rPr lang="it-IT" sz="2400" b="1" dirty="0">
                <a:solidFill>
                  <a:schemeClr val="accent1"/>
                </a:solidFill>
              </a:rPr>
              <a:t>  Docilità:</a:t>
            </a:r>
          </a:p>
          <a:p>
            <a:r>
              <a:rPr lang="it-IT" sz="2400" dirty="0">
                <a:solidFill>
                  <a:schemeClr val="accent1">
                    <a:lumMod val="50000"/>
                  </a:schemeClr>
                </a:solidFill>
              </a:rPr>
              <a:t>monitorata in tutte le visite</a:t>
            </a:r>
          </a:p>
          <a:p>
            <a:endParaRPr lang="it-IT" sz="2400" b="1" dirty="0">
              <a:solidFill>
                <a:schemeClr val="accent1"/>
              </a:solidFill>
            </a:endParaRP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C9338F49-3B02-4ADE-B44E-D4EADB214508}"/>
              </a:ext>
            </a:extLst>
          </p:cNvPr>
          <p:cNvSpPr txBox="1"/>
          <p:nvPr/>
        </p:nvSpPr>
        <p:spPr>
          <a:xfrm>
            <a:off x="3408610" y="3566158"/>
            <a:ext cx="3068091" cy="1975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600" b="1" dirty="0">
                <a:solidFill>
                  <a:schemeClr val="accent1">
                    <a:lumMod val="50000"/>
                  </a:schemeClr>
                </a:solidFill>
              </a:rPr>
              <a:t>4</a:t>
            </a:r>
            <a:r>
              <a:rPr lang="it-IT" sz="2400" b="1" dirty="0">
                <a:solidFill>
                  <a:schemeClr val="accent1"/>
                </a:solidFill>
              </a:rPr>
              <a:t>  Sciamatura:</a:t>
            </a:r>
          </a:p>
          <a:p>
            <a:pPr algn="r">
              <a:lnSpc>
                <a:spcPct val="90000"/>
              </a:lnSpc>
            </a:pPr>
            <a:r>
              <a:rPr lang="it-IT" sz="2400" dirty="0">
                <a:solidFill>
                  <a:schemeClr val="accent1">
                    <a:lumMod val="50000"/>
                  </a:schemeClr>
                </a:solidFill>
              </a:rPr>
              <a:t>numero di passaggi con celle o uova</a:t>
            </a:r>
          </a:p>
          <a:p>
            <a:pPr algn="r">
              <a:lnSpc>
                <a:spcPct val="90000"/>
              </a:lnSpc>
            </a:pPr>
            <a:endParaRPr lang="it-IT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r">
              <a:lnSpc>
                <a:spcPct val="90000"/>
              </a:lnSpc>
            </a:pPr>
            <a:r>
              <a:rPr lang="it-IT" sz="2400" dirty="0">
                <a:solidFill>
                  <a:schemeClr val="accent1">
                    <a:lumMod val="50000"/>
                  </a:schemeClr>
                </a:solidFill>
              </a:rPr>
              <a:t>bilanciamento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6DD3D9CE-C686-4236-B485-17CDD89B8D45}"/>
              </a:ext>
            </a:extLst>
          </p:cNvPr>
          <p:cNvSpPr txBox="1"/>
          <p:nvPr/>
        </p:nvSpPr>
        <p:spPr>
          <a:xfrm>
            <a:off x="658767" y="7800713"/>
            <a:ext cx="2319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900" dirty="0">
                <a:hlinkClick r:id="rId2" tooltip="http://www.drogbaster.it/disegni_colori.htm"/>
              </a:rPr>
              <a:t>Questa foto</a:t>
            </a:r>
            <a:r>
              <a:rPr lang="it-IT" sz="900" dirty="0"/>
              <a:t> di Autore sconosciuto è concesso in licenza da </a:t>
            </a:r>
            <a:r>
              <a:rPr lang="it-IT" sz="900" dirty="0">
                <a:hlinkClick r:id="rId3" tooltip="https://creativecommons.org/licenses/by-nc-nd/3.0/"/>
              </a:rPr>
              <a:t>CC BY-NC-ND</a:t>
            </a:r>
            <a:endParaRPr lang="it-IT" sz="900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469AEBF2-9A16-449F-A644-A2B14FF23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52949">
            <a:off x="7193447" y="487568"/>
            <a:ext cx="4412149" cy="58828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4D91070-2AC6-491D-B22C-80F4761A21FF}"/>
              </a:ext>
            </a:extLst>
          </p:cNvPr>
          <p:cNvSpPr txBox="1"/>
          <p:nvPr/>
        </p:nvSpPr>
        <p:spPr>
          <a:xfrm>
            <a:off x="7328709" y="4941919"/>
            <a:ext cx="45117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Più</a:t>
            </a:r>
            <a:r>
              <a:rPr lang="it-IT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</a:t>
            </a:r>
            <a:r>
              <a:rPr lang="it-IT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‘fiuto’ dell’apicoltore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AE61E5D9-EA07-99FA-71BB-D95FFFC0A0FE}"/>
              </a:ext>
            </a:extLst>
          </p:cNvPr>
          <p:cNvSpPr txBox="1"/>
          <p:nvPr/>
        </p:nvSpPr>
        <p:spPr>
          <a:xfrm>
            <a:off x="608533" y="4851873"/>
            <a:ext cx="26142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b="1" dirty="0">
                <a:solidFill>
                  <a:schemeClr val="accent1">
                    <a:lumMod val="50000"/>
                  </a:schemeClr>
                </a:solidFill>
                <a:latin typeface="Corbel" panose="020B0503020204020204"/>
              </a:rPr>
              <a:t>5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1CADE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 </a:t>
            </a: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A6B727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Varroa: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400" dirty="0">
                <a:solidFill>
                  <a:schemeClr val="accent1">
                    <a:lumMod val="50000"/>
                  </a:schemeClr>
                </a:solidFill>
                <a:latin typeface="Corbel" panose="020B0503020204020204"/>
              </a:rPr>
              <a:t>VEC</a:t>
            </a:r>
            <a:endParaRPr kumimoji="0" lang="it-IT" sz="24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pic>
        <p:nvPicPr>
          <p:cNvPr id="9" name="Elemento grafico 8" descr="Agricoltore">
            <a:extLst>
              <a:ext uri="{FF2B5EF4-FFF2-40B4-BE49-F238E27FC236}">
                <a16:creationId xmlns:a16="http://schemas.microsoft.com/office/drawing/2014/main" id="{4948FCE4-E148-975C-1641-FB02C4452C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20129" y="4941919"/>
            <a:ext cx="1529861" cy="152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464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9A92510-47B8-4DBF-9B8E-67735808F1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0256" y="609599"/>
            <a:ext cx="3985403" cy="5735559"/>
          </a:xfrm>
        </p:spPr>
        <p:txBody>
          <a:bodyPr>
            <a:normAutofit fontScale="90000"/>
          </a:bodyPr>
          <a:lstStyle/>
          <a:p>
            <a:pPr>
              <a:lnSpc>
                <a:spcPct val="140000"/>
              </a:lnSpc>
            </a:pPr>
            <a:r>
              <a:rPr lang="it-IT" sz="2000" b="1" dirty="0"/>
              <a:t>Telai coperti di api: da 1 a 10+</a:t>
            </a:r>
            <a:br>
              <a:rPr lang="it-IT" sz="2000" b="1" dirty="0"/>
            </a:br>
            <a:r>
              <a:rPr lang="it-IT" sz="2000" b="1" dirty="0">
                <a:solidFill>
                  <a:schemeClr val="accent1">
                    <a:lumMod val="50000"/>
                  </a:schemeClr>
                </a:solidFill>
              </a:rPr>
              <a:t>Telai di miele: da 0 a 4</a:t>
            </a:r>
            <a:br>
              <a:rPr lang="it-IT" sz="2000" b="1" dirty="0"/>
            </a:br>
            <a:r>
              <a:rPr lang="it-IT" sz="2000" b="1" dirty="0"/>
              <a:t>Telai realmente occupati da covata:  da 0 a 10</a:t>
            </a:r>
            <a:br>
              <a:rPr lang="it-IT" sz="2000" b="1" dirty="0"/>
            </a:br>
            <a:r>
              <a:rPr lang="it-IT" sz="2000" b="1" dirty="0">
                <a:solidFill>
                  <a:schemeClr val="accent1">
                    <a:lumMod val="50000"/>
                  </a:schemeClr>
                </a:solidFill>
              </a:rPr>
              <a:t>Aggiunte o sottrazioni di api, scorte o covata</a:t>
            </a:r>
            <a:br>
              <a:rPr lang="it-IT" sz="2000" b="1" dirty="0"/>
            </a:br>
            <a:r>
              <a:rPr lang="it-IT" sz="2000" b="1" dirty="0"/>
              <a:t>Nutrizioni non a tappeto</a:t>
            </a:r>
            <a:br>
              <a:rPr lang="it-IT" sz="2000" b="1" dirty="0"/>
            </a:br>
            <a:r>
              <a:rPr lang="it-IT" sz="2000" b="1" dirty="0">
                <a:solidFill>
                  <a:schemeClr val="accent1">
                    <a:lumMod val="50000"/>
                  </a:schemeClr>
                </a:solidFill>
              </a:rPr>
              <a:t>Sciamatura: uova, celle aperte o chiuse, vergini</a:t>
            </a:r>
            <a:br>
              <a:rPr lang="it-IT" sz="2000" b="1" dirty="0"/>
            </a:br>
            <a:r>
              <a:rPr lang="it-IT" sz="2000" b="1" dirty="0"/>
              <a:t>Docilità: da 0 a 4</a:t>
            </a:r>
            <a:br>
              <a:rPr lang="it-IT" sz="2000" b="1" dirty="0"/>
            </a:br>
            <a:r>
              <a:rPr lang="it-IT" sz="2000" b="1" dirty="0">
                <a:solidFill>
                  <a:schemeClr val="accent1">
                    <a:lumMod val="50000"/>
                  </a:schemeClr>
                </a:solidFill>
              </a:rPr>
              <a:t>Note sanitarie</a:t>
            </a:r>
            <a:br>
              <a:rPr lang="it-IT" sz="2000" b="1" dirty="0"/>
            </a:br>
            <a:r>
              <a:rPr lang="it-IT" sz="2000" b="1" dirty="0"/>
              <a:t>Trattamenti/Biotecniche</a:t>
            </a:r>
            <a:br>
              <a:rPr lang="it-IT" sz="2000" b="1" dirty="0"/>
            </a:br>
            <a:r>
              <a:rPr lang="it-IT" sz="2000" b="1" dirty="0">
                <a:solidFill>
                  <a:schemeClr val="accent1">
                    <a:lumMod val="50000"/>
                  </a:schemeClr>
                </a:solidFill>
              </a:rPr>
              <a:t>Produzione: da 0 a 4 rispetto alla media dell’apiario</a:t>
            </a: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261988AE-2F27-4886-B3D5-52E0EAF064C2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736136" y="1886310"/>
          <a:ext cx="5938178" cy="4458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7781">
                  <a:extLst>
                    <a:ext uri="{9D8B030D-6E8A-4147-A177-3AD203B41FA5}">
                      <a16:colId xmlns:a16="http://schemas.microsoft.com/office/drawing/2014/main" val="3885149514"/>
                    </a:ext>
                  </a:extLst>
                </a:gridCol>
                <a:gridCol w="588974">
                  <a:extLst>
                    <a:ext uri="{9D8B030D-6E8A-4147-A177-3AD203B41FA5}">
                      <a16:colId xmlns:a16="http://schemas.microsoft.com/office/drawing/2014/main" val="1611796667"/>
                    </a:ext>
                  </a:extLst>
                </a:gridCol>
                <a:gridCol w="603338">
                  <a:extLst>
                    <a:ext uri="{9D8B030D-6E8A-4147-A177-3AD203B41FA5}">
                      <a16:colId xmlns:a16="http://schemas.microsoft.com/office/drawing/2014/main" val="3803538847"/>
                    </a:ext>
                  </a:extLst>
                </a:gridCol>
                <a:gridCol w="610521">
                  <a:extLst>
                    <a:ext uri="{9D8B030D-6E8A-4147-A177-3AD203B41FA5}">
                      <a16:colId xmlns:a16="http://schemas.microsoft.com/office/drawing/2014/main" val="4056511441"/>
                    </a:ext>
                  </a:extLst>
                </a:gridCol>
                <a:gridCol w="2693476">
                  <a:extLst>
                    <a:ext uri="{9D8B030D-6E8A-4147-A177-3AD203B41FA5}">
                      <a16:colId xmlns:a16="http://schemas.microsoft.com/office/drawing/2014/main" val="328789778"/>
                    </a:ext>
                  </a:extLst>
                </a:gridCol>
                <a:gridCol w="794088">
                  <a:extLst>
                    <a:ext uri="{9D8B030D-6E8A-4147-A177-3AD203B41FA5}">
                      <a16:colId xmlns:a16="http://schemas.microsoft.com/office/drawing/2014/main" val="1930235137"/>
                    </a:ext>
                  </a:extLst>
                </a:gridCol>
              </a:tblGrid>
              <a:tr h="554247">
                <a:tc>
                  <a:txBody>
                    <a:bodyPr/>
                    <a:lstStyle/>
                    <a:p>
                      <a:r>
                        <a:rPr lang="it-IT" sz="1600" dirty="0"/>
                        <a:t>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Api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Scorte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Covata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/>
                        <a:t>Note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600" dirty="0" err="1"/>
                        <a:t>Prod</a:t>
                      </a:r>
                      <a:r>
                        <a:rPr lang="it-IT" sz="1600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766736"/>
                  </a:ext>
                </a:extLst>
              </a:tr>
              <a:tr h="55424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2800" b="1" dirty="0"/>
                        <a:t>+ 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526944"/>
                  </a:ext>
                </a:extLst>
              </a:tr>
              <a:tr h="55424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387057"/>
                  </a:ext>
                </a:extLst>
              </a:tr>
              <a:tr h="55424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718350"/>
                  </a:ext>
                </a:extLst>
              </a:tr>
              <a:tr h="55424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640744"/>
                  </a:ext>
                </a:extLst>
              </a:tr>
              <a:tr h="55424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400630"/>
                  </a:ext>
                </a:extLst>
              </a:tr>
              <a:tr h="55424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904526"/>
                  </a:ext>
                </a:extLst>
              </a:tr>
              <a:tr h="554247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191489"/>
                  </a:ext>
                </a:extLst>
              </a:tr>
            </a:tbl>
          </a:graphicData>
        </a:graphic>
      </p:graphicFrame>
      <p:graphicFrame>
        <p:nvGraphicFramePr>
          <p:cNvPr id="6" name="Tabella 6">
            <a:extLst>
              <a:ext uri="{FF2B5EF4-FFF2-40B4-BE49-F238E27FC236}">
                <a16:creationId xmlns:a16="http://schemas.microsoft.com/office/drawing/2014/main" id="{E231C3E6-07B5-45EB-BF73-66B2DB2BF459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9435948"/>
              </p:ext>
            </p:extLst>
          </p:nvPr>
        </p:nvGraphicFramePr>
        <p:xfrm>
          <a:off x="736136" y="609600"/>
          <a:ext cx="5938178" cy="11975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2667">
                  <a:extLst>
                    <a:ext uri="{9D8B030D-6E8A-4147-A177-3AD203B41FA5}">
                      <a16:colId xmlns:a16="http://schemas.microsoft.com/office/drawing/2014/main" val="997539988"/>
                    </a:ext>
                  </a:extLst>
                </a:gridCol>
                <a:gridCol w="4665511">
                  <a:extLst>
                    <a:ext uri="{9D8B030D-6E8A-4147-A177-3AD203B41FA5}">
                      <a16:colId xmlns:a16="http://schemas.microsoft.com/office/drawing/2014/main" val="751595977"/>
                    </a:ext>
                  </a:extLst>
                </a:gridCol>
              </a:tblGrid>
              <a:tr h="1197538">
                <a:tc>
                  <a:txBody>
                    <a:bodyPr/>
                    <a:lstStyle/>
                    <a:p>
                      <a:r>
                        <a:rPr lang="it-IT" dirty="0"/>
                        <a:t>N°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STORIA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834251"/>
                  </a:ext>
                </a:extLst>
              </a:tr>
            </a:tbl>
          </a:graphicData>
        </a:graphic>
      </p:graphicFrame>
      <p:pic>
        <p:nvPicPr>
          <p:cNvPr id="8" name="Elemento grafico 7" descr="Ape contorno">
            <a:extLst>
              <a:ext uri="{FF2B5EF4-FFF2-40B4-BE49-F238E27FC236}">
                <a16:creationId xmlns:a16="http://schemas.microsoft.com/office/drawing/2014/main" id="{CC030587-F5DB-4895-BC66-F982C63A6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4604" y="2454215"/>
            <a:ext cx="531962" cy="531962"/>
          </a:xfrm>
          <a:prstGeom prst="rect">
            <a:avLst/>
          </a:prstGeom>
        </p:spPr>
      </p:pic>
      <p:pic>
        <p:nvPicPr>
          <p:cNvPr id="9" name="Elemento grafico 8" descr="Ape contorno">
            <a:extLst>
              <a:ext uri="{FF2B5EF4-FFF2-40B4-BE49-F238E27FC236}">
                <a16:creationId xmlns:a16="http://schemas.microsoft.com/office/drawing/2014/main" id="{DF71957A-B9E5-4302-A842-2CABFB2A54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17327" y="790501"/>
            <a:ext cx="460216" cy="460216"/>
          </a:xfrm>
          <a:prstGeom prst="rect">
            <a:avLst/>
          </a:prstGeom>
        </p:spPr>
      </p:pic>
      <p:pic>
        <p:nvPicPr>
          <p:cNvPr id="11" name="Elemento grafico 10" descr="Vaso di miele contorno">
            <a:extLst>
              <a:ext uri="{FF2B5EF4-FFF2-40B4-BE49-F238E27FC236}">
                <a16:creationId xmlns:a16="http://schemas.microsoft.com/office/drawing/2014/main" id="{B520CD13-9C87-450D-96FB-CB837444E4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84076" y="2480101"/>
            <a:ext cx="480189" cy="480189"/>
          </a:xfrm>
          <a:prstGeom prst="rect">
            <a:avLst/>
          </a:prstGeom>
        </p:spPr>
      </p:pic>
      <p:pic>
        <p:nvPicPr>
          <p:cNvPr id="12" name="Elemento grafico 11" descr="Vaso di miele contorno">
            <a:extLst>
              <a:ext uri="{FF2B5EF4-FFF2-40B4-BE49-F238E27FC236}">
                <a16:creationId xmlns:a16="http://schemas.microsoft.com/office/drawing/2014/main" id="{7460A2B1-D7D3-4C20-8AAC-77FCE9183D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08239" y="1183325"/>
            <a:ext cx="386590" cy="386590"/>
          </a:xfrm>
          <a:prstGeom prst="rect">
            <a:avLst/>
          </a:prstGeom>
        </p:spPr>
      </p:pic>
      <p:pic>
        <p:nvPicPr>
          <p:cNvPr id="14" name="Elemento grafico 13" descr="Sostanze chimiche contorno">
            <a:extLst>
              <a:ext uri="{FF2B5EF4-FFF2-40B4-BE49-F238E27FC236}">
                <a16:creationId xmlns:a16="http://schemas.microsoft.com/office/drawing/2014/main" id="{F3816A01-2EEA-4FAD-AEC5-5EC973108F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85034" y="2480101"/>
            <a:ext cx="508958" cy="508958"/>
          </a:xfrm>
          <a:prstGeom prst="rect">
            <a:avLst/>
          </a:prstGeom>
        </p:spPr>
      </p:pic>
      <p:pic>
        <p:nvPicPr>
          <p:cNvPr id="15" name="Elemento grafico 14" descr="Sostanze chimiche contorno">
            <a:extLst>
              <a:ext uri="{FF2B5EF4-FFF2-40B4-BE49-F238E27FC236}">
                <a16:creationId xmlns:a16="http://schemas.microsoft.com/office/drawing/2014/main" id="{F029B940-759C-4D4D-86C0-19433BE5BF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13064" y="1578699"/>
            <a:ext cx="448456" cy="448456"/>
          </a:xfrm>
          <a:prstGeom prst="rect">
            <a:avLst/>
          </a:prstGeom>
        </p:spPr>
      </p:pic>
      <p:pic>
        <p:nvPicPr>
          <p:cNvPr id="17" name="Elemento grafico 16" descr="Grafico a barre con andamento ascendente con riempimento a tinta unita">
            <a:extLst>
              <a:ext uri="{FF2B5EF4-FFF2-40B4-BE49-F238E27FC236}">
                <a16:creationId xmlns:a16="http://schemas.microsoft.com/office/drawing/2014/main" id="{FBD2F0D6-8600-4082-96AF-11F8E8008C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17271" y="2480101"/>
            <a:ext cx="457199" cy="457199"/>
          </a:xfrm>
          <a:prstGeom prst="rect">
            <a:avLst/>
          </a:prstGeom>
        </p:spPr>
      </p:pic>
      <p:pic>
        <p:nvPicPr>
          <p:cNvPr id="18" name="Elemento grafico 17" descr="Grafico a barre con andamento ascendente con riempimento a tinta unita">
            <a:extLst>
              <a:ext uri="{FF2B5EF4-FFF2-40B4-BE49-F238E27FC236}">
                <a16:creationId xmlns:a16="http://schemas.microsoft.com/office/drawing/2014/main" id="{37A48C22-256E-4E04-BC7F-9C10116DE2D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311629" y="5478363"/>
            <a:ext cx="392623" cy="392623"/>
          </a:xfrm>
          <a:prstGeom prst="rect">
            <a:avLst/>
          </a:prstGeom>
        </p:spPr>
      </p:pic>
      <p:pic>
        <p:nvPicPr>
          <p:cNvPr id="20" name="Elemento grafico 19" descr="Alveare contorno">
            <a:extLst>
              <a:ext uri="{FF2B5EF4-FFF2-40B4-BE49-F238E27FC236}">
                <a16:creationId xmlns:a16="http://schemas.microsoft.com/office/drawing/2014/main" id="{14D6A3BE-766A-49C0-A9B1-A30A6F0701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842991" y="2466616"/>
            <a:ext cx="535928" cy="535928"/>
          </a:xfrm>
          <a:prstGeom prst="rect">
            <a:avLst/>
          </a:prstGeom>
        </p:spPr>
      </p:pic>
      <p:pic>
        <p:nvPicPr>
          <p:cNvPr id="22" name="Elemento grafico 21" descr="Stetoscopio contorno">
            <a:extLst>
              <a:ext uri="{FF2B5EF4-FFF2-40B4-BE49-F238E27FC236}">
                <a16:creationId xmlns:a16="http://schemas.microsoft.com/office/drawing/2014/main" id="{95B65F3A-9C73-42E9-8C6A-2FC76E4F183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02158" y="3081716"/>
            <a:ext cx="457200" cy="457200"/>
          </a:xfrm>
          <a:prstGeom prst="rect">
            <a:avLst/>
          </a:prstGeom>
        </p:spPr>
      </p:pic>
      <p:pic>
        <p:nvPicPr>
          <p:cNvPr id="24" name="Elemento grafico 23" descr="Medico contorno">
            <a:extLst>
              <a:ext uri="{FF2B5EF4-FFF2-40B4-BE49-F238E27FC236}">
                <a16:creationId xmlns:a16="http://schemas.microsoft.com/office/drawing/2014/main" id="{401167F5-F664-4595-B9E6-6FE5D61BC9A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255863" y="3040127"/>
            <a:ext cx="499441" cy="499441"/>
          </a:xfrm>
          <a:prstGeom prst="rect">
            <a:avLst/>
          </a:prstGeom>
        </p:spPr>
      </p:pic>
      <p:pic>
        <p:nvPicPr>
          <p:cNvPr id="26" name="Elemento grafico 25" descr="Faccina diavolo contorno">
            <a:extLst>
              <a:ext uri="{FF2B5EF4-FFF2-40B4-BE49-F238E27FC236}">
                <a16:creationId xmlns:a16="http://schemas.microsoft.com/office/drawing/2014/main" id="{4C306D56-D7CB-40F2-81FE-F4081F4FA09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630724" y="3108921"/>
            <a:ext cx="459865" cy="459865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747C2C7F-DFE7-4E6A-B740-86E49EC1066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84078" y="2192651"/>
            <a:ext cx="834912" cy="777987"/>
          </a:xfrm>
          <a:prstGeom prst="rect">
            <a:avLst/>
          </a:prstGeom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7073EF5C-8AC8-4B85-9CBB-3AAB958CE91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318891" y="4650483"/>
            <a:ext cx="428676" cy="428676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1F368F69-B0BF-4EFE-8DF5-305C3F51FDE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50703" y="5066900"/>
            <a:ext cx="433164" cy="433164"/>
          </a:xfrm>
          <a:prstGeom prst="rect">
            <a:avLst/>
          </a:prstGeom>
        </p:spPr>
      </p:pic>
      <p:pic>
        <p:nvPicPr>
          <p:cNvPr id="32" name="Elemento grafico 31" descr="Femmina con riempimento a tinta unita">
            <a:extLst>
              <a:ext uri="{FF2B5EF4-FFF2-40B4-BE49-F238E27FC236}">
                <a16:creationId xmlns:a16="http://schemas.microsoft.com/office/drawing/2014/main" id="{DFA05700-B69C-4CDB-90E3-FD4465326A6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2919766" y="676407"/>
            <a:ext cx="914400" cy="914400"/>
          </a:xfrm>
          <a:prstGeom prst="rect">
            <a:avLst/>
          </a:prstGeom>
        </p:spPr>
      </p:pic>
      <p:pic>
        <p:nvPicPr>
          <p:cNvPr id="33" name="Immagine 32">
            <a:extLst>
              <a:ext uri="{FF2B5EF4-FFF2-40B4-BE49-F238E27FC236}">
                <a16:creationId xmlns:a16="http://schemas.microsoft.com/office/drawing/2014/main" id="{28C8E77B-9293-4FA5-80AB-222B73FAF62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926949" y="4221808"/>
            <a:ext cx="428675" cy="428675"/>
          </a:xfrm>
          <a:prstGeom prst="rect">
            <a:avLst/>
          </a:prstGeom>
        </p:spPr>
      </p:pic>
      <p:pic>
        <p:nvPicPr>
          <p:cNvPr id="34" name="Immagine 33">
            <a:extLst>
              <a:ext uri="{FF2B5EF4-FFF2-40B4-BE49-F238E27FC236}">
                <a16:creationId xmlns:a16="http://schemas.microsoft.com/office/drawing/2014/main" id="{A7828369-AF65-4BD5-AD72-26D6E985D88F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208239" y="3494230"/>
            <a:ext cx="448457" cy="448457"/>
          </a:xfrm>
          <a:prstGeom prst="rect">
            <a:avLst/>
          </a:prstGeom>
        </p:spPr>
      </p:pic>
      <p:pic>
        <p:nvPicPr>
          <p:cNvPr id="36" name="Elemento grafico 35" descr="Caramella contorno">
            <a:extLst>
              <a:ext uri="{FF2B5EF4-FFF2-40B4-BE49-F238E27FC236}">
                <a16:creationId xmlns:a16="http://schemas.microsoft.com/office/drawing/2014/main" id="{0181DA5C-D554-4CC6-B2C6-663297014C9C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079934" y="2510423"/>
            <a:ext cx="519332" cy="519332"/>
          </a:xfrm>
          <a:prstGeom prst="rect">
            <a:avLst/>
          </a:prstGeom>
        </p:spPr>
      </p:pic>
      <p:pic>
        <p:nvPicPr>
          <p:cNvPr id="39" name="Immagine 38">
            <a:extLst>
              <a:ext uri="{FF2B5EF4-FFF2-40B4-BE49-F238E27FC236}">
                <a16:creationId xmlns:a16="http://schemas.microsoft.com/office/drawing/2014/main" id="{9AD13526-0EA3-4185-9E98-301C8438FE89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936545" y="3074719"/>
            <a:ext cx="469657" cy="46419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EDA7D8D-D3CB-6101-80E5-01DAD87457CC}"/>
              </a:ext>
            </a:extLst>
          </p:cNvPr>
          <p:cNvSpPr txBox="1"/>
          <p:nvPr/>
        </p:nvSpPr>
        <p:spPr>
          <a:xfrm rot="669491">
            <a:off x="752349" y="4262967"/>
            <a:ext cx="57567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Valutazioni compatibili con il lavoro dell’apicoltore</a:t>
            </a:r>
          </a:p>
        </p:txBody>
      </p:sp>
    </p:spTree>
    <p:extLst>
      <p:ext uri="{BB962C8B-B14F-4D97-AF65-F5344CB8AC3E}">
        <p14:creationId xmlns:p14="http://schemas.microsoft.com/office/powerpoint/2010/main" val="2466013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F0353C-F2BB-4A93-B869-6EDADAEAF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7496" y="1511725"/>
            <a:ext cx="4858831" cy="1356360"/>
          </a:xfrm>
        </p:spPr>
        <p:txBody>
          <a:bodyPr>
            <a:noAutofit/>
          </a:bodyPr>
          <a:lstStyle/>
          <a:p>
            <a:pPr algn="ctr"/>
            <a:r>
              <a:rPr lang="it-IT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Prima scelta</a:t>
            </a: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id="{FE330E1F-C0E3-4E5C-A417-2245EC60D5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7496" y="2982096"/>
            <a:ext cx="4754880" cy="3502854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it-IT" sz="3600" b="1" dirty="0"/>
              <a:t>Autunno 2013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it-IT" sz="3600" dirty="0">
                <a:solidFill>
                  <a:schemeClr val="accent1">
                    <a:lumMod val="50000"/>
                  </a:schemeClr>
                </a:solidFill>
              </a:rPr>
              <a:t>Radunato in un apiario le 50 colonie migliori.</a:t>
            </a:r>
          </a:p>
          <a:p>
            <a:pPr marL="45720" indent="0">
              <a:lnSpc>
                <a:spcPct val="100000"/>
              </a:lnSpc>
              <a:buNone/>
            </a:pPr>
            <a:r>
              <a:rPr lang="it-IT" sz="3600" dirty="0">
                <a:solidFill>
                  <a:schemeClr val="accent1">
                    <a:lumMod val="50000"/>
                  </a:schemeClr>
                </a:solidFill>
              </a:rPr>
              <a:t>Regine nate nel 2011 e 2012.</a:t>
            </a:r>
          </a:p>
          <a:p>
            <a:endParaRPr lang="it-IT" sz="2400" dirty="0"/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CDD6A92-9DF5-46ED-89EC-76E1AAB206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3987445"/>
            <a:ext cx="5166360" cy="2215343"/>
          </a:xfrm>
        </p:spPr>
        <p:txBody>
          <a:bodyPr>
            <a:normAutofit/>
          </a:bodyPr>
          <a:lstStyle/>
          <a:p>
            <a:pPr marL="45720" indent="0" algn="r">
              <a:buNone/>
            </a:pPr>
            <a:r>
              <a:rPr lang="it-IT" sz="3600" b="1" dirty="0"/>
              <a:t>Incrocio in consanguineità</a:t>
            </a:r>
          </a:p>
          <a:p>
            <a:pPr marL="45720" indent="0" algn="r">
              <a:lnSpc>
                <a:spcPct val="100000"/>
              </a:lnSpc>
              <a:buNone/>
            </a:pPr>
            <a:r>
              <a:rPr lang="it-IT" sz="3600" dirty="0">
                <a:solidFill>
                  <a:schemeClr val="accent1">
                    <a:lumMod val="50000"/>
                  </a:schemeClr>
                </a:solidFill>
              </a:rPr>
              <a:t>10 regine per linea</a:t>
            </a:r>
          </a:p>
          <a:p>
            <a:pPr marL="45720" indent="0">
              <a:buNone/>
            </a:pPr>
            <a:endParaRPr lang="it-IT" sz="2800" dirty="0"/>
          </a:p>
          <a:p>
            <a:pPr marL="45720" indent="0">
              <a:buNone/>
            </a:pPr>
            <a:endParaRPr lang="it-IT" sz="28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4795FCC-B0B0-496D-A49F-4C3834EA5DEC}"/>
              </a:ext>
            </a:extLst>
          </p:cNvPr>
          <p:cNvSpPr txBox="1"/>
          <p:nvPr/>
        </p:nvSpPr>
        <p:spPr>
          <a:xfrm>
            <a:off x="6096000" y="1674674"/>
            <a:ext cx="5166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3600" b="1" dirty="0">
                <a:solidFill>
                  <a:schemeClr val="accent1"/>
                </a:solidFill>
              </a:rPr>
              <a:t>Primavera 2014</a:t>
            </a:r>
          </a:p>
          <a:p>
            <a:pPr algn="r"/>
            <a:r>
              <a:rPr lang="it-IT" sz="3600" dirty="0">
                <a:solidFill>
                  <a:schemeClr val="accent1">
                    <a:lumMod val="50000"/>
                  </a:schemeClr>
                </a:solidFill>
              </a:rPr>
              <a:t>Scelte le migliori 10.</a:t>
            </a:r>
          </a:p>
          <a:p>
            <a:pPr algn="r"/>
            <a:r>
              <a:rPr lang="it-IT" sz="3600" dirty="0">
                <a:solidFill>
                  <a:schemeClr val="accent1">
                    <a:lumMod val="50000"/>
                  </a:schemeClr>
                </a:solidFill>
              </a:rPr>
              <a:t> Non imparentate tra loro</a:t>
            </a:r>
          </a:p>
        </p:txBody>
      </p:sp>
      <p:pic>
        <p:nvPicPr>
          <p:cNvPr id="4" name="Elemento grafico 3" descr="Corona">
            <a:extLst>
              <a:ext uri="{FF2B5EF4-FFF2-40B4-BE49-F238E27FC236}">
                <a16:creationId xmlns:a16="http://schemas.microsoft.com/office/drawing/2014/main" id="{42B75B91-0593-4C80-94A3-C897C408A4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4485" y="446421"/>
            <a:ext cx="914400" cy="914400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725F0BBE-C222-4209-8ADC-81134D12A3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3205" y="429853"/>
            <a:ext cx="914479" cy="91447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90996F33-B7EC-4AD9-92B4-A2472E783EF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921885" y="429852"/>
            <a:ext cx="914479" cy="9144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10199961-A64A-4F0E-964A-3135B67C16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0565" y="429851"/>
            <a:ext cx="914479" cy="914479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743ADC85-2D90-4966-BF08-2D860F2F7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088" y="429850"/>
            <a:ext cx="914479" cy="914479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AA31F49D-3F93-4CAB-92FB-309A2DEEFE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7611" y="429849"/>
            <a:ext cx="914479" cy="914479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8E29C9FC-099F-492F-8BFD-4E8EF7616B0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676134" y="429848"/>
            <a:ext cx="914479" cy="91447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3B24A0A1-0CB5-41BD-8A04-EE82758738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3180" y="429847"/>
            <a:ext cx="914479" cy="914479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98C99332-CEC3-497B-8670-76163928CD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6706" y="437705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6888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A21C9D5D-EAAA-4D2A-95A0-7CD104B62F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679" y="5102487"/>
            <a:ext cx="914479" cy="914479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CD3C9EAD-FD6F-4D08-964C-86C7605E407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5680" y="4188087"/>
            <a:ext cx="914479" cy="914479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B3AD08E6-8FA5-47AE-B6AD-F324C2ABA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548" y="609600"/>
            <a:ext cx="9206972" cy="1356360"/>
          </a:xfrm>
        </p:spPr>
        <p:txBody>
          <a:bodyPr/>
          <a:lstStyle/>
          <a:p>
            <a:pPr algn="ctr"/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Meglio non prendere granchi!</a:t>
            </a:r>
          </a:p>
        </p:txBody>
      </p:sp>
      <p:pic>
        <p:nvPicPr>
          <p:cNvPr id="6" name="Segnaposto contenuto 5" descr="Granchio contorno">
            <a:extLst>
              <a:ext uri="{FF2B5EF4-FFF2-40B4-BE49-F238E27FC236}">
                <a16:creationId xmlns:a16="http://schemas.microsoft.com/office/drawing/2014/main" id="{A3C60B60-AE55-49BE-870A-D63EE8BB2302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85758" y="3273687"/>
            <a:ext cx="914400" cy="914400"/>
          </a:xfrm>
        </p:spPr>
      </p:pic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06EC0C5-3B7F-4164-BABC-BFC2262367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943819" y="2057400"/>
            <a:ext cx="9078673" cy="4023360"/>
          </a:xfrm>
        </p:spPr>
        <p:txBody>
          <a:bodyPr/>
          <a:lstStyle/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</a:rPr>
              <a:t>Quasi mai quel che vediamo da fuori è uguale a quel che c’è dentro</a:t>
            </a:r>
          </a:p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</a:rPr>
              <a:t>Ad eccezione delle caratteristiche anatomiche, non valutiamo direttamente le qualità delle regine, ma attraverso il comportamento della sua colonia</a:t>
            </a:r>
          </a:p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</a:rPr>
              <a:t>Un’ottima colonia è frutto di un fortunato mix, ma tanto maggiore è la variabilità dei singoli caratteri quanto difficile sarà vederli replicati nelle generazioni successive</a:t>
            </a:r>
          </a:p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</a:rPr>
              <a:t>Un incrocio tra parenti stretti aumenta la frequenza dell’omozigosi, evidenziando le caratteristiche trasmissibili</a:t>
            </a:r>
          </a:p>
          <a:p>
            <a:r>
              <a:rPr lang="it-IT" b="1" dirty="0">
                <a:solidFill>
                  <a:schemeClr val="accent1">
                    <a:lumMod val="50000"/>
                  </a:schemeClr>
                </a:solidFill>
              </a:rPr>
              <a:t>Quel che vedo da fuori assomiglia di più a quel che c’è dentro</a:t>
            </a:r>
          </a:p>
          <a:p>
            <a:endParaRPr lang="it-IT" b="1" dirty="0"/>
          </a:p>
          <a:p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F9ADF57-62B1-480F-B139-E86256C488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678" y="1444651"/>
            <a:ext cx="914479" cy="914479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8DD6139C-6FD4-4A7B-8409-D5F090EFE74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5679" y="2359169"/>
            <a:ext cx="914479" cy="914479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605C6FD5-5872-449D-BA33-92F66C3E118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5677" y="530152"/>
            <a:ext cx="914479" cy="9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7637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E6DCB18C-DA09-456B-84EC-4B4ECF167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352" y="6973685"/>
            <a:ext cx="9875520" cy="1356360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21AAD30A-0B6C-45F0-A47F-72667669CD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l="4220" t="3758" r="4784" b="4242"/>
          <a:stretch/>
        </p:blipFill>
        <p:spPr>
          <a:xfrm>
            <a:off x="530309" y="584393"/>
            <a:ext cx="5627077" cy="56892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E3B694F7-C0FC-4A5B-97B8-21905EBB4726}"/>
              </a:ext>
            </a:extLst>
          </p:cNvPr>
          <p:cNvSpPr txBox="1"/>
          <p:nvPr/>
        </p:nvSpPr>
        <p:spPr>
          <a:xfrm flipH="1">
            <a:off x="6943897" y="2644169"/>
            <a:ext cx="39402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9600" b="1" dirty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VR</a:t>
            </a:r>
            <a:r>
              <a:rPr lang="it-IT" sz="9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</a:t>
            </a:r>
            <a:r>
              <a:rPr lang="it-IT" sz="9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46</a:t>
            </a:r>
          </a:p>
        </p:txBody>
      </p:sp>
      <p:sp>
        <p:nvSpPr>
          <p:cNvPr id="13" name="Parentesi graffa aperta 12">
            <a:extLst>
              <a:ext uri="{FF2B5EF4-FFF2-40B4-BE49-F238E27FC236}">
                <a16:creationId xmlns:a16="http://schemas.microsoft.com/office/drawing/2014/main" id="{DC79FFD9-1FEF-4FF0-B58A-E677E84F00B8}"/>
              </a:ext>
            </a:extLst>
          </p:cNvPr>
          <p:cNvSpPr/>
          <p:nvPr/>
        </p:nvSpPr>
        <p:spPr>
          <a:xfrm rot="5400000">
            <a:off x="7766858" y="2075412"/>
            <a:ext cx="304800" cy="1318953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Parentesi graffa chiusa 14">
            <a:extLst>
              <a:ext uri="{FF2B5EF4-FFF2-40B4-BE49-F238E27FC236}">
                <a16:creationId xmlns:a16="http://schemas.microsoft.com/office/drawing/2014/main" id="{CEC29302-9D37-4BDC-857B-A50929B4CA4E}"/>
              </a:ext>
            </a:extLst>
          </p:cNvPr>
          <p:cNvSpPr/>
          <p:nvPr/>
        </p:nvSpPr>
        <p:spPr>
          <a:xfrm rot="5400000">
            <a:off x="8883896" y="3901740"/>
            <a:ext cx="348411" cy="624178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Parentesi graffa aperta 15">
            <a:extLst>
              <a:ext uri="{FF2B5EF4-FFF2-40B4-BE49-F238E27FC236}">
                <a16:creationId xmlns:a16="http://schemas.microsoft.com/office/drawing/2014/main" id="{F1599CBA-0D99-43C9-BCAE-14C8AA7D0E64}"/>
              </a:ext>
            </a:extLst>
          </p:cNvPr>
          <p:cNvSpPr/>
          <p:nvPr/>
        </p:nvSpPr>
        <p:spPr>
          <a:xfrm rot="5400000">
            <a:off x="9872322" y="2075413"/>
            <a:ext cx="304800" cy="1318953"/>
          </a:xfrm>
          <a:prstGeom prst="lef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A479568-8501-48F3-9A3F-DE2F6141EF91}"/>
              </a:ext>
            </a:extLst>
          </p:cNvPr>
          <p:cNvSpPr txBox="1"/>
          <p:nvPr/>
        </p:nvSpPr>
        <p:spPr>
          <a:xfrm>
            <a:off x="6457242" y="1885062"/>
            <a:ext cx="22887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A6B7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NOME LINEA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105C810E-F21D-450D-A6B6-8664DD060F29}"/>
              </a:ext>
            </a:extLst>
          </p:cNvPr>
          <p:cNvSpPr txBox="1"/>
          <p:nvPr/>
        </p:nvSpPr>
        <p:spPr>
          <a:xfrm flipH="1">
            <a:off x="9187906" y="1885062"/>
            <a:ext cx="2250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N° MARCHIO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1166B6EE-B988-45F8-B4B4-26F8A8A20485}"/>
              </a:ext>
            </a:extLst>
          </p:cNvPr>
          <p:cNvSpPr txBox="1"/>
          <p:nvPr/>
        </p:nvSpPr>
        <p:spPr>
          <a:xfrm flipH="1">
            <a:off x="7165570" y="4564894"/>
            <a:ext cx="3785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ANNO DI NASCITA</a:t>
            </a:r>
          </a:p>
        </p:txBody>
      </p:sp>
    </p:spTree>
    <p:extLst>
      <p:ext uri="{BB962C8B-B14F-4D97-AF65-F5344CB8AC3E}">
        <p14:creationId xmlns:p14="http://schemas.microsoft.com/office/powerpoint/2010/main" val="3558601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5BA94FD0-66BD-4E20-BF9B-38F8100C8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868" y="304954"/>
            <a:ext cx="11006264" cy="1356360"/>
          </a:xfrm>
        </p:spPr>
        <p:txBody>
          <a:bodyPr>
            <a:normAutofit/>
          </a:bodyPr>
          <a:lstStyle/>
          <a:p>
            <a:pPr algn="ctr"/>
            <a:r>
              <a:rPr lang="it-IT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Primo incrocio</a:t>
            </a:r>
            <a:endParaRPr lang="it-IT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89C4300-23D9-458D-98A2-F89A971756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200" y="1917209"/>
            <a:ext cx="7040666" cy="4495031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3600" dirty="0">
                <a:solidFill>
                  <a:schemeClr val="accent1">
                    <a:lumMod val="50000"/>
                  </a:schemeClr>
                </a:solidFill>
              </a:rPr>
              <a:t>scelta della migliore colonia per ciascun gruppo di sorelle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3600" dirty="0">
                <a:solidFill>
                  <a:schemeClr val="accent1">
                    <a:lumMod val="50000"/>
                  </a:schemeClr>
                </a:solidFill>
              </a:rPr>
              <a:t>scelta della colonia che fornirà la parte maschile e allevamento delle DPQ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3600" dirty="0">
                <a:solidFill>
                  <a:schemeClr val="accent1">
                    <a:lumMod val="50000"/>
                  </a:schemeClr>
                </a:solidFill>
              </a:rPr>
              <a:t>10 regine da ciascuna linea (in un gruppo aumenta la consanguineità)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56989199-B620-4915-AD77-6B3E8EE1EE07}"/>
              </a:ext>
            </a:extLst>
          </p:cNvPr>
          <p:cNvSpPr txBox="1"/>
          <p:nvPr/>
        </p:nvSpPr>
        <p:spPr>
          <a:xfrm>
            <a:off x="324633" y="7350192"/>
            <a:ext cx="2736647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it-IT" sz="700" dirty="0">
                <a:solidFill>
                  <a:srgbClr val="FFFFFF"/>
                </a:solidFill>
                <a:hlinkClick r:id="rId2" tooltip="http://www.pngall.com/snow-white-png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Questa foto</a:t>
            </a:r>
            <a:r>
              <a:rPr lang="it-IT" sz="700" dirty="0">
                <a:solidFill>
                  <a:srgbClr val="FFFFFF"/>
                </a:solidFill>
              </a:rPr>
              <a:t> di Autore sconosciuto è concesso in licenza da </a:t>
            </a:r>
            <a:r>
              <a:rPr lang="it-IT" sz="700" dirty="0">
                <a:solidFill>
                  <a:srgbClr val="FFFFFF"/>
                </a:solidFill>
                <a:hlinkClick r:id="rId3" tooltip="https://creativecommons.org/licenses/by-nc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endParaRPr lang="it-IT" sz="700" dirty="0">
              <a:solidFill>
                <a:srgbClr val="FFFFFF"/>
              </a:solidFill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E44FFDA-1CBC-43BB-A0B8-C5484A4631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570" r="12519"/>
          <a:stretch/>
        </p:blipFill>
        <p:spPr>
          <a:xfrm>
            <a:off x="415210" y="1917339"/>
            <a:ext cx="4410221" cy="429996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66201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>
            <a:extLst>
              <a:ext uri="{FF2B5EF4-FFF2-40B4-BE49-F238E27FC236}">
                <a16:creationId xmlns:a16="http://schemas.microsoft.com/office/drawing/2014/main" id="{3D80DCCA-54C0-4DE6-B9AC-BA5313208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it-IT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alternano incrocio e valutazione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41D2744-1215-45B1-8759-E51C48ED82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88076" y="2057399"/>
            <a:ext cx="4754880" cy="4023360"/>
          </a:xfrm>
          <a:solidFill>
            <a:schemeClr val="bg2">
              <a:lumMod val="90000"/>
            </a:schemeClr>
          </a:solidFill>
          <a:ln>
            <a:solidFill>
              <a:srgbClr val="A6B727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it-I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Anni pari</a:t>
            </a:r>
          </a:p>
          <a:p>
            <a:pPr marL="45720" indent="0" algn="ctr">
              <a:buNone/>
            </a:pPr>
            <a:r>
              <a:rPr lang="it-IT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migliore colonia di ciascuna linea viene </a:t>
            </a:r>
            <a:r>
              <a:rPr lang="it-IT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incrociata</a:t>
            </a:r>
            <a:r>
              <a:rPr lang="it-IT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una parte maschile comune scelta a rotazione. Almeno </a:t>
            </a:r>
            <a:r>
              <a:rPr lang="it-IT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 </a:t>
            </a:r>
            <a:r>
              <a:rPr lang="it-IT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esemplari.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E0069E1C-7B8B-44E8-8ABC-AC7B6FF0A9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9044" y="2057399"/>
            <a:ext cx="4754880" cy="4023360"/>
          </a:xfrm>
          <a:solidFill>
            <a:schemeClr val="bg2">
              <a:lumMod val="90000"/>
            </a:schemeClr>
          </a:solidFill>
          <a:ln>
            <a:solidFill>
              <a:srgbClr val="A6B727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it-IT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Anni dispari</a:t>
            </a:r>
          </a:p>
          <a:p>
            <a:pPr marL="45720" indent="0" algn="ctr">
              <a:buNone/>
            </a:pPr>
            <a:r>
              <a:rPr lang="it-IT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 </a:t>
            </a:r>
            <a:r>
              <a:rPr lang="it-IT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valutano</a:t>
            </a:r>
            <a:r>
              <a:rPr lang="it-IT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le colonie derivanti dagli incroci secondo i criteri dati attraverso osservazione e </a:t>
            </a:r>
            <a:r>
              <a:rPr lang="it-IT" sz="36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specifici</a:t>
            </a:r>
            <a:r>
              <a:rPr lang="it-IT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it-IT" sz="32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Altre informazioni arrivano dagli apiari di produzione.</a:t>
            </a:r>
            <a:endParaRPr lang="it-IT" sz="36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91642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A29D0A-AFDD-47BA-B069-49B0193194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145" y="609599"/>
            <a:ext cx="3364378" cy="5606143"/>
          </a:xfrm>
        </p:spPr>
        <p:txBody>
          <a:bodyPr>
            <a:normAutofit/>
          </a:bodyPr>
          <a:lstStyle/>
          <a:p>
            <a:pPr algn="ctr"/>
            <a:r>
              <a:rPr lang="it-IT" sz="3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Predisposizione 2° gruppo</a:t>
            </a:r>
          </a:p>
        </p:txBody>
      </p:sp>
      <p:graphicFrame>
        <p:nvGraphicFramePr>
          <p:cNvPr id="137" name="Segnaposto contenuto 4">
            <a:extLst>
              <a:ext uri="{FF2B5EF4-FFF2-40B4-BE49-F238E27FC236}">
                <a16:creationId xmlns:a16="http://schemas.microsoft.com/office/drawing/2014/main" id="{1958675E-B75C-5A0D-D684-91F00D50BB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5912405"/>
              </p:ext>
            </p:extLst>
          </p:nvPr>
        </p:nvGraphicFramePr>
        <p:xfrm>
          <a:off x="4174077" y="932116"/>
          <a:ext cx="7098996" cy="49611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5003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5CA57717-7039-432D-A516-CA1EF123EE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67" t="2684" r="1524" b="2390"/>
          <a:stretch/>
        </p:blipFill>
        <p:spPr>
          <a:xfrm>
            <a:off x="188422" y="184031"/>
            <a:ext cx="11815156" cy="6510068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9630BB00-88A3-AEE6-1AA1-2F7B04A3C788}"/>
              </a:ext>
            </a:extLst>
          </p:cNvPr>
          <p:cNvSpPr txBox="1"/>
          <p:nvPr/>
        </p:nvSpPr>
        <p:spPr>
          <a:xfrm>
            <a:off x="569340" y="910889"/>
            <a:ext cx="69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46C0A"/>
                </a:solidFill>
              </a:rPr>
              <a:t>2012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F6F0C92-7365-43B8-449B-3B9EFD77A6DF}"/>
              </a:ext>
            </a:extLst>
          </p:cNvPr>
          <p:cNvSpPr txBox="1"/>
          <p:nvPr/>
        </p:nvSpPr>
        <p:spPr>
          <a:xfrm>
            <a:off x="569342" y="1594527"/>
            <a:ext cx="69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46C0A"/>
                </a:solidFill>
              </a:rPr>
              <a:t>2014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E531E29C-F667-0796-7DB6-AD9C8E318AC6}"/>
              </a:ext>
            </a:extLst>
          </p:cNvPr>
          <p:cNvSpPr txBox="1"/>
          <p:nvPr/>
        </p:nvSpPr>
        <p:spPr>
          <a:xfrm>
            <a:off x="569341" y="2278165"/>
            <a:ext cx="69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46C0A"/>
                </a:solidFill>
              </a:rPr>
              <a:t>2015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22355783-7AB9-1966-CCC8-B0C10ED893DF}"/>
              </a:ext>
            </a:extLst>
          </p:cNvPr>
          <p:cNvSpPr txBox="1"/>
          <p:nvPr/>
        </p:nvSpPr>
        <p:spPr>
          <a:xfrm>
            <a:off x="569340" y="2961803"/>
            <a:ext cx="69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46C0A"/>
                </a:solidFill>
              </a:rPr>
              <a:t>2016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193C6910-44D7-341C-4F67-2589FE12C576}"/>
              </a:ext>
            </a:extLst>
          </p:cNvPr>
          <p:cNvSpPr txBox="1"/>
          <p:nvPr/>
        </p:nvSpPr>
        <p:spPr>
          <a:xfrm>
            <a:off x="569338" y="4329079"/>
            <a:ext cx="69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46C0A"/>
                </a:solidFill>
              </a:rPr>
              <a:t>2018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D40E71DE-DA60-5A64-C516-8802DAF4549D}"/>
              </a:ext>
            </a:extLst>
          </p:cNvPr>
          <p:cNvSpPr txBox="1"/>
          <p:nvPr/>
        </p:nvSpPr>
        <p:spPr>
          <a:xfrm>
            <a:off x="569339" y="3645441"/>
            <a:ext cx="69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46C0A"/>
                </a:solidFill>
              </a:rPr>
              <a:t>2017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46D25CA1-1CCA-9C0E-879A-10E61C741F3E}"/>
              </a:ext>
            </a:extLst>
          </p:cNvPr>
          <p:cNvSpPr txBox="1"/>
          <p:nvPr/>
        </p:nvSpPr>
        <p:spPr>
          <a:xfrm>
            <a:off x="569337" y="5012717"/>
            <a:ext cx="69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46C0A"/>
                </a:solidFill>
              </a:rPr>
              <a:t>2019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2D54E0BE-1C3B-F0EB-21FA-E7581AE09FD0}"/>
              </a:ext>
            </a:extLst>
          </p:cNvPr>
          <p:cNvSpPr txBox="1"/>
          <p:nvPr/>
        </p:nvSpPr>
        <p:spPr>
          <a:xfrm>
            <a:off x="569337" y="5696355"/>
            <a:ext cx="6987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E46C0A"/>
                </a:solidFill>
              </a:rPr>
              <a:t>2020</a:t>
            </a:r>
          </a:p>
        </p:txBody>
      </p:sp>
    </p:spTree>
    <p:extLst>
      <p:ext uri="{BB962C8B-B14F-4D97-AF65-F5344CB8AC3E}">
        <p14:creationId xmlns:p14="http://schemas.microsoft.com/office/powerpoint/2010/main" val="8829090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EFE92CC-5CE6-A384-FC8F-22C9A9356D2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269" r="33272" b="16344"/>
          <a:stretch/>
        </p:blipFill>
        <p:spPr>
          <a:xfrm>
            <a:off x="3818759" y="247734"/>
            <a:ext cx="7279401" cy="6362531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AFB95E2-B541-E535-226B-0281A3CF061C}"/>
              </a:ext>
            </a:extLst>
          </p:cNvPr>
          <p:cNvSpPr txBox="1"/>
          <p:nvPr/>
        </p:nvSpPr>
        <p:spPr>
          <a:xfrm>
            <a:off x="926552" y="895153"/>
            <a:ext cx="25356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6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 199</a:t>
            </a:r>
          </a:p>
        </p:txBody>
      </p:sp>
    </p:spTree>
    <p:extLst>
      <p:ext uri="{BB962C8B-B14F-4D97-AF65-F5344CB8AC3E}">
        <p14:creationId xmlns:p14="http://schemas.microsoft.com/office/powerpoint/2010/main" val="3798703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3431A2F-F24E-576F-7469-BD6CFF685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Segnaposto contenuto 3">
            <a:extLst>
              <a:ext uri="{FF2B5EF4-FFF2-40B4-BE49-F238E27FC236}">
                <a16:creationId xmlns:a16="http://schemas.microsoft.com/office/drawing/2014/main" id="{702C8C31-F50E-5F42-2E87-719938EC1A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6646"/>
          <a:stretch/>
        </p:blipFill>
        <p:spPr>
          <a:xfrm>
            <a:off x="236883" y="218165"/>
            <a:ext cx="11718233" cy="6421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761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D94A8703-BFFD-2733-955E-87E489BE6B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1066" y="1132433"/>
            <a:ext cx="4460239" cy="469263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it-IT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…E LA VARROA?</a:t>
            </a:r>
          </a:p>
          <a:p>
            <a:endParaRPr lang="it-IT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della covata congelata</a:t>
            </a:r>
          </a:p>
          <a:p>
            <a:r>
              <a:rPr lang="it-IT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conteggi VSH</a:t>
            </a:r>
          </a:p>
          <a:p>
            <a:r>
              <a:rPr lang="it-IT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SDI</a:t>
            </a:r>
          </a:p>
          <a:p>
            <a:r>
              <a:rPr lang="it-IT" sz="4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reinfestazione</a:t>
            </a:r>
            <a:endParaRPr lang="it-IT" sz="4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7C5A518E-4CF8-2FEA-83F2-E91EAEB7E4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037" y="425909"/>
            <a:ext cx="5951794" cy="5907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4138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9BD539-3FA6-445E-805B-5418179DD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8424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4800" b="1" u="sng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 test</a:t>
            </a:r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584A9448-1C06-4C37-BD77-A51ECAA12E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3099" r="9110" b="3"/>
          <a:stretch/>
        </p:blipFill>
        <p:spPr>
          <a:xfrm>
            <a:off x="7778823" y="385155"/>
            <a:ext cx="3904488" cy="37642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6165F001-E6C5-49DD-BEA5-7FD4CBCD74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362" r="9847" b="3"/>
          <a:stretch/>
        </p:blipFill>
        <p:spPr>
          <a:xfrm>
            <a:off x="503542" y="444148"/>
            <a:ext cx="3904488" cy="37642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6388894B-804E-46F3-85C9-161CDB17AC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4"/>
          <a:srcRect r="22338" b="3"/>
          <a:stretch/>
        </p:blipFill>
        <p:spPr>
          <a:xfrm rot="705702">
            <a:off x="4210830" y="713396"/>
            <a:ext cx="3897994" cy="37642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49BCBA9A-00BD-460F-9D75-F8DA61696A73}"/>
              </a:ext>
            </a:extLst>
          </p:cNvPr>
          <p:cNvSpPr txBox="1"/>
          <p:nvPr/>
        </p:nvSpPr>
        <p:spPr>
          <a:xfrm>
            <a:off x="503543" y="5782747"/>
            <a:ext cx="111798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A6B727"/>
                </a:solidFill>
              </a:rPr>
              <a:t>PRATICITA’ E VELOCITA’		CONTEGGIO A </a:t>
            </a:r>
            <a:r>
              <a:rPr lang="it-IT" sz="2400" b="1" dirty="0">
                <a:solidFill>
                  <a:schemeClr val="accent1">
                    <a:lumMod val="50000"/>
                  </a:schemeClr>
                </a:solidFill>
              </a:rPr>
              <a:t>6</a:t>
            </a:r>
            <a:r>
              <a:rPr lang="it-IT" sz="2400" b="1" dirty="0">
                <a:solidFill>
                  <a:srgbClr val="A6B727"/>
                </a:solidFill>
              </a:rPr>
              <a:t> O </a:t>
            </a:r>
            <a:r>
              <a:rPr lang="it-IT" sz="2400" b="1" dirty="0">
                <a:solidFill>
                  <a:schemeClr val="accent1">
                    <a:lumMod val="50000"/>
                  </a:schemeClr>
                </a:solidFill>
              </a:rPr>
              <a:t>24</a:t>
            </a:r>
            <a:r>
              <a:rPr lang="it-IT" sz="2400" b="1" dirty="0">
                <a:solidFill>
                  <a:srgbClr val="A6B727"/>
                </a:solidFill>
              </a:rPr>
              <a:t> ORE		MAGGIOR PRECISIONE </a:t>
            </a:r>
          </a:p>
        </p:txBody>
      </p:sp>
    </p:spTree>
    <p:extLst>
      <p:ext uri="{BB962C8B-B14F-4D97-AF65-F5344CB8AC3E}">
        <p14:creationId xmlns:p14="http://schemas.microsoft.com/office/powerpoint/2010/main" val="40075721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FCA6154-5CA2-FF5B-1687-C5F74BA97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980" y="4208424"/>
            <a:ext cx="9966960" cy="13258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5100" b="1" u="sng" cap="all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Conteggio</a:t>
            </a:r>
            <a:r>
              <a:rPr lang="en-US" sz="5100" b="1" u="sng" cap="all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varroa </a:t>
            </a:r>
            <a:r>
              <a:rPr lang="en-US" sz="5100" b="1" u="sng" cap="all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foretica</a:t>
            </a:r>
            <a:endParaRPr lang="en-US" sz="5100" b="1" u="sng" cap="all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F377A8DB-2B3F-82DD-2BEE-E30921D767F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51954">
            <a:off x="259277" y="890618"/>
            <a:ext cx="5969453" cy="289518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358BD567-FE17-069A-FBE5-992C4B8686A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56866" y="738502"/>
            <a:ext cx="5549217" cy="274686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44620423-FF6A-382E-A9F4-19234D320224}"/>
              </a:ext>
            </a:extLst>
          </p:cNvPr>
          <p:cNvSpPr txBox="1"/>
          <p:nvPr/>
        </p:nvSpPr>
        <p:spPr>
          <a:xfrm>
            <a:off x="513774" y="5657833"/>
            <a:ext cx="11156831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300" b="1" dirty="0">
                <a:solidFill>
                  <a:srgbClr val="A6B727"/>
                </a:solidFill>
              </a:rPr>
              <a:t>MOLTE COLONIE IN POCO TEMPO ALLA RICERCA DELLE INFESTAZIONI PIÙ BASSE</a:t>
            </a:r>
          </a:p>
        </p:txBody>
      </p:sp>
    </p:spTree>
    <p:extLst>
      <p:ext uri="{BB962C8B-B14F-4D97-AF65-F5344CB8AC3E}">
        <p14:creationId xmlns:p14="http://schemas.microsoft.com/office/powerpoint/2010/main" val="56504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B784604-2D56-E690-E1E7-5151C4FB75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76B8BA31-6540-DF18-5F60-686C37EDC65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73047" y="269457"/>
            <a:ext cx="11233933" cy="631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7716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7958CF56-DE8F-4F90-82F5-8EB77D66AC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109" y="7211291"/>
            <a:ext cx="9875520" cy="1356360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ADBB27F1-77C8-4FF8-9857-EBC0584D7E4B}"/>
              </a:ext>
            </a:extLst>
          </p:cNvPr>
          <p:cNvSpPr txBox="1"/>
          <p:nvPr/>
        </p:nvSpPr>
        <p:spPr>
          <a:xfrm>
            <a:off x="619918" y="2136624"/>
            <a:ext cx="54101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6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Inseminazione strumentale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78D78F27-03EE-4E52-8974-A1CA326B1C62}"/>
              </a:ext>
            </a:extLst>
          </p:cNvPr>
          <p:cNvSpPr txBox="1"/>
          <p:nvPr/>
        </p:nvSpPr>
        <p:spPr>
          <a:xfrm flipH="1">
            <a:off x="322045" y="4075616"/>
            <a:ext cx="6005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3600" dirty="0">
                <a:solidFill>
                  <a:schemeClr val="accent1"/>
                </a:solidFill>
              </a:rPr>
              <a:t>Uno strumento indispensabile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E9FEAC61-DE94-FDB3-020F-79CBA5BB5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7990" y="1106775"/>
            <a:ext cx="5097680" cy="46444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888488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D53EC54-D506-4271-9F7F-0CF8CA64E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163" y="1656470"/>
            <a:ext cx="5584874" cy="3545057"/>
          </a:xfrm>
        </p:spPr>
        <p:txBody>
          <a:bodyPr>
            <a:noAutofit/>
          </a:bodyPr>
          <a:lstStyle/>
          <a:p>
            <a:pPr algn="ctr"/>
            <a:r>
              <a:rPr lang="it-IT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 2019:</a:t>
            </a:r>
            <a:br>
              <a:rPr lang="it-IT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it-IT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accoppiamento naturale controllato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9DE14421-B62A-4176-8B1B-8BF5C9230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51228" y="7747782"/>
            <a:ext cx="9872871" cy="4038600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4" name="Immagine 3" descr="Immagine che contiene testo, mappa&#10;&#10;Descrizione generata automaticamente">
            <a:extLst>
              <a:ext uri="{FF2B5EF4-FFF2-40B4-BE49-F238E27FC236}">
                <a16:creationId xmlns:a16="http://schemas.microsoft.com/office/drawing/2014/main" id="{78A77670-6D4A-400C-BF05-090BC70631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83491" y="648518"/>
            <a:ext cx="5693764" cy="53274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Freccia a sinistra 6">
            <a:extLst>
              <a:ext uri="{FF2B5EF4-FFF2-40B4-BE49-F238E27FC236}">
                <a16:creationId xmlns:a16="http://schemas.microsoft.com/office/drawing/2014/main" id="{171E2656-5AE1-4733-A523-A4E58061F3BD}"/>
              </a:ext>
            </a:extLst>
          </p:cNvPr>
          <p:cNvSpPr/>
          <p:nvPr/>
        </p:nvSpPr>
        <p:spPr>
          <a:xfrm rot="1535651">
            <a:off x="8538385" y="3250683"/>
            <a:ext cx="1439440" cy="356629"/>
          </a:xfrm>
          <a:prstGeom prst="lef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7436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5EEFBBB-6D81-41F9-B1DD-AF8BE8A45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711" y="508348"/>
            <a:ext cx="5184982" cy="158014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it-IT" sz="4400" dirty="0">
                <a:solidFill>
                  <a:schemeClr val="accent1">
                    <a:lumMod val="50000"/>
                  </a:schemeClr>
                </a:solidFill>
              </a:rPr>
              <a:t>Sicuro isolamento</a:t>
            </a:r>
          </a:p>
          <a:p>
            <a:pPr marL="45720" indent="0">
              <a:buNone/>
            </a:pPr>
            <a:r>
              <a:rPr lang="it-IT" sz="4400" dirty="0">
                <a:solidFill>
                  <a:schemeClr val="accent1">
                    <a:lumMod val="50000"/>
                  </a:schemeClr>
                </a:solidFill>
              </a:rPr>
              <a:t>12</a:t>
            </a:r>
            <a:r>
              <a:rPr lang="it-IT" sz="4400" dirty="0">
                <a:solidFill>
                  <a:srgbClr val="FF0000"/>
                </a:solidFill>
              </a:rPr>
              <a:t> </a:t>
            </a:r>
            <a:r>
              <a:rPr lang="it-IT" sz="4400" dirty="0">
                <a:solidFill>
                  <a:schemeClr val="accent1">
                    <a:lumMod val="50000"/>
                  </a:schemeClr>
                </a:solidFill>
              </a:rPr>
              <a:t>km dalla costa</a:t>
            </a:r>
          </a:p>
          <a:p>
            <a:pPr marL="45720" indent="0">
              <a:buNone/>
            </a:pPr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7EEEBE5-DF95-46E1-A3AB-E1C6BF77B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756" y="508348"/>
            <a:ext cx="5513290" cy="41342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50636B0-815A-42A4-AAEE-319FCB343159}"/>
              </a:ext>
            </a:extLst>
          </p:cNvPr>
          <p:cNvSpPr txBox="1"/>
          <p:nvPr/>
        </p:nvSpPr>
        <p:spPr>
          <a:xfrm>
            <a:off x="6201756" y="4903102"/>
            <a:ext cx="551329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4400" dirty="0">
                <a:solidFill>
                  <a:schemeClr val="accent1">
                    <a:lumMod val="50000"/>
                  </a:schemeClr>
                </a:solidFill>
              </a:rPr>
              <a:t>Più esemplari</a:t>
            </a:r>
          </a:p>
          <a:p>
            <a:pPr algn="r"/>
            <a:r>
              <a:rPr lang="it-IT" sz="4400" dirty="0">
                <a:solidFill>
                  <a:schemeClr val="accent1">
                    <a:lumMod val="50000"/>
                  </a:schemeClr>
                </a:solidFill>
              </a:rPr>
              <a:t>5 raccolte – 210 nuclei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5EA0FC01-15E3-9EFC-96AF-286D68992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54" y="2486577"/>
            <a:ext cx="2996740" cy="39762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97ADF47D-B4CA-59FD-9641-4A09CBF538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33324">
            <a:off x="3442481" y="2265856"/>
            <a:ext cx="4016449" cy="30254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33736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Immagine che contiene oggetto da esterni, favo, nido di vespe&#10;&#10;Descrizione generata automaticamente">
            <a:extLst>
              <a:ext uri="{FF2B5EF4-FFF2-40B4-BE49-F238E27FC236}">
                <a16:creationId xmlns:a16="http://schemas.microsoft.com/office/drawing/2014/main" id="{B3F1ACA2-F7DE-4629-B083-9D0CFDF4AF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8" r="1380" b="3"/>
          <a:stretch/>
        </p:blipFill>
        <p:spPr bwMode="auto">
          <a:xfrm rot="1417228">
            <a:off x="757038" y="543451"/>
            <a:ext cx="2688890" cy="36867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2" name="Picture 4" descr="Immagine che contiene barbecue&#10;&#10;Descrizione generata automaticamente">
            <a:extLst>
              <a:ext uri="{FF2B5EF4-FFF2-40B4-BE49-F238E27FC236}">
                <a16:creationId xmlns:a16="http://schemas.microsoft.com/office/drawing/2014/main" id="{6B6091EB-0435-4BEC-BA73-DABAB2D9CC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1369"/>
          <a:stretch/>
        </p:blipFill>
        <p:spPr bwMode="auto">
          <a:xfrm rot="275807">
            <a:off x="3286329" y="1673557"/>
            <a:ext cx="2500690" cy="328853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0" name="Picture 2" descr="Immagine che contiene cielo, albero, esterni, viaggiando&#10;&#10;Descrizione generata automaticamente">
            <a:extLst>
              <a:ext uri="{FF2B5EF4-FFF2-40B4-BE49-F238E27FC236}">
                <a16:creationId xmlns:a16="http://schemas.microsoft.com/office/drawing/2014/main" id="{1886A5F7-6BF3-4838-BE28-D700CAB654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703" b="2"/>
          <a:stretch/>
        </p:blipFill>
        <p:spPr bwMode="auto">
          <a:xfrm rot="714369">
            <a:off x="572256" y="3716230"/>
            <a:ext cx="3058454" cy="26275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060" name="Content Placeholder 2059">
            <a:extLst>
              <a:ext uri="{FF2B5EF4-FFF2-40B4-BE49-F238E27FC236}">
                <a16:creationId xmlns:a16="http://schemas.microsoft.com/office/drawing/2014/main" id="{39FD6144-1DE5-4D89-8211-D1B4386266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6422" y="398471"/>
            <a:ext cx="5364444" cy="6343415"/>
          </a:xfrm>
        </p:spPr>
        <p:txBody>
          <a:bodyPr>
            <a:normAutofit/>
          </a:bodyPr>
          <a:lstStyle/>
          <a:p>
            <a:r>
              <a:rPr lang="en-US" sz="43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Arrivo a </a:t>
            </a:r>
            <a:r>
              <a:rPr lang="en-US" sz="43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dicembre</a:t>
            </a:r>
            <a:endParaRPr lang="en-US" sz="43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3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DPQ per 210 nuclei</a:t>
            </a:r>
          </a:p>
          <a:p>
            <a:r>
              <a:rPr lang="en-US" sz="43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Fuchi</a:t>
            </a:r>
            <a:r>
              <a:rPr lang="en-US" sz="43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3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pronti</a:t>
            </a:r>
            <a:r>
              <a:rPr lang="en-US" sz="43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molto presto (a volte </a:t>
            </a:r>
            <a:r>
              <a:rPr lang="en-US" sz="43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troppo</a:t>
            </a:r>
            <a:r>
              <a:rPr lang="en-US" sz="43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!)</a:t>
            </a:r>
          </a:p>
          <a:p>
            <a:r>
              <a:rPr lang="en-US" sz="43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Conclusione</a:t>
            </a:r>
            <a:r>
              <a:rPr lang="en-US" sz="43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3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inizio</a:t>
            </a:r>
            <a:r>
              <a:rPr lang="en-US" sz="43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3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giugno</a:t>
            </a:r>
            <a:endParaRPr lang="en-US" sz="43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3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Smielatura</a:t>
            </a:r>
            <a:r>
              <a:rPr lang="en-US" sz="43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 fine </a:t>
            </a:r>
            <a:r>
              <a:rPr lang="en-US" sz="43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lavoro</a:t>
            </a:r>
            <a:endParaRPr lang="en-US" sz="43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1044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esterni, sedendo, nave, piccolo&#10;&#10;Descrizione generata automaticamente">
            <a:extLst>
              <a:ext uri="{FF2B5EF4-FFF2-40B4-BE49-F238E27FC236}">
                <a16:creationId xmlns:a16="http://schemas.microsoft.com/office/drawing/2014/main" id="{05009AEF-C978-4355-8557-57CE54DDD5D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25" r="5211" b="-1"/>
          <a:stretch/>
        </p:blipFill>
        <p:spPr>
          <a:xfrm rot="662413">
            <a:off x="649170" y="495626"/>
            <a:ext cx="2903552" cy="27439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Immagine 8" descr="Immagine che contiene automobile, sedendo, treno, verde&#10;&#10;Descrizione generata automaticamente">
            <a:extLst>
              <a:ext uri="{FF2B5EF4-FFF2-40B4-BE49-F238E27FC236}">
                <a16:creationId xmlns:a16="http://schemas.microsoft.com/office/drawing/2014/main" id="{3751C8C9-F760-43EC-9D3A-B7EFE2E1EDB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29122"/>
          <a:stretch/>
        </p:blipFill>
        <p:spPr>
          <a:xfrm>
            <a:off x="3617844" y="715354"/>
            <a:ext cx="2898866" cy="27395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DE15B013-EB21-7DFD-B2AC-659A59DAAC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020" b="12416"/>
          <a:stretch/>
        </p:blipFill>
        <p:spPr>
          <a:xfrm>
            <a:off x="383674" y="3410616"/>
            <a:ext cx="2957111" cy="30094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34A8C8F-96EE-C4FE-132E-37C4921EA15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13" r="16020"/>
          <a:stretch/>
        </p:blipFill>
        <p:spPr>
          <a:xfrm rot="835715">
            <a:off x="8548038" y="3490596"/>
            <a:ext cx="3133424" cy="28680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9" name="Segnaposto contenuto 18">
            <a:extLst>
              <a:ext uri="{FF2B5EF4-FFF2-40B4-BE49-F238E27FC236}">
                <a16:creationId xmlns:a16="http://schemas.microsoft.com/office/drawing/2014/main" id="{1339B783-2853-4EBD-A147-0C79E72F74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5869" y="4702497"/>
            <a:ext cx="5505348" cy="1095959"/>
          </a:xfrm>
        </p:spPr>
        <p:txBody>
          <a:bodyPr vert="horz" lIns="91440" tIns="45720" rIns="91440" bIns="45720" rtlCol="0">
            <a:noAutofit/>
          </a:bodyPr>
          <a:lstStyle/>
          <a:p>
            <a:pPr marL="0" indent="0" algn="ctr">
              <a:buNone/>
            </a:pP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scarsi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collegamenti</a:t>
            </a: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 la </a:t>
            </a:r>
            <a:r>
              <a:rPr lang="en-US" sz="2800" b="1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terraferma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E283858-4343-45FD-9D45-E49D1BE2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3689" y="3829578"/>
            <a:ext cx="5505347" cy="757646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85000"/>
              </a:lnSpc>
            </a:pPr>
            <a:r>
              <a:rPr lang="en-US" sz="3600" b="1" cap="all" dirty="0">
                <a:ln w="15875">
                  <a:solidFill>
                    <a:sysClr val="window" lastClr="FFFFFF"/>
                  </a:solidFill>
                </a:ln>
                <a:ea typeface="+mn-ea"/>
                <a:cs typeface="+mn-cs"/>
              </a:rPr>
              <a:t>Logistica PROIBITIVA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F86247B-BD10-8353-0799-378F45B388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03419" y="33109"/>
            <a:ext cx="3913840" cy="3174841"/>
          </a:xfrm>
          <a:prstGeom prst="rect">
            <a:avLst/>
          </a:prstGeom>
        </p:spPr>
      </p:pic>
      <p:pic>
        <p:nvPicPr>
          <p:cNvPr id="15" name="Immagine 14" descr="Immagine che contiene esterni, erba, persona, sedendo&#10;&#10;Descrizione generata automaticamente">
            <a:extLst>
              <a:ext uri="{FF2B5EF4-FFF2-40B4-BE49-F238E27FC236}">
                <a16:creationId xmlns:a16="http://schemas.microsoft.com/office/drawing/2014/main" id="{F9A8DBB5-36CF-4732-AAFD-DD7F75CA531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0637" r="-1" b="-1"/>
          <a:stretch/>
        </p:blipFill>
        <p:spPr>
          <a:xfrm rot="862078">
            <a:off x="6512255" y="963287"/>
            <a:ext cx="2835728" cy="26798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0138862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4EA33C-4DB6-4052-9E2A-D320085B7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376" y="-860473"/>
            <a:ext cx="9875520" cy="698695"/>
          </a:xfrm>
        </p:spPr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625F13-339C-494D-841D-B862227A6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8998" y="584222"/>
            <a:ext cx="6024490" cy="5866359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it-IT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Pochi mezzi motorizzati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Tempi stretti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Condizioni ambientali estreme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acqua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it-IT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Trasporti ad orari improbabili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C1A32AC-496F-0445-14CA-FC2C646D7F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3723" y="356926"/>
            <a:ext cx="2653446" cy="352697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0678657-CD47-0252-26B2-56F2A45161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7618">
            <a:off x="5530688" y="3976262"/>
            <a:ext cx="3477001" cy="26190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959DE115-E59C-460C-AC2C-4459DC0E5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724629">
            <a:off x="8992735" y="2856252"/>
            <a:ext cx="2736387" cy="36501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BB1DD8BE-6ADC-0D0A-5868-4EDC44BC84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65428">
            <a:off x="8498113" y="515585"/>
            <a:ext cx="3394821" cy="25469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89220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>
            <a:extLst>
              <a:ext uri="{FF2B5EF4-FFF2-40B4-BE49-F238E27FC236}">
                <a16:creationId xmlns:a16="http://schemas.microsoft.com/office/drawing/2014/main" id="{7059FAD7-B4F7-413A-BE71-AD1FBFDD5F88}"/>
              </a:ext>
            </a:extLst>
          </p:cNvPr>
          <p:cNvSpPr txBox="1"/>
          <p:nvPr/>
        </p:nvSpPr>
        <p:spPr>
          <a:xfrm>
            <a:off x="4274457" y="3685375"/>
            <a:ext cx="7196690" cy="26135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molti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esemplari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(circa 800 </a:t>
            </a: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nel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2024)</a:t>
            </a:r>
          </a:p>
          <a:p>
            <a:pPr marL="34290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operatori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intercambiabili</a:t>
            </a:r>
            <a:endParaRPr lang="en-US" sz="3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molto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costoso</a:t>
            </a:r>
            <a:endParaRPr lang="en-US" sz="3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balia</a:t>
            </a: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del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meteo</a:t>
            </a:r>
            <a:endParaRPr lang="en-US" sz="3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una</a:t>
            </a: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sola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parte</a:t>
            </a: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maschile</a:t>
            </a: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ogni</a:t>
            </a: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anno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09DBE9A-FACD-B713-6F35-0D1A40F93C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220" y="388258"/>
            <a:ext cx="3187897" cy="2957071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F6E2CEF2-9C74-B9A7-0200-65FEB3CF7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26" y="3512671"/>
            <a:ext cx="3135087" cy="2958928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62210A32-9DCB-BCE1-6D77-D70562DC90EE}"/>
              </a:ext>
            </a:extLst>
          </p:cNvPr>
          <p:cNvSpPr txBox="1"/>
          <p:nvPr/>
        </p:nvSpPr>
        <p:spPr>
          <a:xfrm>
            <a:off x="4274457" y="559106"/>
            <a:ext cx="7196690" cy="27526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possibili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diverse </a:t>
            </a: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soluzioni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incrocio</a:t>
            </a:r>
            <a:endParaRPr lang="en-US" sz="3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più</a:t>
            </a:r>
            <a:r>
              <a:rPr lang="en-US" sz="3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economico</a:t>
            </a:r>
            <a:endParaRPr lang="en-US" sz="3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operatore</a:t>
            </a: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altamente</a:t>
            </a: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specializzato</a:t>
            </a:r>
            <a:endParaRPr lang="en-US" sz="3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numero</a:t>
            </a: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limitato</a:t>
            </a: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di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esemplari</a:t>
            </a:r>
            <a:endParaRPr lang="en-US" sz="3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-182880" defTabSz="914400">
              <a:lnSpc>
                <a:spcPct val="90000"/>
              </a:lnSpc>
              <a:spcAft>
                <a:spcPts val="6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</a:pP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l’imprevisto</a:t>
            </a: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è sempre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dietro</a:t>
            </a:r>
            <a:r>
              <a:rPr lang="en-US" sz="30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000" dirty="0" err="1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l’angolo</a:t>
            </a:r>
            <a:endParaRPr lang="en-US" sz="30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542093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 descr="Martelletto con riempimento a tinta unita">
            <a:extLst>
              <a:ext uri="{FF2B5EF4-FFF2-40B4-BE49-F238E27FC236}">
                <a16:creationId xmlns:a16="http://schemas.microsoft.com/office/drawing/2014/main" id="{ACAAB29A-76CC-E7DA-2168-B7A9748EEF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5421" y="3294874"/>
            <a:ext cx="3125883" cy="3125883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" name="Elemento grafico 6" descr="Segnale di divieto con riempimento a tinta unita">
            <a:extLst>
              <a:ext uri="{FF2B5EF4-FFF2-40B4-BE49-F238E27FC236}">
                <a16:creationId xmlns:a16="http://schemas.microsoft.com/office/drawing/2014/main" id="{9D9B3C50-F7DA-B9D9-0C11-369FF2663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4846" y="378761"/>
            <a:ext cx="3125883" cy="312588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AEEE1CDF-4AF9-5956-6517-CB2F69C2D7B0}"/>
              </a:ext>
            </a:extLst>
          </p:cNvPr>
          <p:cNvSpPr txBox="1"/>
          <p:nvPr/>
        </p:nvSpPr>
        <p:spPr>
          <a:xfrm>
            <a:off x="3822307" y="1550504"/>
            <a:ext cx="7496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1">
                    <a:lumMod val="50000"/>
                  </a:schemeClr>
                </a:solidFill>
              </a:rPr>
              <a:t>L’Ente Parco non ci ha rinnovato l’autorizzazione per il 2025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D1700948-521C-D23D-288A-899B347AC131}"/>
              </a:ext>
            </a:extLst>
          </p:cNvPr>
          <p:cNvSpPr txBox="1"/>
          <p:nvPr/>
        </p:nvSpPr>
        <p:spPr>
          <a:xfrm flipH="1">
            <a:off x="1385798" y="3429000"/>
            <a:ext cx="80705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chemeClr val="accent1">
                    <a:lumMod val="50000"/>
                  </a:schemeClr>
                </a:solidFill>
              </a:rPr>
              <a:t>Contro questa decisione abbiamo depositato un ricorso presso il Tribunale Amministrativo Regionale della Toscana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BD06AFF-0208-B13C-46AC-ABC8786A7269}"/>
              </a:ext>
            </a:extLst>
          </p:cNvPr>
          <p:cNvSpPr txBox="1"/>
          <p:nvPr/>
        </p:nvSpPr>
        <p:spPr>
          <a:xfrm>
            <a:off x="620696" y="5417321"/>
            <a:ext cx="7911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A6B727"/>
                </a:solidFill>
              </a:rPr>
              <a:t>…ci auguriamo di poter proseguire il lavoro!</a:t>
            </a:r>
          </a:p>
        </p:txBody>
      </p:sp>
    </p:spTree>
    <p:extLst>
      <p:ext uri="{BB962C8B-B14F-4D97-AF65-F5344CB8AC3E}">
        <p14:creationId xmlns:p14="http://schemas.microsoft.com/office/powerpoint/2010/main" val="99817543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9E09B16-4874-4AF2-86A9-1E174C200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pic>
        <p:nvPicPr>
          <p:cNvPr id="6" name="Segnaposto contenuto 5">
            <a:extLst>
              <a:ext uri="{FF2B5EF4-FFF2-40B4-BE49-F238E27FC236}">
                <a16:creationId xmlns:a16="http://schemas.microsoft.com/office/drawing/2014/main" id="{17725A90-4728-F6E5-DA65-278A90458C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500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557AC3B-63D5-4181-AD35-0D051F7C82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A341AA1-110D-377E-3568-DE8880356B4E}"/>
              </a:ext>
            </a:extLst>
          </p:cNvPr>
          <p:cNvSpPr txBox="1"/>
          <p:nvPr/>
        </p:nvSpPr>
        <p:spPr>
          <a:xfrm>
            <a:off x="2216899" y="5035510"/>
            <a:ext cx="81538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Venite a trovarci!</a:t>
            </a:r>
          </a:p>
        </p:txBody>
      </p:sp>
    </p:spTree>
    <p:extLst>
      <p:ext uri="{BB962C8B-B14F-4D97-AF65-F5344CB8AC3E}">
        <p14:creationId xmlns:p14="http://schemas.microsoft.com/office/powerpoint/2010/main" val="3903258672"/>
      </p:ext>
    </p:extLst>
  </p:cSld>
  <p:clrMapOvr>
    <a:masterClrMapping/>
  </p:clrMapOvr>
</p:sld>
</file>

<file path=ppt/theme/theme1.xml><?xml version="1.0" encoding="utf-8"?>
<a:theme xmlns:a="http://schemas.openxmlformats.org/drawingml/2006/main" name="Base">
  <a:themeElements>
    <a:clrScheme name="Base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e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e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Base</Template>
  <TotalTime>2376</TotalTime>
  <Words>800</Words>
  <Application>Microsoft Office PowerPoint</Application>
  <PresentationFormat>Widescreen</PresentationFormat>
  <Paragraphs>149</Paragraphs>
  <Slides>30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5" baseType="lpstr">
      <vt:lpstr>Arial</vt:lpstr>
      <vt:lpstr>Bradley Hand ITC</vt:lpstr>
      <vt:lpstr>Corbel</vt:lpstr>
      <vt:lpstr>Wingdings</vt:lpstr>
      <vt:lpstr>Base</vt:lpstr>
      <vt:lpstr>Il nostro lavoro </vt:lpstr>
      <vt:lpstr>Breve presentazione dell’azienda</vt:lpstr>
      <vt:lpstr>Miele polline api regine</vt:lpstr>
      <vt:lpstr>Presentazione standard di PowerPoint</vt:lpstr>
      <vt:lpstr>«Si salvi chi può!!!!»</vt:lpstr>
      <vt:lpstr>Presentazione standard di PowerPoint</vt:lpstr>
      <vt:lpstr>Cosa ci interessa?</vt:lpstr>
      <vt:lpstr>Telai coperti di api: da 1 a 10+ Telai di miele: da 0 a 4 Telai realmente occupati da covata:  da 0 a 10 Aggiunte o sottrazioni di api, scorte o covata Nutrizioni non a tappeto Sciamatura: uova, celle aperte o chiuse, vergini Docilità: da 0 a 4 Note sanitarie Trattamenti/Biotecniche Produzione: da 0 a 4 rispetto alla media dell’apiario</vt:lpstr>
      <vt:lpstr>Prima scelta</vt:lpstr>
      <vt:lpstr>Meglio non prendere granchi!</vt:lpstr>
      <vt:lpstr>Presentazione standard di PowerPoint</vt:lpstr>
      <vt:lpstr>Primo incrocio</vt:lpstr>
      <vt:lpstr>Si alternano incrocio e valutazione</vt:lpstr>
      <vt:lpstr>Predisposizione 2° gruppo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Pin test</vt:lpstr>
      <vt:lpstr>Conteggio varroa foretica</vt:lpstr>
      <vt:lpstr>Presentazione standard di PowerPoint</vt:lpstr>
      <vt:lpstr>Presentazione standard di PowerPoint</vt:lpstr>
      <vt:lpstr>Dal 2019: accoppiamento naturale controllato</vt:lpstr>
      <vt:lpstr>Presentazione standard di PowerPoint</vt:lpstr>
      <vt:lpstr>Presentazione standard di PowerPoint</vt:lpstr>
      <vt:lpstr>Logistica PROIBITIVA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Paola Bidin</dc:creator>
  <cp:lastModifiedBy>Paola Bidin</cp:lastModifiedBy>
  <cp:revision>6</cp:revision>
  <dcterms:created xsi:type="dcterms:W3CDTF">2024-11-04T10:20:26Z</dcterms:created>
  <dcterms:modified xsi:type="dcterms:W3CDTF">2024-11-07T01:38:13Z</dcterms:modified>
</cp:coreProperties>
</file>