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83" r:id="rId3"/>
    <p:sldId id="275" r:id="rId4"/>
    <p:sldId id="257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73" r:id="rId13"/>
    <p:sldId id="263" r:id="rId14"/>
    <p:sldId id="274" r:id="rId15"/>
    <p:sldId id="296" r:id="rId16"/>
    <p:sldId id="295" r:id="rId17"/>
    <p:sldId id="259" r:id="rId18"/>
    <p:sldId id="262" r:id="rId19"/>
    <p:sldId id="261" r:id="rId20"/>
    <p:sldId id="260" r:id="rId21"/>
    <p:sldId id="271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3" r:id="rId30"/>
    <p:sldId id="291" r:id="rId31"/>
    <p:sldId id="292" r:id="rId32"/>
    <p:sldId id="297" r:id="rId33"/>
    <p:sldId id="294" r:id="rId3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8DD6F4-A4BB-4042-9827-AC835298F486}" type="doc">
      <dgm:prSet loTypeId="urn:microsoft.com/office/officeart/2005/8/layout/radial4" loCatId="relationship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6F1EC486-CC9A-4F5C-92A3-3B86F7FD74DC}">
      <dgm:prSet phldrT="[Testo]"/>
      <dgm:spPr/>
      <dgm:t>
        <a:bodyPr/>
        <a:lstStyle/>
        <a:p>
          <a:r>
            <a:rPr lang="it-IT" dirty="0"/>
            <a:t>ADERENTI</a:t>
          </a:r>
        </a:p>
      </dgm:t>
    </dgm:pt>
    <dgm:pt modelId="{BBC39D05-D804-4E01-AEB6-A3198254D3E2}" type="parTrans" cxnId="{6E1C3088-DFFC-413E-B66E-D091FFB64845}">
      <dgm:prSet/>
      <dgm:spPr/>
      <dgm:t>
        <a:bodyPr/>
        <a:lstStyle/>
        <a:p>
          <a:endParaRPr lang="it-IT"/>
        </a:p>
      </dgm:t>
    </dgm:pt>
    <dgm:pt modelId="{AFD2EBA1-6CE1-4B9D-A283-99C7099F1BBB}" type="sibTrans" cxnId="{6E1C3088-DFFC-413E-B66E-D091FFB64845}">
      <dgm:prSet/>
      <dgm:spPr/>
      <dgm:t>
        <a:bodyPr/>
        <a:lstStyle/>
        <a:p>
          <a:endParaRPr lang="it-IT"/>
        </a:p>
      </dgm:t>
    </dgm:pt>
    <dgm:pt modelId="{8DD0D004-DD1A-4E58-BE11-0EDEBCFC6AB7}">
      <dgm:prSet phldrT="[Testo]"/>
      <dgm:spPr/>
      <dgm:t>
        <a:bodyPr/>
        <a:lstStyle/>
        <a:p>
          <a:r>
            <a:rPr lang="it-IT" dirty="0"/>
            <a:t>BREEDER</a:t>
          </a:r>
        </a:p>
      </dgm:t>
    </dgm:pt>
    <dgm:pt modelId="{B05AC60F-06E0-42E6-9578-91E6DF9B9F48}" type="parTrans" cxnId="{4C383D1B-8970-4995-8D50-635FEB48A582}">
      <dgm:prSet/>
      <dgm:spPr/>
      <dgm:t>
        <a:bodyPr/>
        <a:lstStyle/>
        <a:p>
          <a:endParaRPr lang="it-IT"/>
        </a:p>
      </dgm:t>
    </dgm:pt>
    <dgm:pt modelId="{00EF48BE-8333-46E0-A04D-685CD0129EDB}" type="sibTrans" cxnId="{4C383D1B-8970-4995-8D50-635FEB48A582}">
      <dgm:prSet/>
      <dgm:spPr/>
      <dgm:t>
        <a:bodyPr/>
        <a:lstStyle/>
        <a:p>
          <a:endParaRPr lang="it-IT"/>
        </a:p>
      </dgm:t>
    </dgm:pt>
    <dgm:pt modelId="{A2DF6B6E-8C86-4B25-A4E0-F0050B0BF4D8}">
      <dgm:prSet phldrT="[Testo]"/>
      <dgm:spPr/>
      <dgm:t>
        <a:bodyPr/>
        <a:lstStyle/>
        <a:p>
          <a:r>
            <a:rPr lang="it-IT" dirty="0"/>
            <a:t>GESTORE DELL’ADA</a:t>
          </a:r>
        </a:p>
      </dgm:t>
    </dgm:pt>
    <dgm:pt modelId="{C7EA0DFC-B009-4563-9120-AD3A6F3E90F8}" type="parTrans" cxnId="{319E67E3-460B-4693-83A7-D383A6195274}">
      <dgm:prSet/>
      <dgm:spPr/>
      <dgm:t>
        <a:bodyPr/>
        <a:lstStyle/>
        <a:p>
          <a:endParaRPr lang="it-IT"/>
        </a:p>
      </dgm:t>
    </dgm:pt>
    <dgm:pt modelId="{3440F9A3-38BB-4891-BB4F-B04EBD3FC27A}" type="sibTrans" cxnId="{319E67E3-460B-4693-83A7-D383A6195274}">
      <dgm:prSet/>
      <dgm:spPr/>
      <dgm:t>
        <a:bodyPr/>
        <a:lstStyle/>
        <a:p>
          <a:endParaRPr lang="it-IT"/>
        </a:p>
      </dgm:t>
    </dgm:pt>
    <dgm:pt modelId="{6F57E049-F7C2-4BAD-9AED-0DEF2710DAC2}">
      <dgm:prSet phldrT="[Testo]"/>
      <dgm:spPr/>
      <dgm:t>
        <a:bodyPr/>
        <a:lstStyle/>
        <a:p>
          <a:endParaRPr lang="it-IT" dirty="0"/>
        </a:p>
      </dgm:t>
    </dgm:pt>
    <dgm:pt modelId="{6A76183F-DC1C-4F54-BB80-EC563D17EC11}" type="parTrans" cxnId="{9A9E2139-9199-4AC3-AC00-23C28C3ECBCA}">
      <dgm:prSet/>
      <dgm:spPr/>
      <dgm:t>
        <a:bodyPr/>
        <a:lstStyle/>
        <a:p>
          <a:endParaRPr lang="it-IT"/>
        </a:p>
      </dgm:t>
    </dgm:pt>
    <dgm:pt modelId="{C8A093B7-2889-49DB-B327-D1FBD06DF5D5}" type="sibTrans" cxnId="{9A9E2139-9199-4AC3-AC00-23C28C3ECBCA}">
      <dgm:prSet/>
      <dgm:spPr/>
      <dgm:t>
        <a:bodyPr/>
        <a:lstStyle/>
        <a:p>
          <a:endParaRPr lang="it-IT"/>
        </a:p>
      </dgm:t>
    </dgm:pt>
    <dgm:pt modelId="{C1575DF3-8B28-4B3C-BBE4-320365548855}">
      <dgm:prSet phldrT="[Testo]"/>
      <dgm:spPr/>
      <dgm:t>
        <a:bodyPr/>
        <a:lstStyle/>
        <a:p>
          <a:r>
            <a:rPr lang="it-IT" dirty="0"/>
            <a:t>GESTORE DELLE DPQ</a:t>
          </a:r>
        </a:p>
      </dgm:t>
    </dgm:pt>
    <dgm:pt modelId="{AA0E7440-DA34-4B64-84D1-001C4690ED22}" type="parTrans" cxnId="{69083E13-6432-4AF6-A0F7-5A4F9CB5C294}">
      <dgm:prSet/>
      <dgm:spPr/>
      <dgm:t>
        <a:bodyPr/>
        <a:lstStyle/>
        <a:p>
          <a:endParaRPr lang="it-IT"/>
        </a:p>
      </dgm:t>
    </dgm:pt>
    <dgm:pt modelId="{0B2796CC-F404-43D9-B0B2-878B954D5FE3}" type="sibTrans" cxnId="{69083E13-6432-4AF6-A0F7-5A4F9CB5C294}">
      <dgm:prSet/>
      <dgm:spPr/>
      <dgm:t>
        <a:bodyPr/>
        <a:lstStyle/>
        <a:p>
          <a:endParaRPr lang="it-IT"/>
        </a:p>
      </dgm:t>
    </dgm:pt>
    <dgm:pt modelId="{CFA69C22-C2FA-4A71-A953-B4E2942BB02F}">
      <dgm:prSet phldrT="[Testo]"/>
      <dgm:spPr/>
      <dgm:t>
        <a:bodyPr/>
        <a:lstStyle/>
        <a:p>
          <a:endParaRPr lang="it-IT"/>
        </a:p>
      </dgm:t>
    </dgm:pt>
    <dgm:pt modelId="{A85E4958-1C3C-4E3E-A5B3-1F556758A614}" type="parTrans" cxnId="{4B2B5F3D-F533-4169-B475-4F75021C03C8}">
      <dgm:prSet/>
      <dgm:spPr/>
      <dgm:t>
        <a:bodyPr/>
        <a:lstStyle/>
        <a:p>
          <a:endParaRPr lang="it-IT"/>
        </a:p>
      </dgm:t>
    </dgm:pt>
    <dgm:pt modelId="{18D48866-91C7-4280-BE9A-05130D8E704E}" type="sibTrans" cxnId="{4B2B5F3D-F533-4169-B475-4F75021C03C8}">
      <dgm:prSet/>
      <dgm:spPr/>
      <dgm:t>
        <a:bodyPr/>
        <a:lstStyle/>
        <a:p>
          <a:endParaRPr lang="it-IT"/>
        </a:p>
      </dgm:t>
    </dgm:pt>
    <dgm:pt modelId="{6145690D-6F08-44B9-9F2A-E42F0A494368}" type="pres">
      <dgm:prSet presAssocID="{E38DD6F4-A4BB-4042-9827-AC835298F48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038D2CC-2B47-4A31-B77A-191CA85AF2F6}" type="pres">
      <dgm:prSet presAssocID="{6F1EC486-CC9A-4F5C-92A3-3B86F7FD74DC}" presName="centerShape" presStyleLbl="node0" presStyleIdx="0" presStyleCnt="1"/>
      <dgm:spPr/>
    </dgm:pt>
    <dgm:pt modelId="{DD0F1447-3239-4B6D-BC94-AB318424F6BA}" type="pres">
      <dgm:prSet presAssocID="{B05AC60F-06E0-42E6-9578-91E6DF9B9F48}" presName="parTrans" presStyleLbl="bgSibTrans2D1" presStyleIdx="0" presStyleCnt="3"/>
      <dgm:spPr/>
    </dgm:pt>
    <dgm:pt modelId="{58C6C6B2-3E7D-44C0-8C32-8EB2E793F7C2}" type="pres">
      <dgm:prSet presAssocID="{8DD0D004-DD1A-4E58-BE11-0EDEBCFC6AB7}" presName="node" presStyleLbl="node1" presStyleIdx="0" presStyleCnt="3">
        <dgm:presLayoutVars>
          <dgm:bulletEnabled val="1"/>
        </dgm:presLayoutVars>
      </dgm:prSet>
      <dgm:spPr/>
    </dgm:pt>
    <dgm:pt modelId="{0503FBBB-C414-4B98-B93A-163037E6F7F2}" type="pres">
      <dgm:prSet presAssocID="{C7EA0DFC-B009-4563-9120-AD3A6F3E90F8}" presName="parTrans" presStyleLbl="bgSibTrans2D1" presStyleIdx="1" presStyleCnt="3"/>
      <dgm:spPr/>
    </dgm:pt>
    <dgm:pt modelId="{9CCE7F81-BE74-4281-B679-4E064CB42354}" type="pres">
      <dgm:prSet presAssocID="{A2DF6B6E-8C86-4B25-A4E0-F0050B0BF4D8}" presName="node" presStyleLbl="node1" presStyleIdx="1" presStyleCnt="3">
        <dgm:presLayoutVars>
          <dgm:bulletEnabled val="1"/>
        </dgm:presLayoutVars>
      </dgm:prSet>
      <dgm:spPr/>
    </dgm:pt>
    <dgm:pt modelId="{701C6C11-A968-46AC-942A-BD854D2EFF4E}" type="pres">
      <dgm:prSet presAssocID="{AA0E7440-DA34-4B64-84D1-001C4690ED22}" presName="parTrans" presStyleLbl="bgSibTrans2D1" presStyleIdx="2" presStyleCnt="3"/>
      <dgm:spPr/>
    </dgm:pt>
    <dgm:pt modelId="{367397FC-5665-42CE-BD32-261CCB095110}" type="pres">
      <dgm:prSet presAssocID="{C1575DF3-8B28-4B3C-BBE4-320365548855}" presName="node" presStyleLbl="node1" presStyleIdx="2" presStyleCnt="3">
        <dgm:presLayoutVars>
          <dgm:bulletEnabled val="1"/>
        </dgm:presLayoutVars>
      </dgm:prSet>
      <dgm:spPr/>
    </dgm:pt>
  </dgm:ptLst>
  <dgm:cxnLst>
    <dgm:cxn modelId="{69083E13-6432-4AF6-A0F7-5A4F9CB5C294}" srcId="{6F1EC486-CC9A-4F5C-92A3-3B86F7FD74DC}" destId="{C1575DF3-8B28-4B3C-BBE4-320365548855}" srcOrd="2" destOrd="0" parTransId="{AA0E7440-DA34-4B64-84D1-001C4690ED22}" sibTransId="{0B2796CC-F404-43D9-B0B2-878B954D5FE3}"/>
    <dgm:cxn modelId="{4C383D1B-8970-4995-8D50-635FEB48A582}" srcId="{6F1EC486-CC9A-4F5C-92A3-3B86F7FD74DC}" destId="{8DD0D004-DD1A-4E58-BE11-0EDEBCFC6AB7}" srcOrd="0" destOrd="0" parTransId="{B05AC60F-06E0-42E6-9578-91E6DF9B9F48}" sibTransId="{00EF48BE-8333-46E0-A04D-685CD0129EDB}"/>
    <dgm:cxn modelId="{A35C1321-786A-49B9-8F21-B34335B38F1F}" type="presOf" srcId="{A2DF6B6E-8C86-4B25-A4E0-F0050B0BF4D8}" destId="{9CCE7F81-BE74-4281-B679-4E064CB42354}" srcOrd="0" destOrd="0" presId="urn:microsoft.com/office/officeart/2005/8/layout/radial4"/>
    <dgm:cxn modelId="{5B15AE27-881D-492C-9D2B-C535B341EEEC}" type="presOf" srcId="{E38DD6F4-A4BB-4042-9827-AC835298F486}" destId="{6145690D-6F08-44B9-9F2A-E42F0A494368}" srcOrd="0" destOrd="0" presId="urn:microsoft.com/office/officeart/2005/8/layout/radial4"/>
    <dgm:cxn modelId="{9A9E2139-9199-4AC3-AC00-23C28C3ECBCA}" srcId="{E38DD6F4-A4BB-4042-9827-AC835298F486}" destId="{6F57E049-F7C2-4BAD-9AED-0DEF2710DAC2}" srcOrd="1" destOrd="0" parTransId="{6A76183F-DC1C-4F54-BB80-EC563D17EC11}" sibTransId="{C8A093B7-2889-49DB-B327-D1FBD06DF5D5}"/>
    <dgm:cxn modelId="{4B2B5F3D-F533-4169-B475-4F75021C03C8}" srcId="{E38DD6F4-A4BB-4042-9827-AC835298F486}" destId="{CFA69C22-C2FA-4A71-A953-B4E2942BB02F}" srcOrd="2" destOrd="0" parTransId="{A85E4958-1C3C-4E3E-A5B3-1F556758A614}" sibTransId="{18D48866-91C7-4280-BE9A-05130D8E704E}"/>
    <dgm:cxn modelId="{5E725360-B7F2-416D-8190-5F01D0ECFF45}" type="presOf" srcId="{6F1EC486-CC9A-4F5C-92A3-3B86F7FD74DC}" destId="{6038D2CC-2B47-4A31-B77A-191CA85AF2F6}" srcOrd="0" destOrd="0" presId="urn:microsoft.com/office/officeart/2005/8/layout/radial4"/>
    <dgm:cxn modelId="{FA597643-6979-4569-85B3-5266F248D3D8}" type="presOf" srcId="{B05AC60F-06E0-42E6-9578-91E6DF9B9F48}" destId="{DD0F1447-3239-4B6D-BC94-AB318424F6BA}" srcOrd="0" destOrd="0" presId="urn:microsoft.com/office/officeart/2005/8/layout/radial4"/>
    <dgm:cxn modelId="{A0F6A34F-020F-4BAE-8561-91F6352C5BF6}" type="presOf" srcId="{C1575DF3-8B28-4B3C-BBE4-320365548855}" destId="{367397FC-5665-42CE-BD32-261CCB095110}" srcOrd="0" destOrd="0" presId="urn:microsoft.com/office/officeart/2005/8/layout/radial4"/>
    <dgm:cxn modelId="{6E1C3088-DFFC-413E-B66E-D091FFB64845}" srcId="{E38DD6F4-A4BB-4042-9827-AC835298F486}" destId="{6F1EC486-CC9A-4F5C-92A3-3B86F7FD74DC}" srcOrd="0" destOrd="0" parTransId="{BBC39D05-D804-4E01-AEB6-A3198254D3E2}" sibTransId="{AFD2EBA1-6CE1-4B9D-A283-99C7099F1BBB}"/>
    <dgm:cxn modelId="{C0A79AAD-4F0A-42B5-A662-C51BCAFD5035}" type="presOf" srcId="{C7EA0DFC-B009-4563-9120-AD3A6F3E90F8}" destId="{0503FBBB-C414-4B98-B93A-163037E6F7F2}" srcOrd="0" destOrd="0" presId="urn:microsoft.com/office/officeart/2005/8/layout/radial4"/>
    <dgm:cxn modelId="{5BD655B3-AEDF-48E8-9D45-20698CAC6BCD}" type="presOf" srcId="{8DD0D004-DD1A-4E58-BE11-0EDEBCFC6AB7}" destId="{58C6C6B2-3E7D-44C0-8C32-8EB2E793F7C2}" srcOrd="0" destOrd="0" presId="urn:microsoft.com/office/officeart/2005/8/layout/radial4"/>
    <dgm:cxn modelId="{319E67E3-460B-4693-83A7-D383A6195274}" srcId="{6F1EC486-CC9A-4F5C-92A3-3B86F7FD74DC}" destId="{A2DF6B6E-8C86-4B25-A4E0-F0050B0BF4D8}" srcOrd="1" destOrd="0" parTransId="{C7EA0DFC-B009-4563-9120-AD3A6F3E90F8}" sibTransId="{3440F9A3-38BB-4891-BB4F-B04EBD3FC27A}"/>
    <dgm:cxn modelId="{F239E1F1-D8F8-4B1B-98AB-FD1560F085B1}" type="presOf" srcId="{AA0E7440-DA34-4B64-84D1-001C4690ED22}" destId="{701C6C11-A968-46AC-942A-BD854D2EFF4E}" srcOrd="0" destOrd="0" presId="urn:microsoft.com/office/officeart/2005/8/layout/radial4"/>
    <dgm:cxn modelId="{060037D8-CD73-4D2C-9BBC-B7481F875C82}" type="presParOf" srcId="{6145690D-6F08-44B9-9F2A-E42F0A494368}" destId="{6038D2CC-2B47-4A31-B77A-191CA85AF2F6}" srcOrd="0" destOrd="0" presId="urn:microsoft.com/office/officeart/2005/8/layout/radial4"/>
    <dgm:cxn modelId="{F1F794BC-9FDC-43C6-9012-05F3C3DFDFBD}" type="presParOf" srcId="{6145690D-6F08-44B9-9F2A-E42F0A494368}" destId="{DD0F1447-3239-4B6D-BC94-AB318424F6BA}" srcOrd="1" destOrd="0" presId="urn:microsoft.com/office/officeart/2005/8/layout/radial4"/>
    <dgm:cxn modelId="{73128288-5970-4253-9B2E-3CBFBD1561C0}" type="presParOf" srcId="{6145690D-6F08-44B9-9F2A-E42F0A494368}" destId="{58C6C6B2-3E7D-44C0-8C32-8EB2E793F7C2}" srcOrd="2" destOrd="0" presId="urn:microsoft.com/office/officeart/2005/8/layout/radial4"/>
    <dgm:cxn modelId="{56B4B9ED-1096-4C1C-9B3F-DFCD8B93905B}" type="presParOf" srcId="{6145690D-6F08-44B9-9F2A-E42F0A494368}" destId="{0503FBBB-C414-4B98-B93A-163037E6F7F2}" srcOrd="3" destOrd="0" presId="urn:microsoft.com/office/officeart/2005/8/layout/radial4"/>
    <dgm:cxn modelId="{FCC8F97C-372B-4CD2-BA26-6314FBEF4A4A}" type="presParOf" srcId="{6145690D-6F08-44B9-9F2A-E42F0A494368}" destId="{9CCE7F81-BE74-4281-B679-4E064CB42354}" srcOrd="4" destOrd="0" presId="urn:microsoft.com/office/officeart/2005/8/layout/radial4"/>
    <dgm:cxn modelId="{CBBF8921-9304-4FBB-8233-79F9C560507E}" type="presParOf" srcId="{6145690D-6F08-44B9-9F2A-E42F0A494368}" destId="{701C6C11-A968-46AC-942A-BD854D2EFF4E}" srcOrd="5" destOrd="0" presId="urn:microsoft.com/office/officeart/2005/8/layout/radial4"/>
    <dgm:cxn modelId="{6DFEC122-CCE9-4519-AF14-687D83A31CBA}" type="presParOf" srcId="{6145690D-6F08-44B9-9F2A-E42F0A494368}" destId="{367397FC-5665-42CE-BD32-261CCB095110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38D2CC-2B47-4A31-B77A-191CA85AF2F6}">
      <dsp:nvSpPr>
        <dsp:cNvPr id="0" name=""/>
        <dsp:cNvSpPr/>
      </dsp:nvSpPr>
      <dsp:spPr>
        <a:xfrm>
          <a:off x="3048336" y="2683018"/>
          <a:ext cx="2251918" cy="22519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900" kern="1200" dirty="0"/>
            <a:t>ADERENTI</a:t>
          </a:r>
        </a:p>
      </dsp:txBody>
      <dsp:txXfrm>
        <a:off x="3378122" y="3012804"/>
        <a:ext cx="1592346" cy="1592346"/>
      </dsp:txXfrm>
    </dsp:sp>
    <dsp:sp modelId="{DD0F1447-3239-4B6D-BC94-AB318424F6BA}">
      <dsp:nvSpPr>
        <dsp:cNvPr id="0" name=""/>
        <dsp:cNvSpPr/>
      </dsp:nvSpPr>
      <dsp:spPr>
        <a:xfrm rot="12900000">
          <a:off x="1600329" y="2289834"/>
          <a:ext cx="1725392" cy="6417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C6C6B2-3E7D-44C0-8C32-8EB2E793F7C2}">
      <dsp:nvSpPr>
        <dsp:cNvPr id="0" name=""/>
        <dsp:cNvSpPr/>
      </dsp:nvSpPr>
      <dsp:spPr>
        <a:xfrm>
          <a:off x="686685" y="1260182"/>
          <a:ext cx="2139322" cy="17114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500" kern="1200" dirty="0"/>
            <a:t>BREEDER</a:t>
          </a:r>
        </a:p>
      </dsp:txBody>
      <dsp:txXfrm>
        <a:off x="736812" y="1310309"/>
        <a:ext cx="2039068" cy="1611204"/>
      </dsp:txXfrm>
    </dsp:sp>
    <dsp:sp modelId="{0503FBBB-C414-4B98-B93A-163037E6F7F2}">
      <dsp:nvSpPr>
        <dsp:cNvPr id="0" name=""/>
        <dsp:cNvSpPr/>
      </dsp:nvSpPr>
      <dsp:spPr>
        <a:xfrm rot="16200000">
          <a:off x="3311599" y="1399004"/>
          <a:ext cx="1725392" cy="6417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CCE7F81-BE74-4281-B679-4E064CB42354}">
      <dsp:nvSpPr>
        <dsp:cNvPr id="0" name=""/>
        <dsp:cNvSpPr/>
      </dsp:nvSpPr>
      <dsp:spPr>
        <a:xfrm>
          <a:off x="3104634" y="1477"/>
          <a:ext cx="2139322" cy="17114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500" kern="1200" dirty="0"/>
            <a:t>GESTORE DELL’ADA</a:t>
          </a:r>
        </a:p>
      </dsp:txBody>
      <dsp:txXfrm>
        <a:off x="3154761" y="51604"/>
        <a:ext cx="2039068" cy="1611204"/>
      </dsp:txXfrm>
    </dsp:sp>
    <dsp:sp modelId="{701C6C11-A968-46AC-942A-BD854D2EFF4E}">
      <dsp:nvSpPr>
        <dsp:cNvPr id="0" name=""/>
        <dsp:cNvSpPr/>
      </dsp:nvSpPr>
      <dsp:spPr>
        <a:xfrm rot="19500000">
          <a:off x="5022869" y="2289834"/>
          <a:ext cx="1725392" cy="6417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67397FC-5665-42CE-BD32-261CCB095110}">
      <dsp:nvSpPr>
        <dsp:cNvPr id="0" name=""/>
        <dsp:cNvSpPr/>
      </dsp:nvSpPr>
      <dsp:spPr>
        <a:xfrm>
          <a:off x="5522584" y="1260182"/>
          <a:ext cx="2139322" cy="17114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500" kern="1200" dirty="0"/>
            <a:t>GESTORE DELLE DPQ</a:t>
          </a:r>
        </a:p>
      </dsp:txBody>
      <dsp:txXfrm>
        <a:off x="5572711" y="1310309"/>
        <a:ext cx="2039068" cy="1611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2266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0280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409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3795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257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4868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217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3307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6482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378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7618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gina Inter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Template_PPT_PaginaInternaGe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1" y="0"/>
            <a:ext cx="12170158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xfrm>
            <a:off x="11476433" y="6291397"/>
            <a:ext cx="328615" cy="29738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r">
              <a:defRPr sz="1266" b="1">
                <a:solidFill>
                  <a:srgbClr val="53585F"/>
                </a:solidFill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‹N›</a:t>
            </a:fld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2345531" y="291157"/>
            <a:ext cx="9611228" cy="874552"/>
          </a:xfrm>
          <a:prstGeom prst="rect">
            <a:avLst/>
          </a:prstGeom>
        </p:spPr>
        <p:txBody>
          <a:bodyPr anchor="t"/>
          <a:lstStyle>
            <a:lvl1pPr>
              <a:defRPr sz="3164" cap="all"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3164" b="1" cap="all">
                <a:solidFill>
                  <a:srgbClr val="FFFFFF"/>
                </a:solidFill>
              </a:rPr>
              <a:t>Titolo Testo</a:t>
            </a:r>
          </a:p>
        </p:txBody>
      </p:sp>
    </p:spTree>
    <p:extLst>
      <p:ext uri="{BB962C8B-B14F-4D97-AF65-F5344CB8AC3E}">
        <p14:creationId xmlns:p14="http://schemas.microsoft.com/office/powerpoint/2010/main" val="393389006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53CF8-240C-44F1-9E21-4D746FC7D711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66D67-C16A-4E02-A098-A1A677B776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763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5195C006-4C29-1D34-CCFD-5C974FB8B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66" y="545068"/>
            <a:ext cx="9849219" cy="470806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1FDF6FF-3FA7-81FC-F932-8EF2B267A496}"/>
              </a:ext>
            </a:extLst>
          </p:cNvPr>
          <p:cNvSpPr txBox="1"/>
          <p:nvPr/>
        </p:nvSpPr>
        <p:spPr>
          <a:xfrm>
            <a:off x="9004042" y="5943600"/>
            <a:ext cx="4721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7 NOVEMBRE 2024- CUNEO</a:t>
            </a:r>
          </a:p>
        </p:txBody>
      </p:sp>
    </p:spTree>
    <p:extLst>
      <p:ext uri="{BB962C8B-B14F-4D97-AF65-F5344CB8AC3E}">
        <p14:creationId xmlns:p14="http://schemas.microsoft.com/office/powerpoint/2010/main" val="1771226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5536589-D6B0-028D-CDF2-FF1F9C0AA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45" y="0"/>
            <a:ext cx="4808221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B3D9DA7-8358-468E-B5B4-7FE776230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322" y="3032449"/>
            <a:ext cx="5296678" cy="240648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2C96DA0-6B4B-FA04-0CC6-2B9A2033C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405" y="132664"/>
            <a:ext cx="5422832" cy="278781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639C7FD-E576-FE82-CD7F-3783D1794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3924" y="5550899"/>
            <a:ext cx="6094805" cy="121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20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xfrm>
            <a:off x="10049169" y="6291397"/>
            <a:ext cx="328616" cy="297389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b="0">
                <a:solidFill>
                  <a:srgbClr val="000000"/>
                </a:solidFill>
              </a:defRPr>
            </a:pPr>
            <a:fld id="{86CB4B4D-7CA3-9044-876B-883B54F8677D}" type="slidenum">
              <a:rPr b="1">
                <a:solidFill>
                  <a:srgbClr val="53585F"/>
                </a:solidFill>
              </a:rPr>
              <a:pPr lvl="0">
                <a:defRPr b="0">
                  <a:solidFill>
                    <a:srgbClr val="000000"/>
                  </a:solidFill>
                </a:defRPr>
              </a:pPr>
              <a:t>3</a:t>
            </a:fld>
            <a:endParaRPr b="1">
              <a:solidFill>
                <a:srgbClr val="53585F"/>
              </a:solidFill>
            </a:endParaRPr>
          </a:p>
        </p:txBody>
      </p:sp>
      <p:sp>
        <p:nvSpPr>
          <p:cNvPr id="5" name="Segnaposto contenuto 4"/>
          <p:cNvSpPr txBox="1">
            <a:spLocks/>
          </p:cNvSpPr>
          <p:nvPr/>
        </p:nvSpPr>
        <p:spPr>
          <a:xfrm>
            <a:off x="2738576" y="983207"/>
            <a:ext cx="6882571" cy="2939642"/>
          </a:xfrm>
          <a:prstGeom prst="rect">
            <a:avLst/>
          </a:prstGeom>
          <a:ln w="12700">
            <a:miter lim="400000"/>
          </a:ln>
        </p:spPr>
        <p:txBody>
          <a:bodyPr wrap="none" lIns="35719" tIns="35719" rIns="35719" bIns="35719" anchor="ctr">
            <a:normAutofit/>
          </a:bodyPr>
          <a:lstStyle>
            <a:lvl1pPr algn="r" defTabSz="584200">
              <a:defRPr sz="1800" b="1">
                <a:solidFill>
                  <a:srgbClr val="53585F"/>
                </a:solidFill>
                <a:latin typeface="Myriad Pro"/>
                <a:ea typeface="Myriad Pro"/>
                <a:cs typeface="Myriad Pro"/>
                <a:sym typeface="Myriad Pro"/>
              </a:defRPr>
            </a:lvl1pPr>
            <a:lvl2pPr indent="2286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4572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indent="6858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indent="9144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5pPr>
            <a:lvl6pPr indent="11430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6pPr>
            <a:lvl7pPr indent="13716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7pPr>
            <a:lvl8pPr indent="16002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8pPr>
            <a:lvl9pPr indent="1828800" algn="ctr" defTabSz="584200">
              <a:defRPr sz="3600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ctr"/>
            <a:r>
              <a:rPr lang="it-IT" sz="1969" b="0" dirty="0"/>
              <a:t>FEASR – Programma di Sviluppo Rurale 2014-2020</a:t>
            </a:r>
          </a:p>
          <a:p>
            <a:pPr algn="ctr"/>
            <a:r>
              <a:rPr lang="it-IT" sz="1969" b="0" dirty="0"/>
              <a:t>OPERAZIONE 16.1.01 – “Gruppi Operativi PEI”</a:t>
            </a:r>
          </a:p>
          <a:p>
            <a:pPr algn="ctr"/>
            <a:r>
              <a:rPr lang="it-IT" sz="1969" dirty="0"/>
              <a:t>GENOMICA E SOSTENIBILITA’ IN APICOLTURA </a:t>
            </a:r>
          </a:p>
          <a:p>
            <a:pPr algn="ctr"/>
            <a:r>
              <a:rPr lang="it-IT" sz="1969" dirty="0"/>
              <a:t>BEENOMIX 2.0</a:t>
            </a:r>
          </a:p>
          <a:p>
            <a:pPr algn="ctr"/>
            <a:endParaRPr lang="it-IT" sz="1969" dirty="0"/>
          </a:p>
        </p:txBody>
      </p:sp>
      <p:pic>
        <p:nvPicPr>
          <p:cNvPr id="6" name="Picture 2" descr="https://beenomix.it/cms/wp-content/uploads/2017/10/loghi_patrocini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2654" y="3154848"/>
            <a:ext cx="5446692" cy="1173767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3437891" y="4776213"/>
            <a:ext cx="531621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66" dirty="0">
                <a:latin typeface="Myriad Pro" panose="020B0503030403020204" pitchFamily="34" charset="0"/>
              </a:rPr>
              <a:t>Il progetto è iniziato nel 2019 </a:t>
            </a:r>
          </a:p>
          <a:p>
            <a:pPr algn="ctr"/>
            <a:r>
              <a:rPr lang="it-IT" sz="1266" dirty="0">
                <a:latin typeface="Myriad Pro" panose="020B0503030403020204" pitchFamily="34" charset="0"/>
              </a:rPr>
              <a:t>e si concluderà nel 2022</a:t>
            </a: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2670599" y="331140"/>
            <a:ext cx="7208421" cy="874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/>
          <a:p>
            <a:pPr defTabSz="410751">
              <a:defRPr/>
            </a:pPr>
            <a:r>
              <a:rPr lang="it-IT" sz="3164" b="1" cap="all" dirty="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rPr>
              <a:t>IL PROGETTO</a:t>
            </a:r>
            <a:r>
              <a:rPr lang="it-IT" sz="3164" b="1" kern="0" cap="all" dirty="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rPr>
              <a:t> </a:t>
            </a:r>
            <a:r>
              <a:rPr lang="it-IT" sz="3164" b="1" kern="0" cap="all" dirty="0" err="1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rPr>
              <a:t>beenomix</a:t>
            </a:r>
            <a:r>
              <a:rPr lang="it-IT" sz="3164" b="1" kern="0" cap="all" dirty="0">
                <a:solidFill>
                  <a:srgbClr val="FFFFFF"/>
                </a:solidFill>
                <a:latin typeface="Myriad Pro"/>
                <a:ea typeface="Myriad Pro"/>
                <a:cs typeface="Myriad Pro"/>
                <a:sym typeface="Myriad Pro"/>
              </a:rPr>
              <a:t> 2.0</a:t>
            </a:r>
          </a:p>
        </p:txBody>
      </p:sp>
    </p:spTree>
    <p:extLst>
      <p:ext uri="{BB962C8B-B14F-4D97-AF65-F5344CB8AC3E}">
        <p14:creationId xmlns:p14="http://schemas.microsoft.com/office/powerpoint/2010/main" val="342837963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96" y="-774440"/>
            <a:ext cx="9546796" cy="812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608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Il servizio </a:t>
            </a:r>
            <a:r>
              <a:rPr lang="it-IT" dirty="0" err="1"/>
              <a:t>a.d.a.</a:t>
            </a:r>
            <a:br>
              <a:rPr lang="it-IT" dirty="0"/>
            </a:br>
            <a:r>
              <a:rPr lang="it-IT" dirty="0"/>
              <a:t>gli attori in campo</a:t>
            </a:r>
          </a:p>
        </p:txBody>
      </p:sp>
      <p:graphicFrame>
        <p:nvGraphicFramePr>
          <p:cNvPr id="4" name="Diagramma 3"/>
          <p:cNvGraphicFramePr/>
          <p:nvPr/>
        </p:nvGraphicFramePr>
        <p:xfrm>
          <a:off x="1869459" y="1397000"/>
          <a:ext cx="8348592" cy="4936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72039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Il servizio </a:t>
            </a:r>
            <a:r>
              <a:rPr lang="it-IT" dirty="0" err="1"/>
              <a:t>a.d.a.</a:t>
            </a:r>
            <a:br>
              <a:rPr lang="it-IT" dirty="0"/>
            </a:br>
            <a:r>
              <a:rPr lang="it-IT" dirty="0"/>
              <a:t>ruoli e compiti</a:t>
            </a:r>
          </a:p>
        </p:txBody>
      </p:sp>
      <p:sp>
        <p:nvSpPr>
          <p:cNvPr id="5" name="Segnaposto contenuto 3"/>
          <p:cNvSpPr txBox="1">
            <a:spLocks/>
          </p:cNvSpPr>
          <p:nvPr/>
        </p:nvSpPr>
        <p:spPr>
          <a:xfrm>
            <a:off x="1850267" y="1341783"/>
            <a:ext cx="8641302" cy="4882598"/>
          </a:xfrm>
          <a:prstGeom prst="rect">
            <a:avLst/>
          </a:prstGeom>
        </p:spPr>
        <p:txBody>
          <a:bodyPr vert="horz" wrap="square" lIns="64294" tIns="32147" rIns="64294" bIns="32147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10751" latinLnBrk="1" hangingPunct="0">
              <a:spcBef>
                <a:spcPts val="0"/>
              </a:spcBef>
              <a:buNone/>
            </a:pPr>
            <a:endParaRPr lang="it-IT" sz="1969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6" name="Segnaposto contenuto 3"/>
          <p:cNvSpPr txBox="1">
            <a:spLocks/>
          </p:cNvSpPr>
          <p:nvPr/>
        </p:nvSpPr>
        <p:spPr>
          <a:xfrm>
            <a:off x="5632794" y="1573796"/>
            <a:ext cx="5527344" cy="5364210"/>
          </a:xfrm>
          <a:prstGeom prst="rect">
            <a:avLst/>
          </a:prstGeom>
        </p:spPr>
        <p:txBody>
          <a:bodyPr vert="horz" lIns="64294" tIns="32147" rIns="64294" bIns="32147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itchFamily="2" charset="2"/>
              <a:buChar char="ü"/>
            </a:pPr>
            <a:r>
              <a:rPr lang="it-IT" sz="2531" b="1" dirty="0"/>
              <a:t>Titolare del servizio: </a:t>
            </a:r>
            <a:r>
              <a:rPr lang="it-IT" sz="2531" dirty="0"/>
              <a:t>è responsabile del servizio e garante del corretto svolgimento delle operazioni. È individuato nell’Associazione Temporanea di Scopo che costituisce il </a:t>
            </a:r>
            <a:r>
              <a:rPr lang="it-IT" sz="2531" u="sng" dirty="0"/>
              <a:t>Gruppo Operativo del Progetto BEENOMIX 2.0</a:t>
            </a:r>
          </a:p>
          <a:p>
            <a:pPr lvl="0">
              <a:buFont typeface="Wingdings" pitchFamily="2" charset="2"/>
              <a:buChar char="ü"/>
            </a:pPr>
            <a:endParaRPr lang="it-IT" sz="2531" dirty="0"/>
          </a:p>
          <a:p>
            <a:pPr lvl="0">
              <a:buFont typeface="Wingdings" pitchFamily="2" charset="2"/>
              <a:buChar char="ü"/>
            </a:pPr>
            <a:r>
              <a:rPr lang="it-IT" sz="2531" b="1" dirty="0" err="1"/>
              <a:t>Breeder</a:t>
            </a:r>
            <a:r>
              <a:rPr lang="it-IT" sz="2531" dirty="0"/>
              <a:t>: è responsabile della qualità genetica dei fuchi presenti in ADA. È individuato nell’azienda </a:t>
            </a:r>
            <a:r>
              <a:rPr lang="it-IT" sz="2531" u="sng" dirty="0" err="1"/>
              <a:t>Melyos</a:t>
            </a:r>
            <a:r>
              <a:rPr lang="it-IT" sz="2531" u="sng" dirty="0"/>
              <a:t> </a:t>
            </a:r>
            <a:r>
              <a:rPr lang="it-IT" sz="2531" u="sng" dirty="0" err="1"/>
              <a:t>s.s.a</a:t>
            </a:r>
            <a:r>
              <a:rPr lang="it-IT" sz="2531" u="sng" dirty="0"/>
              <a:t>.</a:t>
            </a:r>
          </a:p>
          <a:p>
            <a:pPr lvl="0">
              <a:buFont typeface="Wingdings" pitchFamily="2" charset="2"/>
              <a:buChar char="ü"/>
            </a:pPr>
            <a:endParaRPr lang="it-IT" sz="2531" dirty="0"/>
          </a:p>
          <a:p>
            <a:pPr lvl="0">
              <a:buFont typeface="Wingdings" pitchFamily="2" charset="2"/>
              <a:buChar char="ü"/>
            </a:pPr>
            <a:r>
              <a:rPr lang="it-IT" sz="2531" b="1" dirty="0"/>
              <a:t>Responsabile delle DPQ</a:t>
            </a:r>
            <a:r>
              <a:rPr lang="it-IT" sz="2531" dirty="0"/>
              <a:t>: è responsabile del corretto allevamento dei fuchi utili alle fecondazioni. È individuato nell’apicoltore </a:t>
            </a:r>
            <a:r>
              <a:rPr lang="it-IT" sz="2531" u="sng" dirty="0"/>
              <a:t>Lorenzo </a:t>
            </a:r>
            <a:r>
              <a:rPr lang="it-IT" sz="2531" u="sng" dirty="0" err="1"/>
              <a:t>Valagussa</a:t>
            </a:r>
            <a:r>
              <a:rPr lang="it-IT" sz="2531" dirty="0"/>
              <a:t>.</a:t>
            </a:r>
          </a:p>
          <a:p>
            <a:pPr lvl="0">
              <a:buFont typeface="Wingdings" pitchFamily="2" charset="2"/>
              <a:buChar char="ü"/>
            </a:pPr>
            <a:endParaRPr lang="it-IT" sz="2531" dirty="0"/>
          </a:p>
          <a:p>
            <a:pPr lvl="0">
              <a:buFont typeface="Wingdings" pitchFamily="2" charset="2"/>
              <a:buChar char="ü"/>
            </a:pPr>
            <a:r>
              <a:rPr lang="it-IT" sz="2531" b="1" dirty="0"/>
              <a:t>Gestore dell’ADA</a:t>
            </a:r>
            <a:r>
              <a:rPr lang="it-IT" sz="2531" dirty="0"/>
              <a:t>: è responsabile della gestione delle adesioni al servizio. Si occupa dei trasporti dei nuclei, vigila sul corretto rispetto regolamento.</a:t>
            </a:r>
          </a:p>
          <a:p>
            <a:pPr lvl="0">
              <a:buNone/>
            </a:pPr>
            <a:r>
              <a:rPr lang="it-IT" sz="2531" dirty="0"/>
              <a:t>    È individuato nel tecnico apistico </a:t>
            </a:r>
            <a:r>
              <a:rPr lang="it-IT" sz="2531" u="sng" dirty="0"/>
              <a:t>Livio Colombari</a:t>
            </a:r>
            <a:r>
              <a:rPr lang="it-IT" sz="2531" dirty="0"/>
              <a:t>.</a:t>
            </a:r>
          </a:p>
          <a:p>
            <a:pPr lvl="0">
              <a:buFont typeface="Wingdings" pitchFamily="2" charset="2"/>
              <a:buChar char="ü"/>
            </a:pPr>
            <a:endParaRPr lang="it-IT" sz="2531" dirty="0"/>
          </a:p>
          <a:p>
            <a:pPr lvl="0">
              <a:buFont typeface="Wingdings" pitchFamily="2" charset="2"/>
              <a:buChar char="ü"/>
            </a:pPr>
            <a:r>
              <a:rPr lang="it-IT" sz="2531" b="1" dirty="0"/>
              <a:t>Aderenti</a:t>
            </a:r>
            <a:r>
              <a:rPr lang="it-IT" sz="2531" dirty="0"/>
              <a:t>: si impegnano ad usufruire del servizio di fecondazione in ADA nel pieno rispetto del regolamento.</a:t>
            </a:r>
          </a:p>
          <a:p>
            <a:pPr marL="0" indent="0" defTabSz="642915">
              <a:buFont typeface="Wingdings" pitchFamily="2" charset="2"/>
              <a:buChar char="ü"/>
              <a:defRPr/>
            </a:pPr>
            <a:endParaRPr lang="it-IT" sz="2531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5122" name="AutoShape 2" descr="Belegstelle (Bienenzucht) – Wikipedia"/>
          <p:cNvSpPr>
            <a:spLocks noChangeAspect="1" noChangeArrowheads="1"/>
          </p:cNvSpPr>
          <p:nvPr/>
        </p:nvSpPr>
        <p:spPr bwMode="auto">
          <a:xfrm>
            <a:off x="1633388" y="-101575"/>
            <a:ext cx="214313" cy="214313"/>
          </a:xfrm>
          <a:prstGeom prst="rect">
            <a:avLst/>
          </a:prstGeom>
          <a:noFill/>
        </p:spPr>
        <p:txBody>
          <a:bodyPr vert="horz" wrap="square" lIns="64294" tIns="32147" rIns="64294" bIns="32147" numCol="1" anchor="t" anchorCtr="0" compatLnSpc="1">
            <a:prstTxWarp prst="textNoShape">
              <a:avLst/>
            </a:prstTxWarp>
          </a:bodyPr>
          <a:lstStyle/>
          <a:p>
            <a:endParaRPr lang="it-IT" sz="1266"/>
          </a:p>
        </p:txBody>
      </p:sp>
      <p:sp>
        <p:nvSpPr>
          <p:cNvPr id="5124" name="AutoShape 4" descr="Belegstelle (Bienenzucht) – Wikipedia"/>
          <p:cNvSpPr>
            <a:spLocks noChangeAspect="1" noChangeArrowheads="1"/>
          </p:cNvSpPr>
          <p:nvPr/>
        </p:nvSpPr>
        <p:spPr bwMode="auto">
          <a:xfrm>
            <a:off x="1633388" y="-101575"/>
            <a:ext cx="214313" cy="214313"/>
          </a:xfrm>
          <a:prstGeom prst="rect">
            <a:avLst/>
          </a:prstGeom>
          <a:noFill/>
        </p:spPr>
        <p:txBody>
          <a:bodyPr vert="horz" wrap="square" lIns="64294" tIns="32147" rIns="64294" bIns="32147" numCol="1" anchor="t" anchorCtr="0" compatLnSpc="1">
            <a:prstTxWarp prst="textNoShape">
              <a:avLst/>
            </a:prstTxWarp>
          </a:bodyPr>
          <a:lstStyle/>
          <a:p>
            <a:endParaRPr lang="it-IT" sz="1266"/>
          </a:p>
        </p:txBody>
      </p:sp>
      <p:sp>
        <p:nvSpPr>
          <p:cNvPr id="5126" name="AutoShape 6" descr="Belegstelle (Bienenzucht) – Wikipedia"/>
          <p:cNvSpPr>
            <a:spLocks noChangeAspect="1" noChangeArrowheads="1"/>
          </p:cNvSpPr>
          <p:nvPr/>
        </p:nvSpPr>
        <p:spPr bwMode="auto">
          <a:xfrm>
            <a:off x="1633388" y="-101575"/>
            <a:ext cx="214313" cy="214313"/>
          </a:xfrm>
          <a:prstGeom prst="rect">
            <a:avLst/>
          </a:prstGeom>
          <a:noFill/>
        </p:spPr>
        <p:txBody>
          <a:bodyPr vert="horz" wrap="square" lIns="64294" tIns="32147" rIns="64294" bIns="32147" numCol="1" anchor="t" anchorCtr="0" compatLnSpc="1">
            <a:prstTxWarp prst="textNoShape">
              <a:avLst/>
            </a:prstTxWarp>
          </a:bodyPr>
          <a:lstStyle/>
          <a:p>
            <a:endParaRPr lang="it-IT" sz="1266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400" y="1458074"/>
            <a:ext cx="3280262" cy="218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3388" y="4031948"/>
            <a:ext cx="3262426" cy="203901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422371730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</a:t>
            </a:r>
            <a:r>
              <a:rPr lang="it-IT" dirty="0" err="1"/>
              <a:t>breeder</a:t>
            </a:r>
            <a:endParaRPr lang="it-IT" dirty="0"/>
          </a:p>
        </p:txBody>
      </p:sp>
      <p:sp>
        <p:nvSpPr>
          <p:cNvPr id="5" name="Segnaposto contenuto 3"/>
          <p:cNvSpPr txBox="1">
            <a:spLocks/>
          </p:cNvSpPr>
          <p:nvPr/>
        </p:nvSpPr>
        <p:spPr>
          <a:xfrm>
            <a:off x="1802287" y="1511453"/>
            <a:ext cx="5700072" cy="4750199"/>
          </a:xfrm>
          <a:prstGeom prst="rect">
            <a:avLst/>
          </a:prstGeom>
        </p:spPr>
        <p:txBody>
          <a:bodyPr vert="horz" lIns="64294" tIns="32147" rIns="64294" bIns="32147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it-IT" sz="1969" dirty="0"/>
              <a:t>Il </a:t>
            </a:r>
            <a:r>
              <a:rPr lang="it-IT" sz="1969" dirty="0" err="1"/>
              <a:t>Breeder</a:t>
            </a:r>
            <a:r>
              <a:rPr lang="it-IT" sz="1969" dirty="0"/>
              <a:t> </a:t>
            </a:r>
            <a:r>
              <a:rPr lang="it-IT" sz="1969" b="1" dirty="0"/>
              <a:t>fornisce le regine che dovranno produrre i fuchi </a:t>
            </a:r>
            <a:r>
              <a:rPr lang="it-IT" sz="1969" dirty="0"/>
              <a:t>nella stagione di fecondazioni</a:t>
            </a:r>
          </a:p>
          <a:p>
            <a:pPr lvl="0">
              <a:buNone/>
            </a:pPr>
            <a:r>
              <a:rPr lang="it-IT" sz="1969" dirty="0"/>
              <a:t> </a:t>
            </a:r>
          </a:p>
          <a:p>
            <a:pPr lvl="0"/>
            <a:r>
              <a:rPr lang="it-IT" sz="1969" dirty="0"/>
              <a:t>Stabilisce e comunica ogni anno il/i pedigree delle DPQ che saranno presenti in ADA nella primavera successiva, dando contezza del lavoro selettivo svolto.  </a:t>
            </a:r>
          </a:p>
          <a:p>
            <a:pPr lvl="0"/>
            <a:endParaRPr lang="it-IT" sz="1969" dirty="0"/>
          </a:p>
          <a:p>
            <a:pPr lvl="0"/>
            <a:r>
              <a:rPr lang="it-IT" sz="1969" dirty="0"/>
              <a:t>Si impegna a fornire materiale genetico rispondente ai più elevati standard di qualità</a:t>
            </a:r>
          </a:p>
          <a:p>
            <a:pPr lvl="0"/>
            <a:endParaRPr lang="it-IT" sz="1969" dirty="0"/>
          </a:p>
          <a:p>
            <a:pPr lvl="0"/>
            <a:r>
              <a:rPr lang="it-IT" sz="1969" dirty="0"/>
              <a:t>Opera un rigoroso autocontrollo in merito al tasso di consanguineità, alla suscettibilità genetica ai patogeni e alla qualità fisiologica delle regine allevate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0021" y="2425998"/>
            <a:ext cx="3243462" cy="292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17488137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Il gestore delle </a:t>
            </a:r>
            <a:r>
              <a:rPr lang="it-IT" dirty="0" err="1"/>
              <a:t>dpq</a:t>
            </a:r>
            <a:endParaRPr lang="it-IT" dirty="0"/>
          </a:p>
        </p:txBody>
      </p:sp>
      <p:sp>
        <p:nvSpPr>
          <p:cNvPr id="4" name="Segnaposto contenuto 3"/>
          <p:cNvSpPr txBox="1">
            <a:spLocks/>
          </p:cNvSpPr>
          <p:nvPr/>
        </p:nvSpPr>
        <p:spPr>
          <a:xfrm>
            <a:off x="1725518" y="1353048"/>
            <a:ext cx="4894002" cy="5066731"/>
          </a:xfrm>
          <a:prstGeom prst="rect">
            <a:avLst/>
          </a:prstGeom>
        </p:spPr>
        <p:txBody>
          <a:bodyPr vert="horz" lIns="64294" tIns="32147" rIns="64294" bIns="32147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endParaRPr lang="it-IT" sz="1969" dirty="0"/>
          </a:p>
          <a:p>
            <a:pPr lvl="0"/>
            <a:r>
              <a:rPr lang="it-IT" sz="1969" dirty="0"/>
              <a:t>Inserisce i favi maschili almeno 40 giorni prima del primo trasporto previsto di nuclei di fecondazione in ADA.</a:t>
            </a:r>
          </a:p>
          <a:p>
            <a:pPr lvl="0">
              <a:buNone/>
            </a:pPr>
            <a:r>
              <a:rPr lang="it-IT" sz="1969" dirty="0"/>
              <a:t>  </a:t>
            </a:r>
          </a:p>
          <a:p>
            <a:pPr lvl="0"/>
            <a:r>
              <a:rPr lang="it-IT" sz="1969" dirty="0"/>
              <a:t>Posiziona gli alveari contenenti le DPQ prima del primo trasporto di nuclei di fecondazione e garantisce l’assenza di fuchi estranei</a:t>
            </a:r>
          </a:p>
          <a:p>
            <a:pPr lvl="0">
              <a:buNone/>
            </a:pPr>
            <a:endParaRPr lang="it-IT" sz="1969" dirty="0"/>
          </a:p>
          <a:p>
            <a:pPr lvl="0"/>
            <a:r>
              <a:rPr lang="it-IT" sz="1969" dirty="0"/>
              <a:t>Svolgere tutte le operazioni tecniche necessarie ad un corretto e continuo allevamento dei fuchi, intervenendo con nutrizioni artificiali o orfanizzazioni controllate laddove necessario</a:t>
            </a:r>
          </a:p>
          <a:p>
            <a:pPr lvl="0">
              <a:buNone/>
            </a:pPr>
            <a:endParaRPr lang="it-IT" sz="1969" dirty="0"/>
          </a:p>
          <a:p>
            <a:pPr lvl="0"/>
            <a:r>
              <a:rPr lang="it-IT" sz="1969" dirty="0"/>
              <a:t>Si incarica di evitare eventuali fenomeni di sciamatura o sostituzione naturale delle regine prescelte.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80" y="2214572"/>
            <a:ext cx="3951529" cy="296364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48912818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Il gestore dell’</a:t>
            </a:r>
            <a:r>
              <a:rPr lang="it-IT" dirty="0" err="1"/>
              <a:t>ada</a:t>
            </a:r>
            <a:endParaRPr lang="it-IT" dirty="0"/>
          </a:p>
        </p:txBody>
      </p:sp>
      <p:pic>
        <p:nvPicPr>
          <p:cNvPr id="3" name="Picture 2" descr="https://lh3.googleusercontent.com/GbF-nJQlVaK29JFAr4y-o3-AnJfm-APvck1_dgNn6xSG9f0GY56k6EZ7wOLBKMR6Go5WxwyoebJT2hcz9pJf9kCdk9iqEaT26fmJk7IxPGlZzuVZ_x9LzTbouWRzWl9JZRaFkGhiS9M4E8MqdQXmXnDAvwSW48hPnfS5_eolEkbBAB0gItNvC0C74DJskpZvt9sXg0qGkCEE4Bs_YuaLELm4MmVfLCKxTyS-Ztps6d1O14cTv1rl3fvyNiwiRebPBXDcUCGrMIw3hrEX4y4goC0pyD7ik8uA6SfgcLP5x5slOa3e880xoc806JTIttnpFRipDehNgAm-Pd_xGMMcSu0vMBxDcurqJ7QHZRscZ1DVwhUpmp6sAzvL4JujN90odRF1jYbmTmbSQ2NP4jCE6m2L4URX8ttqeRv982pBgxoZfKwt6cW649G1VGyeq2X8U0hYM1zqR3u_q2LttOz4g-oJYIJcQAcJHscKitMacb7MeGluAhWojiMOXT1BsvFC9g6ARRBkvy74M5lu4iAT-CSpqjrZj5413R5W1oq1HWTcLadVQqZ0Lvu2mgqqizuqERUuq0CpI8SPWhjKnYAuon_TvbBvsG8LVt0YcXebYAyL7VfvlCKy_VAapWE43bo=w1098-h823-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091" y="2485565"/>
            <a:ext cx="3277214" cy="2456418"/>
          </a:xfrm>
          <a:prstGeom prst="rect">
            <a:avLst/>
          </a:prstGeom>
          <a:noFill/>
        </p:spPr>
      </p:pic>
      <p:sp>
        <p:nvSpPr>
          <p:cNvPr id="4" name="Segnaposto contenuto 3"/>
          <p:cNvSpPr txBox="1">
            <a:spLocks/>
          </p:cNvSpPr>
          <p:nvPr/>
        </p:nvSpPr>
        <p:spPr>
          <a:xfrm>
            <a:off x="5103339" y="1228299"/>
            <a:ext cx="5421786" cy="5297038"/>
          </a:xfrm>
          <a:prstGeom prst="rect">
            <a:avLst/>
          </a:prstGeom>
        </p:spPr>
        <p:txBody>
          <a:bodyPr vert="horz" lIns="64294" tIns="32147" rIns="64294" bIns="32147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it-IT" sz="2531" dirty="0"/>
              <a:t>Il Gestore dell’ADA stabilisce e comunica pubblicamente entro il 28 Febbraio di ogni anno il calendario dei trasporti dei nuclei di fecondazione ed apre le adesioni</a:t>
            </a:r>
          </a:p>
          <a:p>
            <a:pPr lvl="0">
              <a:buNone/>
            </a:pPr>
            <a:endParaRPr lang="it-IT" sz="2531" dirty="0"/>
          </a:p>
          <a:p>
            <a:pPr lvl="0"/>
            <a:r>
              <a:rPr lang="it-IT" sz="2531" dirty="0"/>
              <a:t>Comunica le date di consegna e ritiro dei nuclei assegnate a ciascuno degli aderenti, nonché il luogo ed ogni altra indicazione necessaria al trasporto</a:t>
            </a:r>
          </a:p>
          <a:p>
            <a:pPr lvl="0">
              <a:buNone/>
            </a:pPr>
            <a:endParaRPr lang="it-IT" sz="2531" dirty="0"/>
          </a:p>
          <a:p>
            <a:pPr lvl="0"/>
            <a:r>
              <a:rPr lang="it-IT" sz="2531" dirty="0"/>
              <a:t>Regola l’adesione in modo da rispettare un congruo rapporto numerico con gli alveari produttori di fuchi (mai superiore a 20 nuclei per ogni alveare che produce fuchi)</a:t>
            </a:r>
          </a:p>
          <a:p>
            <a:pPr lvl="0">
              <a:buNone/>
            </a:pPr>
            <a:endParaRPr lang="it-IT" sz="2531" dirty="0"/>
          </a:p>
          <a:p>
            <a:pPr lvl="0"/>
            <a:r>
              <a:rPr lang="it-IT" sz="2531" dirty="0"/>
              <a:t>Trasporta i nuclei di fecondazione in ADA e li riconsegna agli aderenti trascorsi i 14 giorni necessari alla fecondazione</a:t>
            </a:r>
          </a:p>
          <a:p>
            <a:pPr lvl="0">
              <a:buNone/>
            </a:pPr>
            <a:endParaRPr lang="it-IT" sz="2531" dirty="0"/>
          </a:p>
          <a:p>
            <a:pPr lvl="0"/>
            <a:r>
              <a:rPr lang="it-IT" sz="2531" dirty="0"/>
              <a:t>Controlla che i nuclei siano rigorosamente privi di fuchi, dotati di alimento sufficiente e provvisti di griglia </a:t>
            </a:r>
            <a:r>
              <a:rPr lang="it-IT" sz="2531" dirty="0" err="1"/>
              <a:t>escludi-fuchi</a:t>
            </a:r>
            <a:endParaRPr lang="it-IT" sz="2531" dirty="0"/>
          </a:p>
        </p:txBody>
      </p:sp>
    </p:spTree>
    <p:extLst>
      <p:ext uri="{BB962C8B-B14F-4D97-AF65-F5344CB8AC3E}">
        <p14:creationId xmlns:p14="http://schemas.microsoft.com/office/powerpoint/2010/main" val="135903710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L’aderente</a:t>
            </a:r>
          </a:p>
        </p:txBody>
      </p:sp>
      <p:pic>
        <p:nvPicPr>
          <p:cNvPr id="27650" name="Picture 2" descr="http://www.aissa.info/wp-content/uploads/2021/01/banner-telain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4502" y="1432198"/>
            <a:ext cx="4413498" cy="4460380"/>
          </a:xfrm>
          <a:prstGeom prst="rect">
            <a:avLst/>
          </a:prstGeom>
          <a:noFill/>
        </p:spPr>
      </p:pic>
      <p:sp>
        <p:nvSpPr>
          <p:cNvPr id="4" name="Segnaposto contenuto 3"/>
          <p:cNvSpPr txBox="1">
            <a:spLocks/>
          </p:cNvSpPr>
          <p:nvPr/>
        </p:nvSpPr>
        <p:spPr>
          <a:xfrm>
            <a:off x="1648750" y="1247491"/>
            <a:ext cx="4807636" cy="5297038"/>
          </a:xfrm>
          <a:prstGeom prst="rect">
            <a:avLst/>
          </a:prstGeom>
        </p:spPr>
        <p:txBody>
          <a:bodyPr vert="horz" lIns="64294" tIns="32147" rIns="64294" bIns="32147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it-IT" sz="2531" dirty="0"/>
          </a:p>
          <a:p>
            <a:pPr lvl="0"/>
            <a:endParaRPr lang="it-IT" sz="2531" dirty="0"/>
          </a:p>
          <a:p>
            <a:pPr lvl="0"/>
            <a:r>
              <a:rPr lang="it-IT" sz="2531" dirty="0"/>
              <a:t>Rispetta rigorosamente le date e le disposizioni impartite per la consegna ed il ritiro dei nuclei di fecondazione</a:t>
            </a:r>
          </a:p>
          <a:p>
            <a:pPr lvl="0">
              <a:buNone/>
            </a:pPr>
            <a:r>
              <a:rPr lang="it-IT" sz="2531" dirty="0"/>
              <a:t> </a:t>
            </a:r>
          </a:p>
          <a:p>
            <a:pPr lvl="0"/>
            <a:r>
              <a:rPr lang="it-IT" sz="2531" dirty="0"/>
              <a:t>Popola i nuclei di fecondazione garantendo l’assenza di fuchi</a:t>
            </a:r>
          </a:p>
          <a:p>
            <a:pPr lvl="0">
              <a:buNone/>
            </a:pPr>
            <a:endParaRPr lang="it-IT" sz="2531" dirty="0"/>
          </a:p>
          <a:p>
            <a:pPr lvl="0"/>
            <a:r>
              <a:rPr lang="it-IT" sz="2531" dirty="0"/>
              <a:t>Popola i nuclei con api nude </a:t>
            </a:r>
            <a:r>
              <a:rPr lang="it-IT" sz="2531" strike="sngStrike" dirty="0"/>
              <a:t>o con favi di covata purché proceda all’eliminazione di tutti i fuchi e alla distruzione di tutte le eventuali celle maschili presenti</a:t>
            </a:r>
          </a:p>
          <a:p>
            <a:pPr lvl="0"/>
            <a:endParaRPr lang="it-IT" sz="2531" dirty="0"/>
          </a:p>
          <a:p>
            <a:pPr lvl="0"/>
            <a:r>
              <a:rPr lang="it-IT" sz="2531" dirty="0"/>
              <a:t>Contrassegna i nuclei consegnati con il proprio codice di allevamento</a:t>
            </a:r>
          </a:p>
          <a:p>
            <a:pPr lvl="0">
              <a:buNone/>
            </a:pPr>
            <a:endParaRPr lang="it-IT" sz="2531" dirty="0"/>
          </a:p>
          <a:p>
            <a:pPr lvl="0"/>
            <a:r>
              <a:rPr lang="it-IT" sz="2531" dirty="0"/>
              <a:t>Accompagna il trasporto da regolare certificato sanitario rilasciato dal Servizio Veterinario dell’ATS competente.</a:t>
            </a:r>
          </a:p>
        </p:txBody>
      </p:sp>
    </p:spTree>
    <p:extLst>
      <p:ext uri="{BB962C8B-B14F-4D97-AF65-F5344CB8AC3E}">
        <p14:creationId xmlns:p14="http://schemas.microsoft.com/office/powerpoint/2010/main" val="13724853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I nuclei di fecondazione</a:t>
            </a:r>
          </a:p>
        </p:txBody>
      </p:sp>
      <p:pic>
        <p:nvPicPr>
          <p:cNvPr id="28674" name="Picture 2" descr="Apidea Api di accoppiamento | eB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9252" y="1463403"/>
            <a:ext cx="2548726" cy="2548726"/>
          </a:xfrm>
          <a:prstGeom prst="rect">
            <a:avLst/>
          </a:prstGeom>
          <a:noFill/>
        </p:spPr>
      </p:pic>
      <p:pic>
        <p:nvPicPr>
          <p:cNvPr id="28676" name="Picture 4" descr="Ruchette mini plus (fond, corps et toit de ruche) - ApiSaveurs.f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7880" y="1030396"/>
            <a:ext cx="2732318" cy="3278782"/>
          </a:xfrm>
          <a:prstGeom prst="rect">
            <a:avLst/>
          </a:prstGeom>
          <a:noFill/>
        </p:spPr>
      </p:pic>
      <p:pic>
        <p:nvPicPr>
          <p:cNvPr id="28680" name="Picture 8" descr="Kieler Mating Nuc | Queen Rearing | Dingle Beekeeping Supplies | Irish  Beehiv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3577" y="1497339"/>
            <a:ext cx="3284423" cy="2465844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2003804" y="4264964"/>
            <a:ext cx="2590943" cy="4616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it-IT" sz="2531" dirty="0">
                <a:solidFill>
                  <a:srgbClr val="000000"/>
                </a:solidFill>
                <a:sym typeface="Helvetica Light"/>
              </a:rPr>
              <a:t>APIDEA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825052" y="4250571"/>
            <a:ext cx="2552558" cy="4616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it-IT" sz="2531" dirty="0">
                <a:solidFill>
                  <a:srgbClr val="000000"/>
                </a:solidFill>
                <a:sym typeface="Helvetica Light"/>
              </a:rPr>
              <a:t>MINIPLUS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809434" y="4216984"/>
            <a:ext cx="2466193" cy="4616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it-IT" sz="2531" dirty="0">
                <a:solidFill>
                  <a:srgbClr val="000000"/>
                </a:solidFill>
                <a:sym typeface="Helvetica Light"/>
              </a:rPr>
              <a:t>KIELER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879055" y="5046156"/>
            <a:ext cx="8530917" cy="1240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it-IT" sz="1266" dirty="0">
                <a:solidFill>
                  <a:srgbClr val="000000"/>
                </a:solidFill>
              </a:rPr>
              <a:t>Sono ammessi tutti i nuclei di dimensioni inferiori ad un </a:t>
            </a:r>
          </a:p>
          <a:p>
            <a:pPr algn="ctr" defTabSz="410751" latinLnBrk="1" hangingPunct="0"/>
            <a:r>
              <a:rPr lang="it-IT" sz="1266" dirty="0" err="1">
                <a:solidFill>
                  <a:srgbClr val="000000"/>
                </a:solidFill>
              </a:rPr>
              <a:t>MiniPlus</a:t>
            </a:r>
            <a:r>
              <a:rPr lang="it-IT" sz="1266" dirty="0">
                <a:solidFill>
                  <a:srgbClr val="000000"/>
                </a:solidFill>
              </a:rPr>
              <a:t> a corpo singolo.</a:t>
            </a:r>
          </a:p>
          <a:p>
            <a:pPr algn="ctr" defTabSz="410751" latinLnBrk="1" hangingPunct="0"/>
            <a:r>
              <a:rPr lang="it-IT" sz="2531" b="1" dirty="0">
                <a:solidFill>
                  <a:srgbClr val="000000"/>
                </a:solidFill>
                <a:sym typeface="Helvetica Light"/>
              </a:rPr>
              <a:t>I nuclei APIDEA</a:t>
            </a:r>
            <a:r>
              <a:rPr lang="it-IT" sz="1266" b="1" dirty="0">
                <a:solidFill>
                  <a:srgbClr val="000000"/>
                </a:solidFill>
              </a:rPr>
              <a:t> sono particolarmente indicati</a:t>
            </a:r>
            <a:r>
              <a:rPr lang="it-IT" sz="2531" b="1" dirty="0">
                <a:solidFill>
                  <a:srgbClr val="000000"/>
                </a:solidFill>
                <a:sym typeface="Helvetica Light"/>
              </a:rPr>
              <a:t> per la </a:t>
            </a:r>
          </a:p>
          <a:p>
            <a:pPr algn="ctr" defTabSz="410751" latinLnBrk="1" hangingPunct="0"/>
            <a:r>
              <a:rPr lang="it-IT" sz="2531" b="1" dirty="0">
                <a:solidFill>
                  <a:srgbClr val="000000"/>
                </a:solidFill>
                <a:sym typeface="Helvetica Light"/>
              </a:rPr>
              <a:t>logistica dei trasporti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EDED706E-3FA2-9BDE-644C-0FDACAD1F354}"/>
              </a:ext>
            </a:extLst>
          </p:cNvPr>
          <p:cNvCxnSpPr/>
          <p:nvPr/>
        </p:nvCxnSpPr>
        <p:spPr>
          <a:xfrm>
            <a:off x="4825052" y="1497339"/>
            <a:ext cx="2424834" cy="23935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D7C02B74-A54D-EFE0-29DB-A307AD5920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745" y="1530653"/>
            <a:ext cx="2444708" cy="24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1750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9401" y="857250"/>
            <a:ext cx="6858000" cy="51435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48294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99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130205"/>
              </p:ext>
            </p:extLst>
          </p:nvPr>
        </p:nvGraphicFramePr>
        <p:xfrm>
          <a:off x="0" y="0"/>
          <a:ext cx="12192001" cy="6858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2173">
                  <a:extLst>
                    <a:ext uri="{9D8B030D-6E8A-4147-A177-3AD203B41FA5}">
                      <a16:colId xmlns:a16="http://schemas.microsoft.com/office/drawing/2014/main" val="3599334278"/>
                    </a:ext>
                  </a:extLst>
                </a:gridCol>
                <a:gridCol w="1190198">
                  <a:extLst>
                    <a:ext uri="{9D8B030D-6E8A-4147-A177-3AD203B41FA5}">
                      <a16:colId xmlns:a16="http://schemas.microsoft.com/office/drawing/2014/main" val="2343131967"/>
                    </a:ext>
                  </a:extLst>
                </a:gridCol>
                <a:gridCol w="903948">
                  <a:extLst>
                    <a:ext uri="{9D8B030D-6E8A-4147-A177-3AD203B41FA5}">
                      <a16:colId xmlns:a16="http://schemas.microsoft.com/office/drawing/2014/main" val="3324958582"/>
                    </a:ext>
                  </a:extLst>
                </a:gridCol>
                <a:gridCol w="1190198">
                  <a:extLst>
                    <a:ext uri="{9D8B030D-6E8A-4147-A177-3AD203B41FA5}">
                      <a16:colId xmlns:a16="http://schemas.microsoft.com/office/drawing/2014/main" val="3865215965"/>
                    </a:ext>
                  </a:extLst>
                </a:gridCol>
                <a:gridCol w="847452">
                  <a:extLst>
                    <a:ext uri="{9D8B030D-6E8A-4147-A177-3AD203B41FA5}">
                      <a16:colId xmlns:a16="http://schemas.microsoft.com/office/drawing/2014/main" val="3665027791"/>
                    </a:ext>
                  </a:extLst>
                </a:gridCol>
                <a:gridCol w="847452">
                  <a:extLst>
                    <a:ext uri="{9D8B030D-6E8A-4147-A177-3AD203B41FA5}">
                      <a16:colId xmlns:a16="http://schemas.microsoft.com/office/drawing/2014/main" val="3834834528"/>
                    </a:ext>
                  </a:extLst>
                </a:gridCol>
                <a:gridCol w="847452">
                  <a:extLst>
                    <a:ext uri="{9D8B030D-6E8A-4147-A177-3AD203B41FA5}">
                      <a16:colId xmlns:a16="http://schemas.microsoft.com/office/drawing/2014/main" val="1508056013"/>
                    </a:ext>
                  </a:extLst>
                </a:gridCol>
                <a:gridCol w="847452">
                  <a:extLst>
                    <a:ext uri="{9D8B030D-6E8A-4147-A177-3AD203B41FA5}">
                      <a16:colId xmlns:a16="http://schemas.microsoft.com/office/drawing/2014/main" val="428586025"/>
                    </a:ext>
                  </a:extLst>
                </a:gridCol>
                <a:gridCol w="847452">
                  <a:extLst>
                    <a:ext uri="{9D8B030D-6E8A-4147-A177-3AD203B41FA5}">
                      <a16:colId xmlns:a16="http://schemas.microsoft.com/office/drawing/2014/main" val="1642996249"/>
                    </a:ext>
                  </a:extLst>
                </a:gridCol>
                <a:gridCol w="888883">
                  <a:extLst>
                    <a:ext uri="{9D8B030D-6E8A-4147-A177-3AD203B41FA5}">
                      <a16:colId xmlns:a16="http://schemas.microsoft.com/office/drawing/2014/main" val="3227379757"/>
                    </a:ext>
                  </a:extLst>
                </a:gridCol>
                <a:gridCol w="693027">
                  <a:extLst>
                    <a:ext uri="{9D8B030D-6E8A-4147-A177-3AD203B41FA5}">
                      <a16:colId xmlns:a16="http://schemas.microsoft.com/office/drawing/2014/main" val="369369355"/>
                    </a:ext>
                  </a:extLst>
                </a:gridCol>
                <a:gridCol w="723157">
                  <a:extLst>
                    <a:ext uri="{9D8B030D-6E8A-4147-A177-3AD203B41FA5}">
                      <a16:colId xmlns:a16="http://schemas.microsoft.com/office/drawing/2014/main" val="3896655977"/>
                    </a:ext>
                  </a:extLst>
                </a:gridCol>
                <a:gridCol w="723157">
                  <a:extLst>
                    <a:ext uri="{9D8B030D-6E8A-4147-A177-3AD203B41FA5}">
                      <a16:colId xmlns:a16="http://schemas.microsoft.com/office/drawing/2014/main" val="1097438942"/>
                    </a:ext>
                  </a:extLst>
                </a:gridCol>
              </a:tblGrid>
              <a:tr h="54112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TITOLARE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COMUNE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PROVINCIA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TIPO DI NUCLEO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1° GIRO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CONSEGNA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RITIRO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conferma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2° GIRO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CONSEGNA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RITIRO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3°  GIRO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CONSEGNA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2710759882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como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miniplus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2827722986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grandate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 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1697591964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mandello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lc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2090426328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2360522833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como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2533033631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guanzate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40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3436860818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usmate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mb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558325735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brembate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1811109826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montevecchia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lc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2707903030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colle b.za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lc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4196266322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boltiere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3272493326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tirano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so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14-giu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41172831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scanzorosciate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quarti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91273864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trucazzano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mi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220395665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missaglia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lc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  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3610365953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sirtori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lc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1683576215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barzano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lc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  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30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30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857843682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va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1101224914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verdelo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bg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380454997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appiano g 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autocostruiti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506548761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casatenovo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lc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apidea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28-giu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ok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26-giu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12-lug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1614800178"/>
                  </a:ext>
                </a:extLst>
              </a:tr>
              <a:tr h="287131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TOTALE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172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165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164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38" marR="9138" marT="9138" marB="0" anchor="b"/>
                </a:tc>
                <a:extLst>
                  <a:ext uri="{0D108BD9-81ED-4DB2-BD59-A6C34878D82A}">
                    <a16:rowId xmlns:a16="http://schemas.microsoft.com/office/drawing/2014/main" val="3435789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49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5489" y="941226"/>
            <a:ext cx="6858000" cy="51435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5ACA23D-E2C6-AD92-8AA3-BFB6EFA48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73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41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AD3E89ED-F3D9-F867-A649-1C27F6420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91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0E02C44-2D38-4EA7-8E30-74E095D78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03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9C5A2F6-E71D-1C9B-770E-5CF011CB7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09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lh3.googleusercontent.com/waJ1E_d8GVPR2mUVBPP1B5voSEsCldQQWNalog2uUsSgNNSyjLuw0uLAUGl-HsF4psPDMecv4jHdY2CdsS78QERjZm-mFxGFG_QB-IgRPYneoINUI1Y3m9XRqQQ9TUUVsxZ4zGD5tVm1iL-l45LE2TNUu_VHKlPjBcCYEQKUakBMwNgf2_yo4TbyrHHE0EjnvGG9frHwfz2vjb8EZX_M1xKRueczYiSqNMrPS4s9BoIf1NhtJkvYzdxzHP8CUVWX1VjcJpfCGdZ9-KpSdnZ7GOMTRsgb_Zvc4YB3L3H4hg7hyCOEhqSzg_skQjv3VdpE4qpBiOngqJJEvgAnooLBXkZ2KSDXCLh5gGYms3XyEW8eSdYX4m4qcKgm0dD5LW01xXfbrFWxh6LQlhzP3KDnkh81EoDO-RrxLkAMY3wwkhiMB-ppc6yWNzn0KmMD8Bfz5zt61orJ-CT2RVXaoBO_ReAZHaU_lbIPl_hP9jrHZOE-PWJ2rdpJFMeZMr9rXnGtGCtcrdwDozT5OcOkJR8Ida6s8SWRvbX4NtucXQTUQj9Xa8BJaQZfvL6a0cBvFDT5PBTLvUDt9T1jxJhMj9eZL8PbgQa5lZu5fZ-8bBwcdtiEtyvMRoYeoNCbweVD3CeNlm_2_89tSR2rSYW45HxsIpn48kSjcE55rdeFGFk4Oi2Mqt0HHfFGuIUC4cfTsRpomlumvjlR00fBfiLmHxCQx-8M=w834-h625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5" y="904875"/>
            <a:ext cx="7934325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lh3.googleusercontent.com/h-nYV2cfiaMOQU-n6RfeQbeRkQhqDnPoRznCz5Hw5N6hEI2K72_POojYnTC7V6q4-2eYCfRUG9wOTBjRJeypDKR6r_7okOJ2kDyzdwhdHsBREOalrg37rdXznsvySZljzrszKRRm5pe-AW6lM6Ku2B29UOrTginyflEdiX4Lm2ZgS1ImZAQ8qjJk9mUH31Pjo5Dd1SW79nHGX7w8zQGRy32UTms-25-8lA0yMSNOPb2AZifK7_L0TAOvD9S6xK66rSGKqWBcGX9QzW54nutoSLZwcRKdGEQTKr9gWyW-cdpa4w9hKtUqeQ127dagQrRt7gkCK4yREnuLOrE0kNmBJrulavGjllJKBpLfI1KOEAQXE8LvXtg4v_5C3g3VHpnTK2EeAj4NJzpU1RRY4JQaiy1cUgoGiGeZ_PG4Ancn4qJfF9LYMqGlMvKEmNHH5ruAvxH1aNlOynoGR2WpP6Ts7oAajF7pihhF-QsoViJ54w26E9abU22OFYcszJQ_JYgdT0g1QpACpBgHt-blw0s-n01byyW2AGsOj-f9hjUAZH3Ysl9u2KPLc9c6V9VkMpfiFxkslSsCfeF_WdIqa7Yij01kZ8an_dd5I0PPCBuuV-u4LmT7ZivhkIaPumSeVG59AfJRi4SSWWNUnrowDKhyJ990hKPMVtMwWU2nAsiKU3yjA-d2LfvaNQqX6cx4crWn0NNVQuGXd6bEqC4lbOpI970c=w469-h625-no?authuse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87" y="0"/>
            <a:ext cx="4467225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633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lh3.googleusercontent.com/VPPZm0X70uK_FzmAPfH7CjfzLNoEP-aaKWM5HpppymqAXGs5KiOYcTIiKV7mgyFSnrW_RgntFNasZBaw3EC1hNCftI6VWlghtxfQeCdLLfudo_RpHL1BOaaC7Ci1hnQ1D9cgHigUlHUrH3PdOvFloB8rv75Ul0TRf0VBjfcKPtPBFGTKvDJS7zNnNEvg48beVfnYGjLUg4pWPDXgr0X08gQhgHjvXnohNi2AFNq6_g2swDi1BArJtRtbU1i5lVjYSX-g2iu4ye3grwRc2gy1c-MYkz9IeK_4XzAHp-GhEfPH9E3R2TrJE3v7fwOfsO0kiDoDblC0OcaCl6DCATsTO4SXMsFtyU80xFe-T0ruhCal-LVUMCJTbNYEEL3bcWRpRbukC3vy72BeBTvyzwwzMmzY5acQd3_u09N8W7_sL3Ch6QB9m4SAYGbEclUe4HIgLZq4T4xMmalHWeuQ2ppPK-GS9T9iymCcdaQOufHPG5uJYBU5O10k_Jkkqn6VgYU4aAjy_rNoZdIKxZ3dmu1aV-KnWqktVZ_Ljcbo_qj_E4GNGItzmBd-qTJnC0c88pKtUHuwTrRagvUSQkE-p3J7hRv68ZxyuCnM-FLMjCV0KqqbULjdWOnWMsg6EBe8c9_zZy1wKgbCgwPjAZcNNtUkwaYIRZUG5CvzeQm8DdG4cFy8dbo5IaPhVa2WkW5lv3N1M5Q1yQDBC9P5W2C5adVjiDCZ=w834-h625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5" y="904875"/>
            <a:ext cx="7934325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h3.googleusercontent.com/69SQsALfNbh32PcjBdCmDhufXQAw42Qt0WO_1kSQP73YG4cy9m2wn_NWEtUI_0lAn17V-5x792Z1-gr_kfY9L60mfQ_rLUIwJ80V_T1KXG0Opmf2UdOPOA5dmwsaVVqy_gEq22XVMoHAHGDLUksBuqMiI4m68s8h4o5R8opq-aGZyDyfKT1-PmXs7D9wCVt1p197o3ROQ0x4cJB7rjEiL3-FbvDDPfwKEnTdMhjYNIvsn4IGKKRTWxQouGaw8TfTXqsGPmeHJTcBaUFAnwPM54-0KeGxleMhK8UNU6xB6zoCHxRqcCfBwGvIqgGKGI0vTtVmNtoPH88zHWLKCE0N4OBLIRmDkHVj3pzJMdGYtD8z4VMcly6XUF_ELGpPCNOVtZPZ5o3fBUvEo9bC-Uj2VYiFAwFmkspd7xyM6yJBqqBg8DqLuO3SMuyPZ2WMK2xRfOD2RPORj00yshKTc6-5V1H4w42734YhV-VfGALP1ScdUim0rBX66kqn4FlYuOfP15F-luyurl9G08ynHWJM6q2Y0AndH0z0cvof2gaupk6zN_0g-W9KurTjkb5N0vqn-9wt09NwYBZkdLbY_GQ6A3rUQ2Pbcq8IoQhZqOA79NSOLp1t9KD6Yfm3ppDmJtr5PsCONPqzVfwn8uGvEGJxrH9hsh0s1ALletmdk4mbpyCVX0_Pm9OyXmjCMCOA1vg7HS5TW5lYZ8b7AlClJ30-8uF4=w469-h625-no?authuse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467225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023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3.googleusercontent.com/Y54Fd1txnMq97esHLtftWnjL_ccFT9WzLDlH6PRVhYpanCSrIKxJRIdfF6tAN_8hSXtwiFwC6gzX5hLr6vFLIEBPSy0lklDKyu2cyS-7eUt590W5O1Nl0KaZlZcrQFPGf-Jpu-8A8w7BmzgAFjrB_btUIAs_9CB0DFggiocMcXj6sWyoVVCavHZtaf3_wIrz74kl9EuHy3uQvSnJpTzDsgHVMyzKT1aXAsFoGRKaaIPmNb02zHF60xNSvlcPj__VP_rGnIzW_MLW3NblQrDIiCrrRUNLtMSwRA_iyV7CdRbGa9Vt8szBq247dAUqB1N4-wi9d_GKeZHQTL8Qp2YRoNhFrlZ9eCnZ9Z1rL7sj1VTy1jArHuSSokbF7t4OSY0-DOnEUDvNw7yzZvif3JW2fdruxZWhASRmwTH8JqFXAY6OPmo23547nM9L12NYDkNkoeYAIqp_ntNNUBfkJjxxc3173vixT8ppAlQUQooNAj3OVJy_8ehw-zu7NTrKwINrSe26SuC2JpaMx7kGUluqObS9EWcurKrjkgWcXOLuw8CFSSz75gA7-vqnNzB4nXVkADYx1YwJjF34DomWUED7PlXr6mu7oAevSl5E70DKQkU3QhUDlUJFtAsfNYYmo8pndOPZe-bdC7Tr7XzkRCE1aQm2mEwPX7bmy2Mv7x2sPULM4yOnj3JS2o6nQOmj1RTmgKJ1ZOCwCG7vizw5ZC-UMLxP=w469-h625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" y="0"/>
            <a:ext cx="51462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3.googleusercontent.com/xrgXWZxMvqpplkMJgKBKkQXyaYxkMakmdAbMsfBXGoF9Xi0UVW4E6MbAA1sBx0DmwEBHrV9XdZ7kunsei73CY36y7OYvvewzkz6OvrCwGJpOx5Ib8ctLwUEwwQOrLyY4-V6DNEUX668ZgvJrV-0FmKWKDJcaTKJVdyb2lt5aKmAnU-vNL_hmSj-siQYEpdX4ZmUo5yYVjhhKP03UbfTbmFCweYZgTL4fRG8AzarfFpjW8anvv8yW-PIs6dbUMudZ5aYzafVH0q9WjecL0xdryAuUUw4G7EyEemeKGwnXPJwFykz2tviDERA7JldvFfNMnc0C7yhc943ST8PMkJXIVGD0Zk8g1NbUSwlPoIJqSa4W59Q1NRJE-ORaaunIcTA0xvMlTISFHL69nGIufT52FU4_58YEpWxAhCqKeWfWTDuwxKfupvP1FOIsgWaV5_6QrTxfJsd8-J7GX6BqXXdzZoQO1iGQJmxaCXqZfOu3dQfILGx-UHhfCfl4GEN3xakZmBVlB1gE9v5pBIYp2G_geZOEyAGsPBThtDTZViMp-Fz-1NhjaI1yC82osjRs4wOA7lVTuTE34aG3J7wdYC36hHE8WNHdHifrpnY_cIcQeT-FfGLaqWHTuhcP9fX8U_JBl7VfbPASf3Zg1jUMiZ22oDJS-KzAOqnL25rzTyAnqfcmAlIzOQixSGTHjxA5kwBQP4CtLLSTWWJj-R2P69y3zeI0=w469-h625-no?authuse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620" y="0"/>
            <a:ext cx="51462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990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C800F9F-A2F4-284F-6549-0E16DB07F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27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5992E21-E73C-1B1C-306C-E37C695A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344"/>
            <a:ext cx="12192000" cy="692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29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5CEDD12-46D8-5EF4-0953-CC9A6D976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23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046A4F2-A9BE-3CDC-779D-BE4920415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7842" cy="693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83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CD27EF1-EA0E-AB7D-3D33-1C05571E6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35" y="116755"/>
            <a:ext cx="5280814" cy="665201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2BE43F3-121B-60D9-84C0-56739EF43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196" y="100654"/>
            <a:ext cx="5477069" cy="663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47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76F8E4B-138E-1094-8DE2-8A3DA0973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01153" cy="68580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DF62441-5B89-380D-66F7-08D244C3A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0792" y="0"/>
            <a:ext cx="51375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71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3A8FADA-93C3-99F8-24C2-10B5D961A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825" y="0"/>
            <a:ext cx="91466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218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8ABAF91-53E5-88A4-443D-CC0C54321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391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F6D08F6-DC63-11B1-C701-42A5AA7B8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43" y="823540"/>
            <a:ext cx="11787713" cy="499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603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DBA47CF-CCDF-9F02-7B61-ED5608E46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1AAD5BA-01FE-092A-455A-26382FB4E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777" y="0"/>
            <a:ext cx="3084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75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41EC2CD-ED5B-DA6C-7AA5-D55EA5654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06" y="317022"/>
            <a:ext cx="11955587" cy="605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79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841E00C-46A6-7A23-A777-C2FFC1C0C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60" y="0"/>
            <a:ext cx="5137581" cy="6858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0F557C7-26D5-279C-40E9-68661FCE9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062" y="0"/>
            <a:ext cx="5137581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F550B61-E497-430F-D148-F0A9FFBA65F8}"/>
              </a:ext>
            </a:extLst>
          </p:cNvPr>
          <p:cNvSpPr txBox="1"/>
          <p:nvPr/>
        </p:nvSpPr>
        <p:spPr>
          <a:xfrm>
            <a:off x="6484776" y="242596"/>
            <a:ext cx="4969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/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1402056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64594DC-B852-B23B-B5BD-B78A4D76A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86" y="216497"/>
            <a:ext cx="10491843" cy="64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720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794</Words>
  <Application>Microsoft Office PowerPoint</Application>
  <PresentationFormat>Widescreen</PresentationFormat>
  <Paragraphs>252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Helvetica Light</vt:lpstr>
      <vt:lpstr>Myriad Pro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servizio a.d.a. gli attori in campo</vt:lpstr>
      <vt:lpstr>Il servizio a.d.a. ruoli e compiti</vt:lpstr>
      <vt:lpstr>Il breeder</vt:lpstr>
      <vt:lpstr>Il gestore delle dpq</vt:lpstr>
      <vt:lpstr>Il gestore dell’ada</vt:lpstr>
      <vt:lpstr>L’aderente</vt:lpstr>
      <vt:lpstr>I nuclei di fecondazione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LIVIO</dc:creator>
  <cp:lastModifiedBy>Livio Colombari</cp:lastModifiedBy>
  <cp:revision>26</cp:revision>
  <dcterms:created xsi:type="dcterms:W3CDTF">2022-01-04T17:47:09Z</dcterms:created>
  <dcterms:modified xsi:type="dcterms:W3CDTF">2024-11-06T15:59:25Z</dcterms:modified>
</cp:coreProperties>
</file>