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7"/>
  </p:notesMasterIdLst>
  <p:sldIdLst>
    <p:sldId id="523" r:id="rId2"/>
    <p:sldId id="538" r:id="rId3"/>
    <p:sldId id="539" r:id="rId4"/>
    <p:sldId id="543" r:id="rId5"/>
    <p:sldId id="524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F.Mondet" initials="UdMO [7]" lastIdx="1" clrIdx="6"/>
  <p:cmAuthor id="1" name="F.Mondet" initials="UdMO" lastIdx="10" clrIdx="0"/>
  <p:cmAuthor id="8" name="F.Mondet" initials="UdMO [8]" lastIdx="1" clrIdx="7"/>
  <p:cmAuthor id="2" name="F.Mondet" initials="UdMO [2]" lastIdx="1" clrIdx="1"/>
  <p:cmAuthor id="9" name="F.Mondet" initials="UdMO [9]" lastIdx="1" clrIdx="8"/>
  <p:cmAuthor id="3" name="F.Mondet" initials="UdMO [3]" lastIdx="1" clrIdx="2"/>
  <p:cmAuthor id="10" name="F.Mondet" initials="UdMO [10]" lastIdx="1" clrIdx="9"/>
  <p:cmAuthor id="4" name="F.Mondet" initials="UdMO [4]" lastIdx="1" clrIdx="3"/>
  <p:cmAuthor id="11" name="Lea Tison" initials="LT" lastIdx="2" clrIdx="10"/>
  <p:cmAuthor id="5" name="F.Mondet" initials="UdMO [5]" lastIdx="1" clrIdx="4"/>
  <p:cmAuthor id="6" name="F.Mondet" initials="UdMO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600"/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58" autoAdjust="0"/>
    <p:restoredTop sz="79048"/>
  </p:normalViewPr>
  <p:slideViewPr>
    <p:cSldViewPr snapToGrid="0">
      <p:cViewPr varScale="1">
        <p:scale>
          <a:sx n="76" d="100"/>
          <a:sy n="76" d="100"/>
        </p:scale>
        <p:origin x="12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4C719-AA90-45FD-ACE7-07C684DA7C2C}" type="datetimeFigureOut">
              <a:rPr lang="fr-FR" smtClean="0"/>
              <a:t>05/11/2024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A94FD-53D5-4E34-A319-A29D8A2AEEF0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55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1958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00274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5461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93A6-CAB4-85F1-9009-34D27EB7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2E39A-EB25-CBAA-D910-70A94C60D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437B0-A613-F9F0-2958-C08EE94D8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869EF-86D0-2D38-B230-4705BD0F90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64777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3621E-A305-BE48-90FF-78AD8AA81B77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312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7D54-1F3C-4E74-97A4-F6CB5A4CC637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740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CBE4-0824-4B8F-A386-C2E2EB0543DC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15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1B462-5C9A-46B6-8FC4-D8E4D9FDA5DC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30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D81D-B1D1-44F6-957F-EBD4E585D6C4}" type="datetime1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2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4EFA-46B7-41C4-B3F9-BD939C87E65C}" type="datetime1">
              <a:rPr lang="fr-FR" smtClean="0"/>
              <a:t>05/11/2024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64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0334-0AB7-45DD-B955-AB040CD85CC4}" type="datetime1">
              <a:rPr lang="fr-FR" smtClean="0"/>
              <a:t>05/11/2024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54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3198A-F323-453B-86EC-D325636FA03E}" type="datetime1">
              <a:rPr lang="fr-FR" smtClean="0"/>
              <a:t>05/11/2024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902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2045-949E-4BF5-AC2E-9791A3FF34F9}" type="datetime1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67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0415-D27D-4126-A5D5-C7374CFAE1B7}" type="datetime1">
              <a:rPr lang="fr-FR" smtClean="0"/>
              <a:t>05/11/2024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40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86748-F2CF-445D-B1A9-8F2DB9D273D7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66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4E17-7347-495F-860E-1B3D3A723D3A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5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34386-3A67-4981-85D8-A9F1E18BBE31}" type="datetime1">
              <a:rPr lang="fr-FR" smtClean="0"/>
              <a:t>05/11/2024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26FF0-291E-42B3-BDD4-78EB60E90F94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74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33715" y="1839036"/>
            <a:ext cx="8860935" cy="2097692"/>
          </a:xfrm>
          <a:prstGeom prst="rect">
            <a:avLst/>
          </a:prstGeom>
          <a:noFill/>
          <a:ln/>
        </p:spPr>
        <p:txBody>
          <a:bodyPr>
            <a:normAutofit lnSpcReduction="10000"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it-IT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Progetto di una stazione di fecondazione alpina</a:t>
            </a:r>
            <a:endParaRPr lang="fr-FR" sz="4000" b="1" dirty="0">
              <a:solidFill>
                <a:srgbClr val="0070C0"/>
              </a:solidFill>
              <a:latin typeface="Brush Script MT" panose="03060802040406070304" pitchFamily="66" charset="0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Projet de station de fécondation alpine</a:t>
            </a: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4000" b="1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Italia France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164183" y="6426378"/>
            <a:ext cx="38947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fr-FR" dirty="0">
                <a:latin typeface="Arial" pitchFamily="34" charset="0"/>
                <a:ea typeface="MS PGothic" pitchFamily="34" charset="-128"/>
                <a:cs typeface="Arial" pitchFamily="34" charset="0"/>
              </a:rPr>
              <a:t>Cuneo: 6-7-8 novembre 2024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42230" y="6439226"/>
            <a:ext cx="6913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dirty="0">
                <a:latin typeface="Arial" pitchFamily="34" charset="0"/>
                <a:ea typeface="MS PGothic" pitchFamily="34" charset="-128"/>
                <a:cs typeface="Arial" pitchFamily="34" charset="0"/>
              </a:rPr>
              <a:t>Atelier/</a:t>
            </a:r>
            <a:r>
              <a:rPr lang="fr-FR" dirty="0" err="1">
                <a:latin typeface="Arial" pitchFamily="34" charset="0"/>
                <a:ea typeface="MS PGothic" pitchFamily="34" charset="-128"/>
                <a:cs typeface="Arial" pitchFamily="34" charset="0"/>
              </a:rPr>
              <a:t>seminario</a:t>
            </a:r>
            <a:endParaRPr lang="fr-FR" dirty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1F71E12-9892-DE49-A490-9C0E23EEA1E2}"/>
              </a:ext>
            </a:extLst>
          </p:cNvPr>
          <p:cNvGrpSpPr>
            <a:grpSpLocks noChangeAspect="1"/>
          </p:cNvGrpSpPr>
          <p:nvPr/>
        </p:nvGrpSpPr>
        <p:grpSpPr>
          <a:xfrm>
            <a:off x="2957469" y="162270"/>
            <a:ext cx="3795489" cy="1282144"/>
            <a:chOff x="4624637" y="89277"/>
            <a:chExt cx="4643958" cy="1568761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C09E720-18E7-A048-A217-301CB664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4880" y="89277"/>
              <a:ext cx="2843715" cy="148552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091ACFF-DF3D-A947-8CA1-B4B74C868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4637" y="89277"/>
              <a:ext cx="1575763" cy="1568761"/>
            </a:xfrm>
            <a:prstGeom prst="rect">
              <a:avLst/>
            </a:prstGeom>
          </p:spPr>
        </p:pic>
      </p:grpSp>
      <p:pic>
        <p:nvPicPr>
          <p:cNvPr id="14" name="Picture 2" descr="llustration Atelier européen sur la bioéconomie">
            <a:extLst>
              <a:ext uri="{FF2B5EF4-FFF2-40B4-BE49-F238E27FC236}">
                <a16:creationId xmlns:a16="http://schemas.microsoft.com/office/drawing/2014/main" id="{C4E9194E-DC4F-2248-954F-F7F22347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2265"/>
            <a:ext cx="2574011" cy="93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853" y="0"/>
            <a:ext cx="1205556" cy="1536753"/>
          </a:xfrm>
          <a:prstGeom prst="rect">
            <a:avLst/>
          </a:prstGeom>
        </p:spPr>
      </p:pic>
      <p:pic>
        <p:nvPicPr>
          <p:cNvPr id="24" name="Image 2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532" y="1654742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647363">
            <a:off x="487687" y="2329350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ECD9C78-B0DB-BD09-57FF-D5874D3F6D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7642" y="4185790"/>
            <a:ext cx="3235384" cy="175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3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/>
          <p:cNvSpPr txBox="1"/>
          <p:nvPr/>
        </p:nvSpPr>
        <p:spPr>
          <a:xfrm>
            <a:off x="107504" y="13807"/>
            <a:ext cx="3007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Questions?</a:t>
            </a:r>
          </a:p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Domande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67" name="ZoneTexte 12">
            <a:extLst>
              <a:ext uri="{FF2B5EF4-FFF2-40B4-BE49-F238E27FC236}">
                <a16:creationId xmlns:a16="http://schemas.microsoft.com/office/drawing/2014/main" id="{1A2D93D2-47BC-3E47-BA85-DAE04CF444E5}"/>
              </a:ext>
            </a:extLst>
          </p:cNvPr>
          <p:cNvSpPr txBox="1"/>
          <p:nvPr/>
        </p:nvSpPr>
        <p:spPr>
          <a:xfrm>
            <a:off x="107503" y="962051"/>
            <a:ext cx="9036496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 sz="1050" i="1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fr-FR" sz="2400" b="1" dirty="0">
                <a:solidFill>
                  <a:srgbClr val="FF6600"/>
                </a:solidFill>
              </a:rPr>
              <a:t> </a:t>
            </a:r>
            <a:r>
              <a:rPr lang="fr-FR" sz="2000" dirty="0">
                <a:solidFill>
                  <a:srgbClr val="000000"/>
                </a:solidFill>
              </a:rPr>
              <a:t>			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BE864BC-307D-61FA-36CF-3E717578A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594" y="13807"/>
            <a:ext cx="2036240" cy="11034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2C0ECF4-F6DA-FFA4-C2BC-2F2BBB9095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41" y="907475"/>
            <a:ext cx="9336741" cy="6177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BCFCDA-941D-3B35-0DCB-CC44D121637F}"/>
              </a:ext>
            </a:extLst>
          </p:cNvPr>
          <p:cNvSpPr txBox="1"/>
          <p:nvPr/>
        </p:nvSpPr>
        <p:spPr>
          <a:xfrm>
            <a:off x="2069960" y="1457011"/>
            <a:ext cx="508446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err="1">
                <a:solidFill>
                  <a:schemeClr val="accent2"/>
                </a:solidFill>
              </a:rPr>
              <a:t>Intérêt</a:t>
            </a:r>
            <a:r>
              <a:rPr lang="it-IT" sz="4000" b="1" dirty="0">
                <a:solidFill>
                  <a:schemeClr val="accent2"/>
                </a:solidFill>
              </a:rPr>
              <a:t>/interesse</a:t>
            </a:r>
          </a:p>
          <a:p>
            <a:r>
              <a:rPr lang="it-IT" sz="4000" b="1" dirty="0">
                <a:solidFill>
                  <a:schemeClr val="accent2"/>
                </a:solidFill>
              </a:rPr>
              <a:t>Obiettivi/ </a:t>
            </a:r>
            <a:r>
              <a:rPr lang="it-IT" sz="4000" b="1" dirty="0" err="1">
                <a:solidFill>
                  <a:schemeClr val="accent2"/>
                </a:solidFill>
              </a:rPr>
              <a:t>objectifs</a:t>
            </a:r>
            <a:endParaRPr lang="it-IT" sz="4000" b="1" dirty="0">
              <a:solidFill>
                <a:schemeClr val="accent2"/>
              </a:solidFill>
            </a:endParaRPr>
          </a:p>
          <a:p>
            <a:r>
              <a:rPr lang="it-IT" sz="4000" b="1" dirty="0">
                <a:solidFill>
                  <a:schemeClr val="accent2"/>
                </a:solidFill>
              </a:rPr>
              <a:t>Gestione/</a:t>
            </a:r>
            <a:r>
              <a:rPr lang="it-IT" sz="4000" b="1" dirty="0" err="1">
                <a:solidFill>
                  <a:schemeClr val="accent2"/>
                </a:solidFill>
              </a:rPr>
              <a:t>gestion</a:t>
            </a:r>
            <a:endParaRPr lang="it-IT" sz="4000" b="1" dirty="0">
              <a:solidFill>
                <a:schemeClr val="accent2"/>
              </a:solidFill>
            </a:endParaRPr>
          </a:p>
          <a:p>
            <a:r>
              <a:rPr lang="it-IT" sz="4000" b="1" dirty="0">
                <a:solidFill>
                  <a:schemeClr val="accent2"/>
                </a:solidFill>
              </a:rPr>
              <a:t>Razza/race</a:t>
            </a:r>
          </a:p>
          <a:p>
            <a:r>
              <a:rPr lang="it-IT" sz="4000" b="1" dirty="0">
                <a:solidFill>
                  <a:schemeClr val="accent2"/>
                </a:solidFill>
              </a:rPr>
              <a:t>Dove/</a:t>
            </a:r>
            <a:r>
              <a:rPr lang="it-IT" sz="4000" b="1" dirty="0" err="1">
                <a:solidFill>
                  <a:schemeClr val="accent2"/>
                </a:solidFill>
              </a:rPr>
              <a:t>où</a:t>
            </a:r>
            <a:endParaRPr lang="it-IT" sz="4000" b="1" dirty="0">
              <a:solidFill>
                <a:schemeClr val="accent2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26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6" name="ZoneTexte 4"/>
          <p:cNvSpPr txBox="1"/>
          <p:nvPr/>
        </p:nvSpPr>
        <p:spPr>
          <a:xfrm>
            <a:off x="107504" y="13807"/>
            <a:ext cx="37625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Possibili</a:t>
            </a:r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risposte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Réponses possibles</a:t>
            </a:r>
          </a:p>
        </p:txBody>
      </p:sp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E2C359A-CB82-401A-B5BD-7F05FD530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286" y="0"/>
            <a:ext cx="2036240" cy="1103472"/>
          </a:xfrm>
          <a:prstGeom prst="rect">
            <a:avLst/>
          </a:prstGeom>
        </p:spPr>
      </p:pic>
      <p:pic>
        <p:nvPicPr>
          <p:cNvPr id="7" name="Immagine 6" descr="Immagine che contiene aria aperta, paesaggio, erba, pianta&#10;&#10;Descrizione generata automaticamente">
            <a:extLst>
              <a:ext uri="{FF2B5EF4-FFF2-40B4-BE49-F238E27FC236}">
                <a16:creationId xmlns:a16="http://schemas.microsoft.com/office/drawing/2014/main" id="{E90AF59B-7FCD-30F7-E174-62581F627F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475"/>
            <a:ext cx="9144000" cy="605028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10776DA-E4C7-4F22-D033-13323257EDA2}"/>
              </a:ext>
            </a:extLst>
          </p:cNvPr>
          <p:cNvSpPr txBox="1"/>
          <p:nvPr/>
        </p:nvSpPr>
        <p:spPr>
          <a:xfrm>
            <a:off x="884255" y="1557495"/>
            <a:ext cx="743578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tx2">
                    <a:lumMod val="50000"/>
                  </a:schemeClr>
                </a:solidFill>
              </a:rPr>
              <a:t>Obiettivo: che tipo di selezione (quali caratteri?), con quale fine (commerciale?)</a:t>
            </a:r>
          </a:p>
          <a:p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Objectif : quel type de sélection (quels caractères ?), dans quel but (commercial ?)</a:t>
            </a:r>
          </a:p>
          <a:p>
            <a:endParaRPr lang="fr-FR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Gestione: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</a:rPr>
              <a:t>aziende</a:t>
            </a:r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r-FR" sz="2400" b="1" dirty="0" err="1">
                <a:solidFill>
                  <a:schemeClr val="tx2">
                    <a:lumMod val="50000"/>
                  </a:schemeClr>
                </a:solidFill>
              </a:rPr>
              <a:t>private</a:t>
            </a:r>
            <a:r>
              <a:rPr lang="fr-FR" sz="2400" b="1" dirty="0">
                <a:solidFill>
                  <a:schemeClr val="tx2">
                    <a:lumMod val="50000"/>
                  </a:schemeClr>
                </a:solidFill>
              </a:rPr>
              <a:t>, associazioni</a:t>
            </a:r>
          </a:p>
          <a:p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Gestion : enterprises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privées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, associations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Razza: ape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alcotra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Race: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abeille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alcotra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Dove: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sicuramente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alpina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Où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 : </a:t>
            </a:r>
            <a:r>
              <a:rPr lang="en-GB" sz="2400" b="1" dirty="0" err="1">
                <a:solidFill>
                  <a:schemeClr val="tx2">
                    <a:lumMod val="50000"/>
                  </a:schemeClr>
                </a:solidFill>
              </a:rPr>
              <a:t>définitivement</a:t>
            </a:r>
            <a:r>
              <a:rPr lang="en-GB" sz="2400" b="1" dirty="0">
                <a:solidFill>
                  <a:schemeClr val="tx2">
                    <a:lumMod val="50000"/>
                  </a:schemeClr>
                </a:solidFill>
              </a:rPr>
              <a:t> Alpine </a:t>
            </a:r>
          </a:p>
        </p:txBody>
      </p:sp>
    </p:spTree>
    <p:extLst>
      <p:ext uri="{BB962C8B-B14F-4D97-AF65-F5344CB8AC3E}">
        <p14:creationId xmlns:p14="http://schemas.microsoft.com/office/powerpoint/2010/main" val="250028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4608A-ADEB-3507-8CDA-5683C4D2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84201E-6E64-5825-DBD5-0A73FF50DB3C}"/>
              </a:ext>
            </a:extLst>
          </p:cNvPr>
          <p:cNvSpPr/>
          <p:nvPr/>
        </p:nvSpPr>
        <p:spPr>
          <a:xfrm>
            <a:off x="0" y="0"/>
            <a:ext cx="9144000" cy="9679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4">
            <a:extLst>
              <a:ext uri="{FF2B5EF4-FFF2-40B4-BE49-F238E27FC236}">
                <a16:creationId xmlns:a16="http://schemas.microsoft.com/office/drawing/2014/main" id="{E5CDA71B-974C-D93A-CD74-258955BF881F}"/>
              </a:ext>
            </a:extLst>
          </p:cNvPr>
          <p:cNvSpPr txBox="1"/>
          <p:nvPr/>
        </p:nvSpPr>
        <p:spPr>
          <a:xfrm>
            <a:off x="107504" y="13807"/>
            <a:ext cx="17427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Obiettivo</a:t>
            </a:r>
            <a:endParaRPr lang="fr-FR" sz="2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objectif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21DB322-C0A2-13DD-5CE7-02D4CA6494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568" y="8916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866A57-D76B-E01F-12EB-575583EC3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428" y="-884"/>
            <a:ext cx="2033482" cy="1102227"/>
          </a:xfrm>
          <a:prstGeom prst="rect">
            <a:avLst/>
          </a:prstGeom>
        </p:spPr>
      </p:pic>
      <p:pic>
        <p:nvPicPr>
          <p:cNvPr id="28" name="Immagine 27" descr="Immagine che contiene mappa, testo, atlante&#10;&#10;Descrizione generata automaticamente">
            <a:extLst>
              <a:ext uri="{FF2B5EF4-FFF2-40B4-BE49-F238E27FC236}">
                <a16:creationId xmlns:a16="http://schemas.microsoft.com/office/drawing/2014/main" id="{92324922-1627-5491-4449-C523C53CD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941" y="1057077"/>
            <a:ext cx="4351397" cy="59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9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55570" y="2155557"/>
            <a:ext cx="8860936" cy="1124657"/>
          </a:xfrm>
          <a:prstGeom prst="rect">
            <a:avLst/>
          </a:prstGeom>
          <a:noFill/>
          <a:ln/>
        </p:spPr>
        <p:txBody>
          <a:bodyPr>
            <a:noAutofit/>
          </a:bodyPr>
          <a:lstStyle/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 </a:t>
            </a:r>
            <a:r>
              <a:rPr lang="fr-FR" sz="3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dell’attenzione</a:t>
            </a:r>
            <a:endParaRPr lang="fr-FR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fr-FR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 de votre attention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828" y="-18680"/>
            <a:ext cx="1205556" cy="1536753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F71E12-9892-DE49-A490-9C0E23EEA1E2}"/>
              </a:ext>
            </a:extLst>
          </p:cNvPr>
          <p:cNvGrpSpPr>
            <a:grpSpLocks noChangeAspect="1"/>
          </p:cNvGrpSpPr>
          <p:nvPr/>
        </p:nvGrpSpPr>
        <p:grpSpPr>
          <a:xfrm>
            <a:off x="2838631" y="204314"/>
            <a:ext cx="3795489" cy="1282144"/>
            <a:chOff x="4624637" y="89277"/>
            <a:chExt cx="4643958" cy="1568761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C09E720-18E7-A048-A217-301CB664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4880" y="89277"/>
              <a:ext cx="2843715" cy="1485523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F091ACFF-DF3D-A947-8CA1-B4B74C868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4637" y="89277"/>
              <a:ext cx="1575763" cy="1568761"/>
            </a:xfrm>
            <a:prstGeom prst="rect">
              <a:avLst/>
            </a:prstGeom>
          </p:spPr>
        </p:pic>
      </p:grpSp>
      <p:pic>
        <p:nvPicPr>
          <p:cNvPr id="30" name="Picture 2" descr="llustration Atelier européen sur la bioéconomie">
            <a:extLst>
              <a:ext uri="{FF2B5EF4-FFF2-40B4-BE49-F238E27FC236}">
                <a16:creationId xmlns:a16="http://schemas.microsoft.com/office/drawing/2014/main" id="{C4E9194E-DC4F-2248-954F-F7F22347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32265"/>
            <a:ext cx="2574011" cy="93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age 3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9524" y="1647423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 3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647363">
            <a:off x="8147917" y="2335374"/>
            <a:ext cx="784860" cy="78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5">
            <a:extLst>
              <a:ext uri="{FF2B5EF4-FFF2-40B4-BE49-F238E27FC236}">
                <a16:creationId xmlns:a16="http://schemas.microsoft.com/office/drawing/2014/main" id="{2E69EB68-B907-FC30-2E09-471E8E1D9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3060" y="4017343"/>
            <a:ext cx="4237880" cy="229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10465</TotalTime>
  <Words>125</Words>
  <Application>Microsoft Office PowerPoint</Application>
  <PresentationFormat>Presentazione su schermo (4:3)</PresentationFormat>
  <Paragraphs>36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Brush Script MT</vt:lpstr>
      <vt:lpstr>Calibri</vt:lpstr>
      <vt:lpstr>1_Thème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Lea Tison</dc:creator>
  <cp:lastModifiedBy>Giovanni Guido</cp:lastModifiedBy>
  <cp:revision>329</cp:revision>
  <dcterms:created xsi:type="dcterms:W3CDTF">2018-11-05T10:02:09Z</dcterms:created>
  <dcterms:modified xsi:type="dcterms:W3CDTF">2024-11-06T22:57:02Z</dcterms:modified>
</cp:coreProperties>
</file>