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8"/>
  </p:notesMasterIdLst>
  <p:sldIdLst>
    <p:sldId id="523" r:id="rId2"/>
    <p:sldId id="538" r:id="rId3"/>
    <p:sldId id="539" r:id="rId4"/>
    <p:sldId id="548" r:id="rId5"/>
    <p:sldId id="549" r:id="rId6"/>
    <p:sldId id="543" r:id="rId7"/>
    <p:sldId id="544" r:id="rId8"/>
    <p:sldId id="545" r:id="rId9"/>
    <p:sldId id="540" r:id="rId10"/>
    <p:sldId id="541" r:id="rId11"/>
    <p:sldId id="451" r:id="rId12"/>
    <p:sldId id="525" r:id="rId13"/>
    <p:sldId id="533" r:id="rId14"/>
    <p:sldId id="546" r:id="rId15"/>
    <p:sldId id="547" r:id="rId16"/>
    <p:sldId id="524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F.Mondet" initials="UdMO [7]" lastIdx="1" clrIdx="6"/>
  <p:cmAuthor id="1" name="F.Mondet" initials="UdMO" lastIdx="10" clrIdx="0"/>
  <p:cmAuthor id="8" name="F.Mondet" initials="UdMO [8]" lastIdx="1" clrIdx="7"/>
  <p:cmAuthor id="2" name="F.Mondet" initials="UdMO [2]" lastIdx="1" clrIdx="1"/>
  <p:cmAuthor id="9" name="F.Mondet" initials="UdMO [9]" lastIdx="1" clrIdx="8"/>
  <p:cmAuthor id="3" name="F.Mondet" initials="UdMO [3]" lastIdx="1" clrIdx="2"/>
  <p:cmAuthor id="10" name="F.Mondet" initials="UdMO [10]" lastIdx="1" clrIdx="9"/>
  <p:cmAuthor id="4" name="F.Mondet" initials="UdMO [4]" lastIdx="1" clrIdx="3"/>
  <p:cmAuthor id="11" name="Lea Tison" initials="LT" lastIdx="2" clrIdx="10"/>
  <p:cmAuthor id="5" name="F.Mondet" initials="UdMO [5]" lastIdx="1" clrIdx="4"/>
  <p:cmAuthor id="6" name="F.Mondet" initials="UdMO [6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8600"/>
    <a:srgbClr val="C09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Style moyen 3 - 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58" autoAdjust="0"/>
    <p:restoredTop sz="79048"/>
  </p:normalViewPr>
  <p:slideViewPr>
    <p:cSldViewPr snapToGrid="0">
      <p:cViewPr varScale="1">
        <p:scale>
          <a:sx n="76" d="100"/>
          <a:sy n="76" d="100"/>
        </p:scale>
        <p:origin x="206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4C719-AA90-45FD-ACE7-07C684DA7C2C}" type="datetimeFigureOut">
              <a:rPr lang="fr-FR" smtClean="0"/>
              <a:t>07/11/2024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BA94FD-53D5-4E34-A319-A29D8A2AEEF0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555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51958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pPr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00274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pPr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35461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DD887-18D8-46C6-9533-B356FDED2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58D5E4-BCBD-998C-A4F2-28518C1C5C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5EC71C-5865-98F4-F5F5-89B1705747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631BC-9F01-89E0-A697-C6D616B658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pPr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89713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5C6FA-7A8B-9059-2D74-32739A818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A661E9-B235-996C-17F5-8F175FEA8E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3015F7-DDD1-EDAB-C14F-B63051CFBE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26E5D-FFD1-A2BA-013C-91AF311DF9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pPr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66067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393A6-CAB4-85F1-9009-34D27EB7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72E39A-EB25-CBAA-D910-70A94C60D5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B437B0-A613-F9F0-2958-C08EE94D8D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869EF-86D0-2D38-B230-4705BD0F90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pPr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64777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9D911-3A4D-9463-BD3E-00F13BADC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FA4DF4-A5C4-ECB0-D755-21E72E2376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712DEC-36DA-71E3-73DC-BF74C57EA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93D29E-4E45-B99B-E58D-BCB4E71FD3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pPr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2488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2AA01-0AAC-6216-98B5-7B06ABE67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AE0AA-9F9B-DFED-FB20-686B9D82EB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8F5846-13DA-A753-3076-F48A4BECC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24952-1E7E-DF7A-A615-C32BCA67BD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pPr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70448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pPr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46070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pPr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240919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pPr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68615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pPr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828009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pPr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82276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8312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7D54-1F3C-4E74-97A4-F6CB5A4CC637}" type="datetime1">
              <a:rPr lang="fr-FR" smtClean="0"/>
              <a:t>07/11/2024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740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1CBE4-0824-4B8F-A386-C2E2EB0543DC}" type="datetime1">
              <a:rPr lang="fr-FR" smtClean="0"/>
              <a:t>07/11/2024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157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1B462-5C9A-46B6-8FC4-D8E4D9FDA5DC}" type="datetime1">
              <a:rPr lang="fr-FR" smtClean="0"/>
              <a:t>07/11/2024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305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D81D-B1D1-44F6-957F-EBD4E585D6C4}" type="datetime1">
              <a:rPr lang="fr-FR" smtClean="0"/>
              <a:t>07/11/2024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237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4EFA-46B7-41C4-B3F9-BD939C87E65C}" type="datetime1">
              <a:rPr lang="fr-FR" smtClean="0"/>
              <a:t>07/11/2024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64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0334-0AB7-45DD-B955-AB040CD85CC4}" type="datetime1">
              <a:rPr lang="fr-FR" smtClean="0"/>
              <a:t>07/11/2024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542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3198A-F323-453B-86EC-D325636FA03E}" type="datetime1">
              <a:rPr lang="fr-FR" smtClean="0"/>
              <a:t>07/11/2024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902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62045-949E-4BF5-AC2E-9791A3FF34F9}" type="datetime1">
              <a:rPr lang="fr-FR" smtClean="0"/>
              <a:t>07/11/2024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675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0415-D27D-4126-A5D5-C7374CFAE1B7}" type="datetime1">
              <a:rPr lang="fr-FR" smtClean="0"/>
              <a:t>07/11/2024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400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86748-F2CF-445D-B1A9-8F2DB9D273D7}" type="datetime1">
              <a:rPr lang="fr-FR" smtClean="0"/>
              <a:t>07/11/2024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666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4E17-7347-495F-860E-1B3D3A723D3A}" type="datetime1">
              <a:rPr lang="fr-FR" smtClean="0"/>
              <a:t>07/11/2024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059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34386-3A67-4981-85D8-A9F1E18BBE31}" type="datetime1">
              <a:rPr lang="fr-FR" smtClean="0"/>
              <a:t>07/11/2024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474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jpg"/><Relationship Id="rId4" Type="http://schemas.openxmlformats.org/officeDocument/2006/relationships/image" Target="../media/image1.jp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733715" y="1839036"/>
            <a:ext cx="8860935" cy="2097692"/>
          </a:xfrm>
          <a:prstGeom prst="rect">
            <a:avLst/>
          </a:prstGeom>
          <a:noFill/>
          <a:ln/>
        </p:spPr>
        <p:txBody>
          <a:bodyPr>
            <a:normAutofit fontScale="92500" lnSpcReduction="10000"/>
          </a:bodyPr>
          <a:lstStyle/>
          <a:p>
            <a:pPr lvl="0" algn="ctr">
              <a:lnSpc>
                <a:spcPct val="110000"/>
              </a:lnSpc>
              <a:spcBef>
                <a:spcPct val="0"/>
              </a:spcBef>
              <a:defRPr/>
            </a:pPr>
            <a:r>
              <a:rPr lang="fr-FR" sz="2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Innov’api</a:t>
            </a:r>
            <a:r>
              <a:rPr lang="fr-F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2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Apin’verno</a:t>
            </a:r>
            <a:r>
              <a:rPr lang="fr-F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30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Melior’api</a:t>
            </a:r>
            <a:r>
              <a:rPr lang="fr-F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lvl="0" algn="ctr">
              <a:lnSpc>
                <a:spcPct val="110000"/>
              </a:lnSpc>
              <a:spcBef>
                <a:spcPct val="0"/>
              </a:spcBef>
              <a:defRPr/>
            </a:pPr>
            <a:endParaRPr lang="fr-FR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10000"/>
              </a:lnSpc>
              <a:spcBef>
                <a:spcPct val="0"/>
              </a:spcBef>
              <a:defRPr/>
            </a:pPr>
            <a:r>
              <a:rPr lang="fr-FR" sz="4000" b="1" dirty="0" err="1">
                <a:solidFill>
                  <a:srgbClr val="0070C0"/>
                </a:solidFill>
                <a:latin typeface="Brush Script MT" panose="03060802040406070304" pitchFamily="66" charset="0"/>
                <a:cs typeface="Arial" panose="020B0604020202020204" pitchFamily="34" charset="0"/>
              </a:rPr>
              <a:t>storia</a:t>
            </a:r>
            <a:r>
              <a:rPr lang="fr-FR" sz="4000" b="1" dirty="0">
                <a:solidFill>
                  <a:srgbClr val="0070C0"/>
                </a:solidFill>
                <a:latin typeface="Brush Script MT" panose="03060802040406070304" pitchFamily="66" charset="0"/>
                <a:cs typeface="Arial" panose="020B0604020202020204" pitchFamily="34" charset="0"/>
              </a:rPr>
              <a:t> di </a:t>
            </a:r>
            <a:r>
              <a:rPr lang="fr-FR" sz="4000" b="1" dirty="0" err="1">
                <a:solidFill>
                  <a:srgbClr val="0070C0"/>
                </a:solidFill>
                <a:latin typeface="Brush Script MT" panose="03060802040406070304" pitchFamily="66" charset="0"/>
                <a:cs typeface="Arial" panose="020B0604020202020204" pitchFamily="34" charset="0"/>
              </a:rPr>
              <a:t>una</a:t>
            </a:r>
            <a:r>
              <a:rPr lang="fr-FR" sz="4000" b="1" dirty="0">
                <a:solidFill>
                  <a:srgbClr val="0070C0"/>
                </a:solidFill>
                <a:latin typeface="Brush Script MT" panose="03060802040406070304" pitchFamily="66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srgbClr val="0070C0"/>
                </a:solidFill>
                <a:latin typeface="Brush Script MT" panose="03060802040406070304" pitchFamily="66" charset="0"/>
                <a:cs typeface="Arial" panose="020B0604020202020204" pitchFamily="34" charset="0"/>
              </a:rPr>
              <a:t>profiqua</a:t>
            </a:r>
            <a:r>
              <a:rPr lang="fr-FR" sz="4000" b="1" dirty="0">
                <a:solidFill>
                  <a:srgbClr val="0070C0"/>
                </a:solidFill>
                <a:latin typeface="Brush Script MT" panose="03060802040406070304" pitchFamily="66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srgbClr val="0070C0"/>
                </a:solidFill>
                <a:latin typeface="Brush Script MT" panose="03060802040406070304" pitchFamily="66" charset="0"/>
                <a:cs typeface="Arial" panose="020B0604020202020204" pitchFamily="34" charset="0"/>
              </a:rPr>
              <a:t>cooperazione</a:t>
            </a:r>
            <a:endParaRPr lang="fr-FR" sz="4000" b="1" dirty="0">
              <a:solidFill>
                <a:srgbClr val="0070C0"/>
              </a:solidFill>
              <a:latin typeface="Brush Script MT" panose="03060802040406070304" pitchFamily="66" charset="0"/>
              <a:cs typeface="Arial" panose="020B0604020202020204" pitchFamily="34" charset="0"/>
            </a:endParaRPr>
          </a:p>
          <a:p>
            <a:pPr lvl="0" algn="ctr">
              <a:lnSpc>
                <a:spcPct val="110000"/>
              </a:lnSpc>
              <a:spcBef>
                <a:spcPct val="0"/>
              </a:spcBef>
              <a:defRPr/>
            </a:pPr>
            <a:r>
              <a:rPr lang="fr-FR" sz="4000" b="1" dirty="0">
                <a:solidFill>
                  <a:srgbClr val="0070C0"/>
                </a:solidFill>
                <a:latin typeface="Brush Script MT" panose="03060802040406070304" pitchFamily="66" charset="0"/>
                <a:cs typeface="Arial" panose="020B0604020202020204" pitchFamily="34" charset="0"/>
              </a:rPr>
              <a:t>histoire d'une coopération fructueuse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5164183" y="6426378"/>
            <a:ext cx="38947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fr-FR" dirty="0">
                <a:latin typeface="Arial" pitchFamily="34" charset="0"/>
                <a:ea typeface="MS PGothic" pitchFamily="34" charset="-128"/>
                <a:cs typeface="Arial" pitchFamily="34" charset="0"/>
              </a:rPr>
              <a:t>Cuneo: 6-7-8 novembre 2024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42230" y="6439226"/>
            <a:ext cx="69131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dirty="0">
                <a:latin typeface="Arial" pitchFamily="34" charset="0"/>
                <a:ea typeface="MS PGothic" pitchFamily="34" charset="-128"/>
                <a:cs typeface="Arial" pitchFamily="34" charset="0"/>
              </a:rPr>
              <a:t>Atelier/</a:t>
            </a:r>
            <a:r>
              <a:rPr lang="fr-FR" dirty="0" err="1">
                <a:latin typeface="Arial" pitchFamily="34" charset="0"/>
                <a:ea typeface="MS PGothic" pitchFamily="34" charset="-128"/>
                <a:cs typeface="Arial" pitchFamily="34" charset="0"/>
              </a:rPr>
              <a:t>seminario</a:t>
            </a:r>
            <a:endParaRPr lang="fr-FR" dirty="0"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1F71E12-9892-DE49-A490-9C0E23EEA1E2}"/>
              </a:ext>
            </a:extLst>
          </p:cNvPr>
          <p:cNvGrpSpPr>
            <a:grpSpLocks noChangeAspect="1"/>
          </p:cNvGrpSpPr>
          <p:nvPr/>
        </p:nvGrpSpPr>
        <p:grpSpPr>
          <a:xfrm>
            <a:off x="2957469" y="162270"/>
            <a:ext cx="3795489" cy="1282144"/>
            <a:chOff x="4624637" y="89277"/>
            <a:chExt cx="4643958" cy="156876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C09E720-18E7-A048-A217-301CB6642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24880" y="89277"/>
              <a:ext cx="2843715" cy="1485523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091ACFF-DF3D-A947-8CA1-B4B74C868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24637" y="89277"/>
              <a:ext cx="1575763" cy="1568761"/>
            </a:xfrm>
            <a:prstGeom prst="rect">
              <a:avLst/>
            </a:prstGeom>
          </p:spPr>
        </p:pic>
      </p:grpSp>
      <p:pic>
        <p:nvPicPr>
          <p:cNvPr id="14" name="Picture 2" descr="llustration Atelier européen sur la bioéconomie">
            <a:extLst>
              <a:ext uri="{FF2B5EF4-FFF2-40B4-BE49-F238E27FC236}">
                <a16:creationId xmlns:a16="http://schemas.microsoft.com/office/drawing/2014/main" id="{C4E9194E-DC4F-2248-954F-F7F223471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2265"/>
            <a:ext cx="2574011" cy="93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4853" y="0"/>
            <a:ext cx="1205556" cy="1536753"/>
          </a:xfrm>
          <a:prstGeom prst="rect">
            <a:avLst/>
          </a:prstGeom>
        </p:spPr>
      </p:pic>
      <p:pic>
        <p:nvPicPr>
          <p:cNvPr id="24" name="Image 23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532" y="1654742"/>
            <a:ext cx="7848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647363">
            <a:off x="487687" y="2329350"/>
            <a:ext cx="7848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5ECD9C78-B0DB-BD09-57FF-D5874D3F6D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7642" y="4185790"/>
            <a:ext cx="3235384" cy="175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3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0"/>
            <a:ext cx="9144000" cy="9679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4"/>
          <p:cNvSpPr txBox="1"/>
          <p:nvPr/>
        </p:nvSpPr>
        <p:spPr>
          <a:xfrm>
            <a:off x="107504" y="13807"/>
            <a:ext cx="20649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Gli</a:t>
            </a:r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attori</a:t>
            </a:r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les acteurs</a:t>
            </a:r>
          </a:p>
        </p:txBody>
      </p:sp>
      <p:sp>
        <p:nvSpPr>
          <p:cNvPr id="67" name="ZoneTexte 12">
            <a:extLst>
              <a:ext uri="{FF2B5EF4-FFF2-40B4-BE49-F238E27FC236}">
                <a16:creationId xmlns:a16="http://schemas.microsoft.com/office/drawing/2014/main" id="{1A2D93D2-47BC-3E47-BA85-DAE04CF444E5}"/>
              </a:ext>
            </a:extLst>
          </p:cNvPr>
          <p:cNvSpPr txBox="1"/>
          <p:nvPr/>
        </p:nvSpPr>
        <p:spPr>
          <a:xfrm>
            <a:off x="107503" y="962051"/>
            <a:ext cx="9036496" cy="1007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fr-FR" sz="1050" i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fr-FR" sz="2400" b="1" dirty="0" err="1">
                <a:solidFill>
                  <a:srgbClr val="FF6600"/>
                </a:solidFill>
              </a:rPr>
              <a:t>Apicoltori</a:t>
            </a:r>
            <a:r>
              <a:rPr lang="fr-FR" sz="2400" b="1" dirty="0">
                <a:solidFill>
                  <a:srgbClr val="FF6600"/>
                </a:solidFill>
              </a:rPr>
              <a:t>, </a:t>
            </a:r>
            <a:r>
              <a:rPr lang="fr-FR" sz="2400" b="1" dirty="0" err="1">
                <a:solidFill>
                  <a:srgbClr val="FF6600"/>
                </a:solidFill>
              </a:rPr>
              <a:t>tecnici</a:t>
            </a:r>
            <a:r>
              <a:rPr lang="fr-FR" sz="2400" b="1" dirty="0">
                <a:solidFill>
                  <a:srgbClr val="FF6600"/>
                </a:solidFill>
              </a:rPr>
              <a:t> e </a:t>
            </a:r>
            <a:r>
              <a:rPr lang="fr-FR" sz="2400" b="1" dirty="0" err="1">
                <a:solidFill>
                  <a:srgbClr val="FF6600"/>
                </a:solidFill>
              </a:rPr>
              <a:t>ricercatori</a:t>
            </a:r>
            <a:r>
              <a:rPr lang="fr-FR" sz="2400" b="1" dirty="0">
                <a:solidFill>
                  <a:srgbClr val="FF6600"/>
                </a:solidFill>
              </a:rPr>
              <a:t> /apiculteurs, techniciens et chercheurs </a:t>
            </a:r>
            <a:r>
              <a:rPr lang="fr-FR" sz="2000" dirty="0">
                <a:solidFill>
                  <a:srgbClr val="000000"/>
                </a:solidFill>
              </a:rPr>
              <a:t>			</a:t>
            </a:r>
          </a:p>
        </p:txBody>
      </p:sp>
      <p:pic>
        <p:nvPicPr>
          <p:cNvPr id="10" name="Imag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2568" y="89163"/>
            <a:ext cx="7848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 descr="Immagine che contiene vestiti, albero, aria aperta, persona&#10;&#10;Descrizione generata automaticamente">
            <a:extLst>
              <a:ext uri="{FF2B5EF4-FFF2-40B4-BE49-F238E27FC236}">
                <a16:creationId xmlns:a16="http://schemas.microsoft.com/office/drawing/2014/main" id="{AEFB8A51-C256-4738-BD74-019ACD7623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83" y="1703878"/>
            <a:ext cx="4090219" cy="2716638"/>
          </a:xfrm>
          <a:prstGeom prst="rect">
            <a:avLst/>
          </a:prstGeom>
        </p:spPr>
      </p:pic>
      <p:pic>
        <p:nvPicPr>
          <p:cNvPr id="13" name="Image 4">
            <a:extLst>
              <a:ext uri="{FF2B5EF4-FFF2-40B4-BE49-F238E27FC236}">
                <a16:creationId xmlns:a16="http://schemas.microsoft.com/office/drawing/2014/main" id="{4D84626C-050E-0FE1-BCDF-C5DAF474FC9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461" y="3188182"/>
            <a:ext cx="6400606" cy="339960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9BE864BC-307D-61FA-36CF-3E717578AB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2594" y="13807"/>
            <a:ext cx="2036240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269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0"/>
            <a:ext cx="9144000" cy="9679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magine 3" descr="Immagine che contiene natura, cielo, aria aperta, roccia&#10;&#10;Descrizione generata automaticamente">
            <a:extLst>
              <a:ext uri="{FF2B5EF4-FFF2-40B4-BE49-F238E27FC236}">
                <a16:creationId xmlns:a16="http://schemas.microsoft.com/office/drawing/2014/main" id="{0EDDF56C-3EC1-1938-C282-1F3D3A20A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1" y="3163776"/>
            <a:ext cx="9144000" cy="3924000"/>
          </a:xfrm>
          <a:prstGeom prst="rect">
            <a:avLst/>
          </a:prstGeom>
        </p:spPr>
      </p:pic>
      <p:sp>
        <p:nvSpPr>
          <p:cNvPr id="66" name="ZoneTexte 4"/>
          <p:cNvSpPr txBox="1"/>
          <p:nvPr/>
        </p:nvSpPr>
        <p:spPr>
          <a:xfrm>
            <a:off x="107504" y="13807"/>
            <a:ext cx="376096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Il </a:t>
            </a:r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metodo</a:t>
            </a:r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di </a:t>
            </a:r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lavoro</a:t>
            </a:r>
            <a:endParaRPr lang="fr-FR" sz="28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 méthode de travail</a:t>
            </a:r>
          </a:p>
        </p:txBody>
      </p:sp>
      <p:sp>
        <p:nvSpPr>
          <p:cNvPr id="67" name="ZoneTexte 12">
            <a:extLst>
              <a:ext uri="{FF2B5EF4-FFF2-40B4-BE49-F238E27FC236}">
                <a16:creationId xmlns:a16="http://schemas.microsoft.com/office/drawing/2014/main" id="{1A2D93D2-47BC-3E47-BA85-DAE04CF444E5}"/>
              </a:ext>
            </a:extLst>
          </p:cNvPr>
          <p:cNvSpPr txBox="1"/>
          <p:nvPr/>
        </p:nvSpPr>
        <p:spPr>
          <a:xfrm>
            <a:off x="107503" y="962051"/>
            <a:ext cx="903649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400" b="1" dirty="0">
                <a:solidFill>
                  <a:srgbClr val="FF6600"/>
                </a:solidFill>
              </a:rPr>
              <a:t> La gouvernance du projet est basée sur la coopération très étroite établie entre les partenaires et entre les partenaires et les apiculteurs participants au projet.</a:t>
            </a:r>
          </a:p>
          <a:p>
            <a:pPr>
              <a:spcAft>
                <a:spcPts val="600"/>
              </a:spcAft>
            </a:pPr>
            <a:r>
              <a:rPr lang="it-IT" sz="2400" b="1" dirty="0">
                <a:solidFill>
                  <a:srgbClr val="FF6600"/>
                </a:solidFill>
              </a:rPr>
              <a:t>La governance del progetto si basa sulla stretta collaborazione tra i partner e tra questi e gli apicoltori che partecipano al progetto.</a:t>
            </a:r>
            <a:endParaRPr lang="fr-FR" sz="2400" b="1" dirty="0">
              <a:solidFill>
                <a:srgbClr val="FF6600"/>
              </a:solidFill>
            </a:endParaRPr>
          </a:p>
          <a:p>
            <a:pPr>
              <a:spcAft>
                <a:spcPts val="600"/>
              </a:spcAft>
            </a:pPr>
            <a:r>
              <a:rPr lang="fr-FR" sz="2000" dirty="0">
                <a:solidFill>
                  <a:srgbClr val="000000"/>
                </a:solidFill>
              </a:rPr>
              <a:t>			</a:t>
            </a:r>
          </a:p>
        </p:txBody>
      </p:sp>
      <p:pic>
        <p:nvPicPr>
          <p:cNvPr id="10" name="Image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2568" y="89163"/>
            <a:ext cx="7848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E2C359A-CB82-401A-B5BD-7F05FD5303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5286" y="0"/>
            <a:ext cx="2036240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84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EAA73-6F9A-E79C-DAFF-D50553289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A0DAFFB-7B7F-2334-ED28-6937A9731018}"/>
              </a:ext>
            </a:extLst>
          </p:cNvPr>
          <p:cNvSpPr/>
          <p:nvPr/>
        </p:nvSpPr>
        <p:spPr>
          <a:xfrm>
            <a:off x="0" y="0"/>
            <a:ext cx="9144000" cy="9679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4">
            <a:extLst>
              <a:ext uri="{FF2B5EF4-FFF2-40B4-BE49-F238E27FC236}">
                <a16:creationId xmlns:a16="http://schemas.microsoft.com/office/drawing/2014/main" id="{540D33C9-E6EA-0B98-CEB6-2B51FE402A4E}"/>
              </a:ext>
            </a:extLst>
          </p:cNvPr>
          <p:cNvSpPr txBox="1"/>
          <p:nvPr/>
        </p:nvSpPr>
        <p:spPr>
          <a:xfrm>
            <a:off x="107504" y="13807"/>
            <a:ext cx="51587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Selezione </a:t>
            </a:r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naturale</a:t>
            </a:r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artificiale</a:t>
            </a:r>
            <a:endParaRPr lang="fr-FR" sz="28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Sélection naturelle/artificielle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06B0DED-2808-8F81-1870-976EC397D2F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2568" y="89163"/>
            <a:ext cx="7848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126178-EB76-B3EA-1F8C-0451AA6B2E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428" y="-884"/>
            <a:ext cx="2033482" cy="1102227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76237AA-C711-F777-50C1-2BDE4FAA8C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398" y="2110154"/>
            <a:ext cx="8701203" cy="597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02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3D80D-F7BE-55EE-AE14-F3292D9A1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8F73D6B-9F7D-B8C6-898A-0F211C873B8D}"/>
              </a:ext>
            </a:extLst>
          </p:cNvPr>
          <p:cNvSpPr/>
          <p:nvPr/>
        </p:nvSpPr>
        <p:spPr>
          <a:xfrm>
            <a:off x="0" y="0"/>
            <a:ext cx="9144000" cy="9679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4">
            <a:extLst>
              <a:ext uri="{FF2B5EF4-FFF2-40B4-BE49-F238E27FC236}">
                <a16:creationId xmlns:a16="http://schemas.microsoft.com/office/drawing/2014/main" id="{219F499F-C693-5BFD-00D9-9722CC3E046F}"/>
              </a:ext>
            </a:extLst>
          </p:cNvPr>
          <p:cNvSpPr txBox="1"/>
          <p:nvPr/>
        </p:nvSpPr>
        <p:spPr>
          <a:xfrm>
            <a:off x="107504" y="13807"/>
            <a:ext cx="18822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Selezione</a:t>
            </a:r>
          </a:p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Sélection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7B4007-D51F-3D11-8980-5E6D9D221D5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2568" y="89163"/>
            <a:ext cx="784860" cy="7848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2">
            <a:extLst>
              <a:ext uri="{FF2B5EF4-FFF2-40B4-BE49-F238E27FC236}">
                <a16:creationId xmlns:a16="http://schemas.microsoft.com/office/drawing/2014/main" id="{66418593-465C-45AD-9056-536F89E22802}"/>
              </a:ext>
            </a:extLst>
          </p:cNvPr>
          <p:cNvSpPr txBox="1"/>
          <p:nvPr/>
        </p:nvSpPr>
        <p:spPr>
          <a:xfrm>
            <a:off x="213090" y="1275242"/>
            <a:ext cx="9036496" cy="3808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fr-FR" sz="1050" i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it-IT" sz="2400" b="1" dirty="0">
                <a:solidFill>
                  <a:srgbClr val="FF6600"/>
                </a:solidFill>
              </a:rPr>
              <a:t>Selezionare significa scegliere i migliori individui all’interno di una popolazione e accoppiarli opportunamente per ottenere una prole che abbia delle caratteristiche migliori rispetto alla media della generazione precedente</a:t>
            </a:r>
          </a:p>
          <a:p>
            <a:pPr>
              <a:spcAft>
                <a:spcPts val="600"/>
              </a:spcAft>
            </a:pPr>
            <a:endParaRPr lang="fr-FR" sz="2400" b="1" dirty="0">
              <a:solidFill>
                <a:srgbClr val="FF6600"/>
              </a:solidFill>
            </a:endParaRPr>
          </a:p>
          <a:p>
            <a:pPr>
              <a:spcAft>
                <a:spcPts val="600"/>
              </a:spcAft>
            </a:pPr>
            <a:r>
              <a:rPr lang="fr-FR" sz="2400" b="1" dirty="0">
                <a:solidFill>
                  <a:srgbClr val="FF6600"/>
                </a:solidFill>
              </a:rPr>
              <a:t>La sélection consiste à choisir les meilleurs individus au sein d'une population et à les accoupler de manière appropriée afin d'obtenir une progéniture dont les caractéristiques sont supérieures à la moyenne de la génération précédente	</a:t>
            </a:r>
            <a:r>
              <a:rPr lang="fr-FR" sz="2000" dirty="0">
                <a:solidFill>
                  <a:srgbClr val="000000"/>
                </a:solidFill>
              </a:rPr>
              <a:t>		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26ED876-286E-9707-EE4C-2EFD4A1EE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428" y="-884"/>
            <a:ext cx="2033482" cy="11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9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4608A-ADEB-3507-8CDA-5683C4D24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84201E-6E64-5825-DBD5-0A73FF50DB3C}"/>
              </a:ext>
            </a:extLst>
          </p:cNvPr>
          <p:cNvSpPr/>
          <p:nvPr/>
        </p:nvSpPr>
        <p:spPr>
          <a:xfrm>
            <a:off x="0" y="0"/>
            <a:ext cx="9144000" cy="9679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4">
            <a:extLst>
              <a:ext uri="{FF2B5EF4-FFF2-40B4-BE49-F238E27FC236}">
                <a16:creationId xmlns:a16="http://schemas.microsoft.com/office/drawing/2014/main" id="{E5CDA71B-974C-D93A-CD74-258955BF881F}"/>
              </a:ext>
            </a:extLst>
          </p:cNvPr>
          <p:cNvSpPr txBox="1"/>
          <p:nvPr/>
        </p:nvSpPr>
        <p:spPr>
          <a:xfrm>
            <a:off x="107504" y="13807"/>
            <a:ext cx="17427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Obiettivo</a:t>
            </a:r>
            <a:endParaRPr lang="fr-FR" sz="28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objectif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21DB322-C0A2-13DD-5CE7-02D4CA64942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2568" y="89163"/>
            <a:ext cx="784860" cy="7848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2">
            <a:extLst>
              <a:ext uri="{FF2B5EF4-FFF2-40B4-BE49-F238E27FC236}">
                <a16:creationId xmlns:a16="http://schemas.microsoft.com/office/drawing/2014/main" id="{6C2623B2-42DB-B997-2648-0FB61974F05A}"/>
              </a:ext>
            </a:extLst>
          </p:cNvPr>
          <p:cNvSpPr txBox="1"/>
          <p:nvPr/>
        </p:nvSpPr>
        <p:spPr>
          <a:xfrm>
            <a:off x="311274" y="953695"/>
            <a:ext cx="9036496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fr-FR" sz="1050" i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it-IT" sz="2400" b="1" dirty="0">
                <a:solidFill>
                  <a:srgbClr val="FF6600"/>
                </a:solidFill>
              </a:rPr>
              <a:t>costruire uno strumento per gestire il miglioramento genetico del patrimonio apistico</a:t>
            </a:r>
            <a:endParaRPr lang="fr-FR" sz="2400" b="1" dirty="0">
              <a:solidFill>
                <a:srgbClr val="FF6600"/>
              </a:solidFill>
            </a:endParaRPr>
          </a:p>
          <a:p>
            <a:pPr>
              <a:spcAft>
                <a:spcPts val="600"/>
              </a:spcAft>
            </a:pPr>
            <a:r>
              <a:rPr lang="fr-FR" sz="2400" b="1" dirty="0">
                <a:solidFill>
                  <a:srgbClr val="FF6600"/>
                </a:solidFill>
              </a:rPr>
              <a:t>construire un outil pour gérer l’amélioration  génétique du cheptel</a:t>
            </a:r>
            <a:r>
              <a:rPr lang="fr-FR" sz="2000" dirty="0">
                <a:solidFill>
                  <a:srgbClr val="000000"/>
                </a:solidFill>
              </a:rPr>
              <a:t>			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A866A57-D76B-E01F-12EB-575583EC3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428" y="-884"/>
            <a:ext cx="2033482" cy="1102227"/>
          </a:xfrm>
          <a:prstGeom prst="rect">
            <a:avLst/>
          </a:prstGeom>
        </p:spPr>
      </p:pic>
      <p:pic>
        <p:nvPicPr>
          <p:cNvPr id="26" name="Immagine 25" descr="Immagine che contiene succo, frutto, bevanda, Arte bambini&#10;&#10;Descrizione generata automaticamente">
            <a:extLst>
              <a:ext uri="{FF2B5EF4-FFF2-40B4-BE49-F238E27FC236}">
                <a16:creationId xmlns:a16="http://schemas.microsoft.com/office/drawing/2014/main" id="{CC4782A7-3C07-B771-2694-12A6C4E994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370" y="2593034"/>
            <a:ext cx="4240058" cy="402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9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886B3-44B2-A893-2BD9-65B8AD1EF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6B1313B-F412-3D9F-DAC0-252BDDC93762}"/>
              </a:ext>
            </a:extLst>
          </p:cNvPr>
          <p:cNvSpPr/>
          <p:nvPr/>
        </p:nvSpPr>
        <p:spPr>
          <a:xfrm>
            <a:off x="0" y="0"/>
            <a:ext cx="9144000" cy="9679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4">
            <a:extLst>
              <a:ext uri="{FF2B5EF4-FFF2-40B4-BE49-F238E27FC236}">
                <a16:creationId xmlns:a16="http://schemas.microsoft.com/office/drawing/2014/main" id="{05A84A10-CE1A-0ACA-4E93-3C03BD8F597D}"/>
              </a:ext>
            </a:extLst>
          </p:cNvPr>
          <p:cNvSpPr txBox="1"/>
          <p:nvPr/>
        </p:nvSpPr>
        <p:spPr>
          <a:xfrm>
            <a:off x="107504" y="13807"/>
            <a:ext cx="17427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Obiettivo</a:t>
            </a:r>
            <a:endParaRPr lang="fr-FR" sz="28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objectif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EB67767-A4DF-955D-88CA-3235C132FD8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2568" y="89163"/>
            <a:ext cx="784860" cy="7848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2">
            <a:extLst>
              <a:ext uri="{FF2B5EF4-FFF2-40B4-BE49-F238E27FC236}">
                <a16:creationId xmlns:a16="http://schemas.microsoft.com/office/drawing/2014/main" id="{8F114147-E396-BECF-2F49-F00B9A541C26}"/>
              </a:ext>
            </a:extLst>
          </p:cNvPr>
          <p:cNvSpPr txBox="1"/>
          <p:nvPr/>
        </p:nvSpPr>
        <p:spPr>
          <a:xfrm>
            <a:off x="311274" y="953695"/>
            <a:ext cx="9036496" cy="2331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fr-FR" sz="1050" i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it-IT" sz="2400" b="1" dirty="0">
                <a:solidFill>
                  <a:srgbClr val="FF6600"/>
                </a:solidFill>
              </a:rPr>
              <a:t>costruzione di un indicatore multicriterio che guida la scelta alle colonie più adatte ad essere moltiplicate</a:t>
            </a:r>
            <a:endParaRPr lang="fr-FR" sz="2400" b="1" dirty="0">
              <a:solidFill>
                <a:srgbClr val="FF6600"/>
              </a:solidFill>
            </a:endParaRPr>
          </a:p>
          <a:p>
            <a:pPr>
              <a:spcAft>
                <a:spcPts val="600"/>
              </a:spcAft>
            </a:pPr>
            <a:r>
              <a:rPr lang="fr-FR" sz="2400" b="1" dirty="0">
                <a:solidFill>
                  <a:srgbClr val="FF6600"/>
                </a:solidFill>
              </a:rPr>
              <a:t>construction d’un indicateur </a:t>
            </a:r>
            <a:r>
              <a:rPr lang="fr-FR" sz="2400" b="1" dirty="0" err="1">
                <a:solidFill>
                  <a:srgbClr val="FF6600"/>
                </a:solidFill>
              </a:rPr>
              <a:t>multi-critères</a:t>
            </a:r>
            <a:r>
              <a:rPr lang="fr-FR" sz="2400" b="1" dirty="0">
                <a:solidFill>
                  <a:srgbClr val="FF6600"/>
                </a:solidFill>
              </a:rPr>
              <a:t> qui oriente le choix des colonies les plus aptes à être</a:t>
            </a:r>
          </a:p>
          <a:p>
            <a:pPr>
              <a:spcAft>
                <a:spcPts val="600"/>
              </a:spcAft>
            </a:pPr>
            <a:r>
              <a:rPr lang="fr-FR" sz="2400" b="1" dirty="0">
                <a:solidFill>
                  <a:srgbClr val="FF6600"/>
                </a:solidFill>
              </a:rPr>
              <a:t>multipliées </a:t>
            </a:r>
            <a:r>
              <a:rPr lang="fr-FR" sz="2000" dirty="0">
                <a:solidFill>
                  <a:srgbClr val="000000"/>
                </a:solidFill>
              </a:rPr>
              <a:t>			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6BF67AB-32E6-F002-D5F3-30B9B733EB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428" y="-884"/>
            <a:ext cx="2033482" cy="1102227"/>
          </a:xfrm>
          <a:prstGeom prst="rect">
            <a:avLst/>
          </a:prstGeom>
        </p:spPr>
      </p:pic>
      <p:pic>
        <p:nvPicPr>
          <p:cNvPr id="26" name="Immagine 25" descr="Immagine che contiene succo, frutto, bevanda, Arte bambini&#10;&#10;Descrizione generata automaticamente">
            <a:extLst>
              <a:ext uri="{FF2B5EF4-FFF2-40B4-BE49-F238E27FC236}">
                <a16:creationId xmlns:a16="http://schemas.microsoft.com/office/drawing/2014/main" id="{24AEA966-7B4B-C624-5B1C-BDCDCBA8EB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935" y="3085404"/>
            <a:ext cx="4240058" cy="402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50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8C2C2-D085-ECD6-3C63-E05A0405B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6E1A80E-BBD3-0D30-B7C1-0A9EED72FD6E}"/>
              </a:ext>
            </a:extLst>
          </p:cNvPr>
          <p:cNvSpPr/>
          <p:nvPr/>
        </p:nvSpPr>
        <p:spPr>
          <a:xfrm>
            <a:off x="0" y="0"/>
            <a:ext cx="9144000" cy="9679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4">
            <a:extLst>
              <a:ext uri="{FF2B5EF4-FFF2-40B4-BE49-F238E27FC236}">
                <a16:creationId xmlns:a16="http://schemas.microsoft.com/office/drawing/2014/main" id="{9F322D3E-066A-6EDB-90A2-1A63907C6681}"/>
              </a:ext>
            </a:extLst>
          </p:cNvPr>
          <p:cNvSpPr txBox="1"/>
          <p:nvPr/>
        </p:nvSpPr>
        <p:spPr>
          <a:xfrm>
            <a:off x="107504" y="13807"/>
            <a:ext cx="17427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Obiettivo</a:t>
            </a:r>
            <a:endParaRPr lang="fr-FR" sz="28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objectif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FE5811-33DD-0BC3-68A6-F5F1F8C555B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2568" y="89163"/>
            <a:ext cx="784860" cy="7848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2">
            <a:extLst>
              <a:ext uri="{FF2B5EF4-FFF2-40B4-BE49-F238E27FC236}">
                <a16:creationId xmlns:a16="http://schemas.microsoft.com/office/drawing/2014/main" id="{CBADD1EA-8409-509A-13F4-0B14DC358585}"/>
              </a:ext>
            </a:extLst>
          </p:cNvPr>
          <p:cNvSpPr txBox="1"/>
          <p:nvPr/>
        </p:nvSpPr>
        <p:spPr>
          <a:xfrm>
            <a:off x="311274" y="953695"/>
            <a:ext cx="9036496" cy="1885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fr-FR" sz="1050" i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it-IT" sz="2400" b="1" dirty="0" err="1">
                <a:solidFill>
                  <a:srgbClr val="FF6600"/>
                </a:solidFill>
              </a:rPr>
              <a:t>Melior'Api</a:t>
            </a:r>
            <a:r>
              <a:rPr lang="it-IT" sz="2400" b="1" dirty="0">
                <a:solidFill>
                  <a:srgbClr val="FF6600"/>
                </a:solidFill>
              </a:rPr>
              <a:t> produrrà un algoritmo e un'applicazione web per gestire il miglioramento dell'allevamento.</a:t>
            </a:r>
            <a:endParaRPr lang="fr-FR" sz="2400" b="1" dirty="0">
              <a:solidFill>
                <a:srgbClr val="FF6600"/>
              </a:solidFill>
            </a:endParaRPr>
          </a:p>
          <a:p>
            <a:pPr>
              <a:spcAft>
                <a:spcPts val="600"/>
              </a:spcAft>
            </a:pPr>
            <a:r>
              <a:rPr lang="fr-FR" sz="2400" b="1" dirty="0" err="1">
                <a:solidFill>
                  <a:srgbClr val="FF6600"/>
                </a:solidFill>
              </a:rPr>
              <a:t>Melior’Api</a:t>
            </a:r>
            <a:r>
              <a:rPr lang="fr-FR" sz="2400" b="1" dirty="0">
                <a:solidFill>
                  <a:srgbClr val="FF6600"/>
                </a:solidFill>
              </a:rPr>
              <a:t> produira algorithme et application Web pour gérer l’amélioration du cheptel.</a:t>
            </a:r>
            <a:r>
              <a:rPr lang="fr-FR" sz="2000" dirty="0">
                <a:solidFill>
                  <a:srgbClr val="000000"/>
                </a:solidFill>
              </a:rPr>
              <a:t>			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917BB9E-2E18-D083-D123-8BAFC81746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428" y="-884"/>
            <a:ext cx="2033482" cy="1102227"/>
          </a:xfrm>
          <a:prstGeom prst="rect">
            <a:avLst/>
          </a:prstGeom>
        </p:spPr>
      </p:pic>
      <p:pic>
        <p:nvPicPr>
          <p:cNvPr id="26" name="Immagine 25" descr="Immagine che contiene succo, frutto, bevanda, Arte bambini&#10;&#10;Descrizione generata automaticamente">
            <a:extLst>
              <a:ext uri="{FF2B5EF4-FFF2-40B4-BE49-F238E27FC236}">
                <a16:creationId xmlns:a16="http://schemas.microsoft.com/office/drawing/2014/main" id="{2CED5B16-1B9B-967D-C313-CC2BEF0F7A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935" y="3085404"/>
            <a:ext cx="4240058" cy="402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35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0"/>
            <a:ext cx="9144000" cy="9679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4"/>
          <p:cNvSpPr txBox="1"/>
          <p:nvPr/>
        </p:nvSpPr>
        <p:spPr>
          <a:xfrm>
            <a:off x="107504" y="106941"/>
            <a:ext cx="186140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Strumenti</a:t>
            </a:r>
            <a:endParaRPr lang="fr-FR" sz="28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Outils</a:t>
            </a:r>
          </a:p>
        </p:txBody>
      </p:sp>
      <p:sp>
        <p:nvSpPr>
          <p:cNvPr id="67" name="ZoneTexte 12">
            <a:extLst>
              <a:ext uri="{FF2B5EF4-FFF2-40B4-BE49-F238E27FC236}">
                <a16:creationId xmlns:a16="http://schemas.microsoft.com/office/drawing/2014/main" id="{1A2D93D2-47BC-3E47-BA85-DAE04CF444E5}"/>
              </a:ext>
            </a:extLst>
          </p:cNvPr>
          <p:cNvSpPr txBox="1"/>
          <p:nvPr/>
        </p:nvSpPr>
        <p:spPr>
          <a:xfrm>
            <a:off x="107503" y="980964"/>
            <a:ext cx="903649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fr-FR" sz="1050" i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fr-FR" sz="2400" b="1" dirty="0" err="1">
                <a:solidFill>
                  <a:srgbClr val="FF6600"/>
                </a:solidFill>
              </a:rPr>
              <a:t>Misurazioni</a:t>
            </a:r>
            <a:r>
              <a:rPr lang="fr-FR" sz="2400" b="1" dirty="0">
                <a:solidFill>
                  <a:srgbClr val="FF6600"/>
                </a:solidFill>
              </a:rPr>
              <a:t>: varroa, virus, </a:t>
            </a:r>
            <a:r>
              <a:rPr lang="fr-FR" sz="2400" b="1" dirty="0" err="1">
                <a:solidFill>
                  <a:srgbClr val="FF6600"/>
                </a:solidFill>
              </a:rPr>
              <a:t>produzioni</a:t>
            </a:r>
            <a:r>
              <a:rPr lang="fr-FR" sz="2400" b="1" dirty="0">
                <a:solidFill>
                  <a:srgbClr val="FF6600"/>
                </a:solidFill>
              </a:rPr>
              <a:t>, api, </a:t>
            </a:r>
            <a:r>
              <a:rPr lang="fr-FR" sz="2400" b="1" dirty="0" err="1">
                <a:solidFill>
                  <a:srgbClr val="FF6600"/>
                </a:solidFill>
              </a:rPr>
              <a:t>covata</a:t>
            </a:r>
            <a:r>
              <a:rPr lang="fr-FR" sz="2400" b="1" dirty="0">
                <a:solidFill>
                  <a:srgbClr val="FF6600"/>
                </a:solidFill>
              </a:rPr>
              <a:t>, pin test</a:t>
            </a:r>
          </a:p>
          <a:p>
            <a:pPr>
              <a:spcAft>
                <a:spcPts val="600"/>
              </a:spcAft>
            </a:pPr>
            <a:r>
              <a:rPr lang="fr-FR" sz="2400" b="1" dirty="0">
                <a:solidFill>
                  <a:srgbClr val="FF6600"/>
                </a:solidFill>
              </a:rPr>
              <a:t>Mesures : varroa, virus, production, abeilles, couvain, pin test</a:t>
            </a:r>
            <a:r>
              <a:rPr lang="fr-FR" sz="2000" dirty="0">
                <a:solidFill>
                  <a:srgbClr val="000000"/>
                </a:solidFill>
              </a:rPr>
              <a:t>			</a:t>
            </a:r>
          </a:p>
        </p:txBody>
      </p:sp>
      <p:pic>
        <p:nvPicPr>
          <p:cNvPr id="10" name="Imag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2568" y="89163"/>
            <a:ext cx="7848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E68293DD-4072-E82B-579E-DE28C2C9A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51" y="2285191"/>
            <a:ext cx="2835514" cy="311556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3850DA8-AEBE-7631-6968-564ADA665C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665" y="2621122"/>
            <a:ext cx="1960453" cy="244370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038B17B-EF5D-E3FB-4B0D-7F5A9183AD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116" y="2204019"/>
            <a:ext cx="4005627" cy="3467907"/>
          </a:xfrm>
          <a:prstGeom prst="rect">
            <a:avLst/>
          </a:prstGeom>
        </p:spPr>
      </p:pic>
      <p:pic>
        <p:nvPicPr>
          <p:cNvPr id="2" name="Image 5">
            <a:extLst>
              <a:ext uri="{FF2B5EF4-FFF2-40B4-BE49-F238E27FC236}">
                <a16:creationId xmlns:a16="http://schemas.microsoft.com/office/drawing/2014/main" id="{9EE2B668-802C-624C-228A-9C4A5D127A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7428" y="-884"/>
            <a:ext cx="2033482" cy="11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9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0"/>
            <a:ext cx="9144000" cy="9679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4"/>
          <p:cNvSpPr txBox="1"/>
          <p:nvPr/>
        </p:nvSpPr>
        <p:spPr>
          <a:xfrm>
            <a:off x="107504" y="89163"/>
            <a:ext cx="728436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Giornate</a:t>
            </a:r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dell’apicoltura</a:t>
            </a:r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franco-</a:t>
            </a:r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italiana</a:t>
            </a:r>
            <a:endParaRPr lang="fr-FR" sz="28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Journées franco-italiennes de l'apiculture</a:t>
            </a:r>
          </a:p>
        </p:txBody>
      </p:sp>
      <p:pic>
        <p:nvPicPr>
          <p:cNvPr id="10" name="Imag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47845" y="1266034"/>
            <a:ext cx="7848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magine 7" descr="Immagine che contiene interno, uomo, vestiti, persona&#10;&#10;Descrizione generata automaticamente">
            <a:extLst>
              <a:ext uri="{FF2B5EF4-FFF2-40B4-BE49-F238E27FC236}">
                <a16:creationId xmlns:a16="http://schemas.microsoft.com/office/drawing/2014/main" id="{7F2F21FE-64CE-AC8C-75C2-A77AF90335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590" y="2507227"/>
            <a:ext cx="5957409" cy="3963726"/>
          </a:xfrm>
          <a:prstGeom prst="rect">
            <a:avLst/>
          </a:prstGeom>
        </p:spPr>
      </p:pic>
      <p:pic>
        <p:nvPicPr>
          <p:cNvPr id="11" name="Immagine 10" descr="Immagine che contiene testo, barriera corallina, schermata, poster&#10;&#10;Descrizione generata automaticamente">
            <a:extLst>
              <a:ext uri="{FF2B5EF4-FFF2-40B4-BE49-F238E27FC236}">
                <a16:creationId xmlns:a16="http://schemas.microsoft.com/office/drawing/2014/main" id="{C11AF4BE-246B-C3ED-82E1-DF52EDD027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03" y="1057077"/>
            <a:ext cx="2743200" cy="6858000"/>
          </a:xfrm>
          <a:prstGeom prst="rect">
            <a:avLst/>
          </a:prstGeom>
        </p:spPr>
      </p:pic>
      <p:pic>
        <p:nvPicPr>
          <p:cNvPr id="2" name="Image 5">
            <a:extLst>
              <a:ext uri="{FF2B5EF4-FFF2-40B4-BE49-F238E27FC236}">
                <a16:creationId xmlns:a16="http://schemas.microsoft.com/office/drawing/2014/main" id="{06035DA5-8BF5-560B-F676-9F08A98185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558" y="1224135"/>
            <a:ext cx="2033482" cy="11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13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0"/>
            <a:ext cx="9144000" cy="9679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4"/>
          <p:cNvSpPr txBox="1"/>
          <p:nvPr/>
        </p:nvSpPr>
        <p:spPr>
          <a:xfrm>
            <a:off x="107504" y="13807"/>
            <a:ext cx="1302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Varroa</a:t>
            </a:r>
          </a:p>
        </p:txBody>
      </p:sp>
      <p:pic>
        <p:nvPicPr>
          <p:cNvPr id="10" name="Imag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2568" y="89163"/>
            <a:ext cx="784860" cy="7848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2">
            <a:extLst>
              <a:ext uri="{FF2B5EF4-FFF2-40B4-BE49-F238E27FC236}">
                <a16:creationId xmlns:a16="http://schemas.microsoft.com/office/drawing/2014/main" id="{F0F4CBD0-2FFD-1AB6-4A7C-4796A145CBEE}"/>
              </a:ext>
            </a:extLst>
          </p:cNvPr>
          <p:cNvSpPr txBox="1"/>
          <p:nvPr/>
        </p:nvSpPr>
        <p:spPr>
          <a:xfrm>
            <a:off x="311274" y="953695"/>
            <a:ext cx="9036496" cy="1146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fr-FR" sz="1050" i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fr-FR" sz="2400" b="1" dirty="0" err="1">
                <a:solidFill>
                  <a:srgbClr val="FF6600"/>
                </a:solidFill>
              </a:rPr>
              <a:t>Migliorare</a:t>
            </a:r>
            <a:r>
              <a:rPr lang="fr-FR" sz="2400" b="1" dirty="0">
                <a:solidFill>
                  <a:srgbClr val="FF6600"/>
                </a:solidFill>
              </a:rPr>
              <a:t> la </a:t>
            </a:r>
            <a:r>
              <a:rPr lang="fr-FR" sz="2400" b="1" dirty="0" err="1">
                <a:solidFill>
                  <a:srgbClr val="FF6600"/>
                </a:solidFill>
              </a:rPr>
              <a:t>gestione</a:t>
            </a:r>
            <a:r>
              <a:rPr lang="fr-FR" sz="2400" b="1" dirty="0">
                <a:solidFill>
                  <a:srgbClr val="FF6600"/>
                </a:solidFill>
              </a:rPr>
              <a:t> </a:t>
            </a:r>
            <a:r>
              <a:rPr lang="fr-FR" sz="2400" b="1" dirty="0" err="1">
                <a:solidFill>
                  <a:srgbClr val="FF6600"/>
                </a:solidFill>
              </a:rPr>
              <a:t>della</a:t>
            </a:r>
            <a:r>
              <a:rPr lang="fr-FR" sz="2400" b="1" dirty="0">
                <a:solidFill>
                  <a:srgbClr val="FF6600"/>
                </a:solidFill>
              </a:rPr>
              <a:t> varroa </a:t>
            </a:r>
          </a:p>
          <a:p>
            <a:pPr>
              <a:spcAft>
                <a:spcPts val="600"/>
              </a:spcAft>
            </a:pPr>
            <a:r>
              <a:rPr lang="fr-FR" sz="2400" b="1" dirty="0">
                <a:solidFill>
                  <a:srgbClr val="FF6600"/>
                </a:solidFill>
              </a:rPr>
              <a:t>améliorer la gestion du varroa</a:t>
            </a:r>
            <a:r>
              <a:rPr lang="fr-FR" sz="2000" dirty="0">
                <a:solidFill>
                  <a:srgbClr val="000000"/>
                </a:solidFill>
              </a:rPr>
              <a:t>			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441625-D542-D7F3-51B4-62B9CBCD7C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090" y="2326362"/>
            <a:ext cx="2414427" cy="138387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E2B774-5101-4884-21AD-A9FF92FA85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8753" y="3054742"/>
            <a:ext cx="3021252" cy="131099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F0AB2B-6F48-4C91-E6FC-8606A1FE3E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4916" y="3714810"/>
            <a:ext cx="2977792" cy="161408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E6556F0-2259-E1A7-B9CA-069C45CBF7B1}"/>
              </a:ext>
            </a:extLst>
          </p:cNvPr>
          <p:cNvSpPr txBox="1"/>
          <p:nvPr/>
        </p:nvSpPr>
        <p:spPr>
          <a:xfrm>
            <a:off x="5299" y="4540038"/>
            <a:ext cx="23537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/>
              <a:t>Gestire</a:t>
            </a:r>
            <a:r>
              <a:rPr lang="fr-FR" dirty="0"/>
              <a:t> la varroa con </a:t>
            </a:r>
          </a:p>
          <a:p>
            <a:pPr algn="ctr"/>
            <a:r>
              <a:rPr lang="fr-FR" dirty="0"/>
              <a:t>il </a:t>
            </a:r>
            <a:r>
              <a:rPr lang="fr-FR" dirty="0" err="1"/>
              <a:t>controllo</a:t>
            </a:r>
            <a:r>
              <a:rPr lang="fr-FR" dirty="0"/>
              <a:t> </a:t>
            </a:r>
            <a:r>
              <a:rPr lang="fr-FR" dirty="0" err="1"/>
              <a:t>della</a:t>
            </a:r>
            <a:r>
              <a:rPr lang="fr-FR" dirty="0"/>
              <a:t> </a:t>
            </a:r>
            <a:r>
              <a:rPr lang="fr-FR" dirty="0" err="1"/>
              <a:t>covata</a:t>
            </a:r>
            <a:endParaRPr lang="fr-FR" dirty="0"/>
          </a:p>
          <a:p>
            <a:pPr algn="ctr"/>
            <a:r>
              <a:rPr lang="fr-FR" dirty="0"/>
              <a:t>Gérer Varroa par le </a:t>
            </a:r>
          </a:p>
          <a:p>
            <a:pPr algn="ctr"/>
            <a:r>
              <a:rPr lang="fr-FR" dirty="0"/>
              <a:t>contrôle du couvain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2291DFB-9996-C2C4-0976-B93553A646E2}"/>
              </a:ext>
            </a:extLst>
          </p:cNvPr>
          <p:cNvSpPr txBox="1"/>
          <p:nvPr/>
        </p:nvSpPr>
        <p:spPr>
          <a:xfrm>
            <a:off x="2563519" y="4863204"/>
            <a:ext cx="35026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/>
              <a:t>Controllare</a:t>
            </a:r>
            <a:r>
              <a:rPr lang="fr-FR" dirty="0"/>
              <a:t> il </a:t>
            </a:r>
            <a:r>
              <a:rPr lang="fr-FR" dirty="0" err="1"/>
              <a:t>trattamento</a:t>
            </a:r>
            <a:r>
              <a:rPr lang="fr-FR" dirty="0"/>
              <a:t> </a:t>
            </a:r>
            <a:r>
              <a:rPr lang="fr-FR" dirty="0" err="1"/>
              <a:t>invernale</a:t>
            </a:r>
            <a:endParaRPr lang="fr-FR" dirty="0"/>
          </a:p>
          <a:p>
            <a:pPr algn="ctr"/>
            <a:r>
              <a:rPr lang="fr-FR" dirty="0"/>
              <a:t>Maîtriser le traitement en hiver</a:t>
            </a:r>
          </a:p>
          <a:p>
            <a:pPr algn="ctr"/>
            <a:r>
              <a:rPr lang="fr-FR" dirty="0"/>
              <a:t>contre Varroa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2D07ADA-AD63-7BC9-CE71-E5BF3FC4B193}"/>
              </a:ext>
            </a:extLst>
          </p:cNvPr>
          <p:cNvSpPr txBox="1"/>
          <p:nvPr/>
        </p:nvSpPr>
        <p:spPr>
          <a:xfrm>
            <a:off x="6467460" y="5581139"/>
            <a:ext cx="24043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/>
              <a:t>Migliorare</a:t>
            </a:r>
            <a:r>
              <a:rPr lang="fr-FR" dirty="0"/>
              <a:t> la </a:t>
            </a:r>
            <a:r>
              <a:rPr lang="fr-FR" dirty="0" err="1"/>
              <a:t>resistenza</a:t>
            </a:r>
            <a:r>
              <a:rPr lang="fr-FR" dirty="0"/>
              <a:t> </a:t>
            </a:r>
          </a:p>
          <a:p>
            <a:pPr algn="ctr"/>
            <a:r>
              <a:rPr lang="fr-FR" dirty="0"/>
              <a:t>Améliorer la résistance</a:t>
            </a:r>
          </a:p>
          <a:p>
            <a:pPr algn="ctr"/>
            <a:r>
              <a:rPr lang="fr-FR" dirty="0"/>
              <a:t>à Varroa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63CCD2F-6360-9A9D-38E3-17A54B3A5A40}"/>
              </a:ext>
            </a:extLst>
          </p:cNvPr>
          <p:cNvCxnSpPr>
            <a:stCxn id="8" idx="3"/>
            <a:endCxn id="9" idx="1"/>
          </p:cNvCxnSpPr>
          <p:nvPr/>
        </p:nvCxnSpPr>
        <p:spPr>
          <a:xfrm>
            <a:off x="2359020" y="5140203"/>
            <a:ext cx="204499" cy="18466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D1243090-E116-E6C9-E601-2677F17BC019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6066209" y="5324869"/>
            <a:ext cx="438789" cy="41549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magine 6">
            <a:extLst>
              <a:ext uri="{FF2B5EF4-FFF2-40B4-BE49-F238E27FC236}">
                <a16:creationId xmlns:a16="http://schemas.microsoft.com/office/drawing/2014/main" id="{A83C69F6-82C7-DC7D-EE6D-A316DF9F49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0256" y="-8070"/>
            <a:ext cx="2036240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2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0"/>
            <a:ext cx="9144000" cy="9679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4"/>
          <p:cNvSpPr txBox="1"/>
          <p:nvPr/>
        </p:nvSpPr>
        <p:spPr>
          <a:xfrm>
            <a:off x="107504" y="224214"/>
            <a:ext cx="45191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Una </a:t>
            </a:r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continuazione</a:t>
            </a:r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logica</a:t>
            </a:r>
            <a:endParaRPr lang="fr-FR" sz="28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Une suite logique….</a:t>
            </a:r>
          </a:p>
        </p:txBody>
      </p:sp>
      <p:sp>
        <p:nvSpPr>
          <p:cNvPr id="67" name="ZoneTexte 12">
            <a:extLst>
              <a:ext uri="{FF2B5EF4-FFF2-40B4-BE49-F238E27FC236}">
                <a16:creationId xmlns:a16="http://schemas.microsoft.com/office/drawing/2014/main" id="{1A2D93D2-47BC-3E47-BA85-DAE04CF444E5}"/>
              </a:ext>
            </a:extLst>
          </p:cNvPr>
          <p:cNvSpPr txBox="1"/>
          <p:nvPr/>
        </p:nvSpPr>
        <p:spPr>
          <a:xfrm>
            <a:off x="107504" y="1316010"/>
            <a:ext cx="9036496" cy="1885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fr-FR" sz="1050" i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it-IT" sz="2400" b="1" dirty="0">
                <a:solidFill>
                  <a:srgbClr val="FF6600"/>
                </a:solidFill>
              </a:rPr>
              <a:t>Esplorare la resistenza alla varroa attraverso il comportamento igienico</a:t>
            </a:r>
            <a:r>
              <a:rPr lang="fr-FR" sz="2400" b="1" dirty="0">
                <a:solidFill>
                  <a:srgbClr val="FF6600"/>
                </a:solidFill>
              </a:rPr>
              <a:t> </a:t>
            </a:r>
          </a:p>
          <a:p>
            <a:pPr>
              <a:spcAft>
                <a:spcPts val="600"/>
              </a:spcAft>
            </a:pPr>
            <a:r>
              <a:rPr lang="fr-FR" sz="2400" b="1" dirty="0">
                <a:solidFill>
                  <a:srgbClr val="FF6600"/>
                </a:solidFill>
              </a:rPr>
              <a:t>Exploration de la résistance au varroa via le comportement hygiénique</a:t>
            </a:r>
            <a:r>
              <a:rPr lang="fr-FR" sz="2000" dirty="0">
                <a:solidFill>
                  <a:srgbClr val="000000"/>
                </a:solidFill>
              </a:rPr>
              <a:t>			</a:t>
            </a:r>
          </a:p>
        </p:txBody>
      </p:sp>
      <p:pic>
        <p:nvPicPr>
          <p:cNvPr id="10" name="Imag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2568" y="89163"/>
            <a:ext cx="784860" cy="7848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2">
            <a:extLst>
              <a:ext uri="{FF2B5EF4-FFF2-40B4-BE49-F238E27FC236}">
                <a16:creationId xmlns:a16="http://schemas.microsoft.com/office/drawing/2014/main" id="{3A0F7493-7BD4-1223-AA5D-BA53F396F4DB}"/>
              </a:ext>
            </a:extLst>
          </p:cNvPr>
          <p:cNvSpPr txBox="1"/>
          <p:nvPr/>
        </p:nvSpPr>
        <p:spPr>
          <a:xfrm>
            <a:off x="107504" y="4499397"/>
            <a:ext cx="9036496" cy="2269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fr-FR" sz="1050" i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it-IT" sz="2400" b="1" dirty="0">
                <a:solidFill>
                  <a:srgbClr val="FF6600"/>
                </a:solidFill>
              </a:rPr>
              <a:t>Sviluppo di uno strumento che gli apicoltori possano utilizzare nelle loro aziende.</a:t>
            </a:r>
            <a:r>
              <a:rPr lang="fr-FR" sz="2400" b="1" dirty="0">
                <a:solidFill>
                  <a:srgbClr val="FF6600"/>
                </a:solidFill>
              </a:rPr>
              <a:t> </a:t>
            </a:r>
          </a:p>
          <a:p>
            <a:pPr>
              <a:spcAft>
                <a:spcPts val="600"/>
              </a:spcAft>
            </a:pPr>
            <a:r>
              <a:rPr lang="fr-FR" sz="2400" b="1" dirty="0">
                <a:solidFill>
                  <a:srgbClr val="FF6600"/>
                </a:solidFill>
              </a:rPr>
              <a:t>Développement d’un outil que les apiculteurs pourront mettre en place sur leurs exploitations</a:t>
            </a:r>
          </a:p>
          <a:p>
            <a:pPr lvl="1">
              <a:spcAft>
                <a:spcPts val="600"/>
              </a:spcAft>
            </a:pPr>
            <a:r>
              <a:rPr lang="fr-FR" sz="2000" dirty="0">
                <a:solidFill>
                  <a:srgbClr val="000000"/>
                </a:solidFill>
              </a:rPr>
              <a:t>			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E4E4074-D64E-98B6-9A32-E2526741FE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7411" y="2824727"/>
            <a:ext cx="3154166" cy="1927974"/>
          </a:xfrm>
          <a:prstGeom prst="rect">
            <a:avLst/>
          </a:prstGeom>
        </p:spPr>
      </p:pic>
      <p:pic>
        <p:nvPicPr>
          <p:cNvPr id="4" name="Image 5">
            <a:extLst>
              <a:ext uri="{FF2B5EF4-FFF2-40B4-BE49-F238E27FC236}">
                <a16:creationId xmlns:a16="http://schemas.microsoft.com/office/drawing/2014/main" id="{830944B7-63BD-AFBB-5977-A8F08E3613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7428" y="-884"/>
            <a:ext cx="2033482" cy="11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95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-1" y="0"/>
            <a:ext cx="9144000" cy="9679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4"/>
          <p:cNvSpPr txBox="1"/>
          <p:nvPr/>
        </p:nvSpPr>
        <p:spPr>
          <a:xfrm>
            <a:off x="660163" y="2521059"/>
            <a:ext cx="81421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numeri</a:t>
            </a:r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del</a:t>
            </a:r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primo </a:t>
            </a:r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anno</a:t>
            </a:r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qualche</a:t>
            </a:r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grafico</a:t>
            </a:r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endParaRPr lang="fr-FR" sz="28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Les chiffres de la première année : quelques graphiques </a:t>
            </a:r>
          </a:p>
        </p:txBody>
      </p:sp>
      <p:pic>
        <p:nvPicPr>
          <p:cNvPr id="10" name="Imag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2568" y="89163"/>
            <a:ext cx="7848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5">
            <a:extLst>
              <a:ext uri="{FF2B5EF4-FFF2-40B4-BE49-F238E27FC236}">
                <a16:creationId xmlns:a16="http://schemas.microsoft.com/office/drawing/2014/main" id="{C97667A3-CD43-BFE8-A7CC-64FD52A5E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428" y="0"/>
            <a:ext cx="2033482" cy="11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6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9892A6-9100-58D8-B8EB-EC41C9600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20F2460-3981-17DF-46DD-A7891BEE6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14</a:t>
            </a:fld>
            <a:endParaRPr lang="fr-FR"/>
          </a:p>
        </p:txBody>
      </p:sp>
      <p:pic>
        <p:nvPicPr>
          <p:cNvPr id="5" name="Immagine 4" descr="Immagine che contiene testo, diagramma, linea, Parallelo&#10;&#10;Descrizione generata automaticamente">
            <a:extLst>
              <a:ext uri="{FF2B5EF4-FFF2-40B4-BE49-F238E27FC236}">
                <a16:creationId xmlns:a16="http://schemas.microsoft.com/office/drawing/2014/main" id="{5403D511-7769-8FD2-C89D-CDE55B029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0"/>
            <a:ext cx="8229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029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AA8367C-C4B8-19CE-28D7-BD3BC8B0A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15</a:t>
            </a:fld>
            <a:endParaRPr lang="fr-FR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479906C-B7B9-4BDC-86B8-C90965028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204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97955" y="1714658"/>
            <a:ext cx="8860936" cy="1124657"/>
          </a:xfrm>
          <a:prstGeom prst="rect">
            <a:avLst/>
          </a:prstGeom>
          <a:noFill/>
          <a:ln/>
        </p:spPr>
        <p:txBody>
          <a:bodyPr>
            <a:noAutofit/>
          </a:bodyPr>
          <a:lstStyle/>
          <a:p>
            <a:pPr lvl="0" algn="ctr">
              <a:lnSpc>
                <a:spcPct val="110000"/>
              </a:lnSpc>
              <a:spcBef>
                <a:spcPct val="0"/>
              </a:spcBef>
              <a:defRPr/>
            </a:pP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Buon </a:t>
            </a:r>
            <a:r>
              <a:rPr lang="fr-FR" sz="3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seminario</a:t>
            </a:r>
            <a:endParaRPr lang="fr-FR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10000"/>
              </a:lnSpc>
              <a:spcBef>
                <a:spcPct val="0"/>
              </a:spcBef>
              <a:defRPr/>
            </a:pP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Bonne atelier</a:t>
            </a: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828" y="-18680"/>
            <a:ext cx="1205556" cy="1536753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F71E12-9892-DE49-A490-9C0E23EEA1E2}"/>
              </a:ext>
            </a:extLst>
          </p:cNvPr>
          <p:cNvGrpSpPr>
            <a:grpSpLocks noChangeAspect="1"/>
          </p:cNvGrpSpPr>
          <p:nvPr/>
        </p:nvGrpSpPr>
        <p:grpSpPr>
          <a:xfrm>
            <a:off x="2838631" y="204314"/>
            <a:ext cx="3795489" cy="1282144"/>
            <a:chOff x="4624637" y="89277"/>
            <a:chExt cx="4643958" cy="1568761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2C09E720-18E7-A048-A217-301CB6642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24880" y="89277"/>
              <a:ext cx="2843715" cy="1485523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F091ACFF-DF3D-A947-8CA1-B4B74C868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24637" y="89277"/>
              <a:ext cx="1575763" cy="1568761"/>
            </a:xfrm>
            <a:prstGeom prst="rect">
              <a:avLst/>
            </a:prstGeom>
          </p:spPr>
        </p:pic>
      </p:grpSp>
      <p:pic>
        <p:nvPicPr>
          <p:cNvPr id="30" name="Picture 2" descr="llustration Atelier européen sur la bioéconomie">
            <a:extLst>
              <a:ext uri="{FF2B5EF4-FFF2-40B4-BE49-F238E27FC236}">
                <a16:creationId xmlns:a16="http://schemas.microsoft.com/office/drawing/2014/main" id="{C4E9194E-DC4F-2248-954F-F7F223471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2265"/>
            <a:ext cx="2574011" cy="93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Image 31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19524" y="1647423"/>
            <a:ext cx="7848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Image 32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647363">
            <a:off x="8147917" y="2335374"/>
            <a:ext cx="7848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5">
            <a:extLst>
              <a:ext uri="{FF2B5EF4-FFF2-40B4-BE49-F238E27FC236}">
                <a16:creationId xmlns:a16="http://schemas.microsoft.com/office/drawing/2014/main" id="{2E69EB68-B907-FC30-2E09-471E8E1D9F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" y="5366538"/>
            <a:ext cx="2564444" cy="139002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716D8C0-B6D9-97BE-5B13-DE7FDFC696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1412" y="2935427"/>
            <a:ext cx="6984284" cy="438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7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8386</TotalTime>
  <Words>453</Words>
  <Application>Microsoft Office PowerPoint</Application>
  <PresentationFormat>Presentazione su schermo (4:3)</PresentationFormat>
  <Paragraphs>90</Paragraphs>
  <Slides>16</Slides>
  <Notes>14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0" baseType="lpstr">
      <vt:lpstr>Arial</vt:lpstr>
      <vt:lpstr>Brush Script MT</vt:lpstr>
      <vt:lpstr>Calibri</vt:lpstr>
      <vt:lpstr>1_Thème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Lea Tison</dc:creator>
  <cp:lastModifiedBy>Giovanni Guido</cp:lastModifiedBy>
  <cp:revision>331</cp:revision>
  <dcterms:created xsi:type="dcterms:W3CDTF">2018-11-05T10:02:09Z</dcterms:created>
  <dcterms:modified xsi:type="dcterms:W3CDTF">2024-11-07T07:24:24Z</dcterms:modified>
</cp:coreProperties>
</file>