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59" r:id="rId5"/>
    <p:sldId id="268" r:id="rId6"/>
    <p:sldId id="269" r:id="rId7"/>
    <p:sldId id="270" r:id="rId8"/>
    <p:sldId id="261" r:id="rId9"/>
    <p:sldId id="262" r:id="rId10"/>
    <p:sldId id="271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Repartition</a:t>
            </a:r>
            <a:r>
              <a:rPr lang="en-US" baseline="0" dirty="0"/>
              <a:t> production</a:t>
            </a:r>
          </a:p>
          <a:p>
            <a:pPr>
              <a:defRPr/>
            </a:pPr>
            <a:r>
              <a:rPr lang="en-US" baseline="0" dirty="0"/>
              <a:t>(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tonne</a:t>
            </a:r>
            <a:r>
              <a:rPr lang="en-US" baseline="0" dirty="0"/>
              <a:t> / an)</a:t>
            </a:r>
            <a:endParaRPr lang="en-US" dirty="0"/>
          </a:p>
        </c:rich>
      </c:tx>
      <c:layout>
        <c:manualLayout>
          <c:xMode val="edge"/>
          <c:yMode val="edge"/>
          <c:x val="0.209929217918166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84-416C-B85B-E75B311C68C3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84-416C-B85B-E75B311C68C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84-416C-B85B-E75B311C68C3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84-416C-B85B-E75B311C68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3"/>
                <c:pt idx="0">
                  <c:v>Vente directe</c:v>
                </c:pt>
                <c:pt idx="1">
                  <c:v>Demi-gros</c:v>
                </c:pt>
                <c:pt idx="2">
                  <c:v>Gros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FD-4244-9ADE-9414F8D90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9DA77-BC78-457F-B3F0-29DBEBEB490B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AFAFD-CF5B-4F16-95B0-A73392028C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3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E5BFE0-9219-4A87-B06D-775201D89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729790-0208-4DA7-8405-A40C3FF18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1A68C3-4CAB-4B3B-BB20-ABA6242A4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3156B2-3947-4F38-ADDE-475DD28B7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351C99-E3F9-4765-B7A2-12C39A736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09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1FEC3-872C-4237-BEF0-83396BE7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7A963-5CD9-412E-9D18-6A175B8F9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D588E6-EE0E-477D-9D62-4F875C62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1A3D6A-41AB-407C-9D54-03053CB07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DE4117-6A2A-49DF-B68D-CD0254BE7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10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3B179-9611-4E36-B4EA-4869A9AD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B79405-8C90-4846-8CCA-85C4A3BFC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2ECFED-D142-4FA5-939F-B152DE79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55E282-AFC5-428A-9A05-81B5B7EE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FA72BA-21EB-4645-8C05-7B0DD778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76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1BB81A-114C-43B2-969C-73DDF2D7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436473-C78F-4118-8401-226D4A335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9D82FA-46CD-42E1-A0DE-592F3F34D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3491E4-AE21-4818-8452-9B48AB7F7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A67F5F-90DA-40AF-9465-5530679F8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703D4C5-66B8-451E-BF69-032DD1E5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19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2BCE50-5179-46AF-A503-FEF033F05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702439-D18B-4348-A016-95E48DE90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4DF02C-E795-4FA3-AD08-C44FAAA95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547AA2-0A1C-4B2B-832B-EDF515963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D0312B-D945-4A99-8B6B-B305EC88C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9ECAFD-BA69-4D54-B345-C581B7E10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40A6EBD-8E2B-49BC-9749-118C0CF81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D959752-3EE7-426B-AF42-F1D04A01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64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F34E03-90AC-4085-9ACB-15568A79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E3B7290-80E5-4FC9-B090-292954C1F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207DD09-EEF9-417F-9DDF-68F7AB12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8B6B0E-B858-4C07-BDE5-D254DD035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01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A63E4CD-F60D-42CF-9A7E-A3949D09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CE4E0FA-A4E3-4DFC-A719-58239034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3A9628-93DE-49F6-A7A1-8B76DD2F4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94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C7175-7E7E-492B-9EE9-B0876BA83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1B1216-06C1-41C4-99E8-D7A4CF93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8017A5-FC09-448F-A2B7-A3E7B86E64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573489-61F6-488E-89E8-CA438E4DC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91B75A-3B40-43E7-962E-32EF602EF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9778-4EF2-43C4-82BF-13953303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18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0A6CBD-E5C2-4135-ABC8-E563A45A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3697DF3-67F3-4BCB-BAEA-DF0993521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6B5972-6FD4-4E3E-98F5-6AA9FAE02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8AAABE-CE24-484E-ADEB-CF0B75FF1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339110-ECB6-4010-9618-6C481ECBF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33DA1F-A272-4F2B-99FA-065823868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74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80A333-0203-41B8-811D-3FB11996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1C6254-B91F-42D8-9739-873F6246A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19DAFA-AD4F-449B-AECF-83268811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962BB7-30D1-4490-A22B-4DBD98287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2914CF-DACE-43CD-9A6D-F7675616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76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B80EE02-4F26-4B95-A24B-EF31A5F94B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F5F817-54C9-4A18-853B-A37C8D90F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D898BA-79F4-4C3B-855E-21E545B59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78187C-2D04-496B-94BD-8753E0C04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F61370-0C9B-4673-9A55-51CC7D775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024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9C8D14-5699-4AEB-8ACF-EEF61FCE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FB298D-4C52-41B6-AB80-D4345D95D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9A07BB-12E3-41A6-A5FB-22A2906C5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40056-04C4-4781-84B7-93EC841BD29A}" type="datetimeFigureOut">
              <a:rPr lang="fr-FR" smtClean="0"/>
              <a:t>29/11/2024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8A0C96-BE2B-4485-8586-278D1E4DB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87359D-66EA-40D9-A043-B6ED835C6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3EDBF-E946-4A1B-99EF-0412BF3B61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18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eg"/><Relationship Id="rId5" Type="http://schemas.openxmlformats.org/officeDocument/2006/relationships/image" Target="../media/image6.sv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chart" Target="../charts/chart1.xml"/><Relationship Id="rId3" Type="http://schemas.openxmlformats.org/officeDocument/2006/relationships/image" Target="../media/image4.sv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8.png"/><Relationship Id="rId5" Type="http://schemas.openxmlformats.org/officeDocument/2006/relationships/image" Target="../media/image6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7.png"/><Relationship Id="rId3" Type="http://schemas.openxmlformats.org/officeDocument/2006/relationships/image" Target="../media/image7.jpg"/><Relationship Id="rId7" Type="http://schemas.openxmlformats.org/officeDocument/2006/relationships/image" Target="../media/image6.svg"/><Relationship Id="rId12" Type="http://schemas.openxmlformats.org/officeDocument/2006/relationships/image" Target="../media/image1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svg"/><Relationship Id="rId1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sv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7.png"/><Relationship Id="rId3" Type="http://schemas.openxmlformats.org/officeDocument/2006/relationships/image" Target="../media/image7.jpg"/><Relationship Id="rId7" Type="http://schemas.openxmlformats.org/officeDocument/2006/relationships/image" Target="../media/image6.svg"/><Relationship Id="rId12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5.jpg"/><Relationship Id="rId5" Type="http://schemas.openxmlformats.org/officeDocument/2006/relationships/image" Target="../media/image4.svg"/><Relationship Id="rId10" Type="http://schemas.openxmlformats.org/officeDocument/2006/relationships/image" Target="../media/image24.jpg"/><Relationship Id="rId4" Type="http://schemas.openxmlformats.org/officeDocument/2006/relationships/image" Target="../media/image3.png"/><Relationship Id="rId9" Type="http://schemas.openxmlformats.org/officeDocument/2006/relationships/image" Target="../media/image22.svg"/><Relationship Id="rId14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31.jpg"/><Relationship Id="rId3" Type="http://schemas.openxmlformats.org/officeDocument/2006/relationships/image" Target="../media/image7.jpg"/><Relationship Id="rId7" Type="http://schemas.openxmlformats.org/officeDocument/2006/relationships/image" Target="../media/image6.svg"/><Relationship Id="rId12" Type="http://schemas.openxmlformats.org/officeDocument/2006/relationships/image" Target="../media/image3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4.svg"/><Relationship Id="rId10" Type="http://schemas.openxmlformats.org/officeDocument/2006/relationships/image" Target="../media/image28.jpg"/><Relationship Id="rId4" Type="http://schemas.openxmlformats.org/officeDocument/2006/relationships/image" Target="../media/image3.png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jpg"/><Relationship Id="rId7" Type="http://schemas.openxmlformats.org/officeDocument/2006/relationships/image" Target="../media/image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4.svg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36.png"/><Relationship Id="rId5" Type="http://schemas.openxmlformats.org/officeDocument/2006/relationships/image" Target="../media/image5.png"/><Relationship Id="rId10" Type="http://schemas.openxmlformats.org/officeDocument/2006/relationships/image" Target="../media/image35.png"/><Relationship Id="rId4" Type="http://schemas.openxmlformats.org/officeDocument/2006/relationships/image" Target="../media/image4.sv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2010E4B-80B2-47C5-A576-A214296EF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55" y="2197494"/>
            <a:ext cx="5347853" cy="2387600"/>
          </a:xfrm>
        </p:spPr>
        <p:txBody>
          <a:bodyPr>
            <a:noAutofit/>
          </a:bodyPr>
          <a:lstStyle/>
          <a:p>
            <a:pPr algn="just"/>
            <a:r>
              <a:rPr lang="fr-FR" sz="3600" dirty="0"/>
              <a:t>Exemple du renouvellement du cheptel et sélection dans une exploitation apicole française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4876FBDA-D6B4-405B-933A-2700F0986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4981" y="333413"/>
            <a:ext cx="9144000" cy="944418"/>
          </a:xfrm>
        </p:spPr>
        <p:txBody>
          <a:bodyPr/>
          <a:lstStyle/>
          <a:p>
            <a:r>
              <a:rPr lang="fr-FR" dirty="0"/>
              <a:t>Rencontres franco-italiennes CUNEO</a:t>
            </a:r>
          </a:p>
          <a:p>
            <a:r>
              <a:rPr lang="fr-FR" dirty="0"/>
              <a:t>Du 07 au 08 novembre 2024</a:t>
            </a:r>
          </a:p>
        </p:txBody>
      </p:sp>
      <p:sp>
        <p:nvSpPr>
          <p:cNvPr id="14" name="Titre 3">
            <a:extLst>
              <a:ext uri="{FF2B5EF4-FFF2-40B4-BE49-F238E27FC236}">
                <a16:creationId xmlns:a16="http://schemas.microsoft.com/office/drawing/2014/main" id="{92668A74-0B91-473C-BD8B-063028BB53A6}"/>
              </a:ext>
            </a:extLst>
          </p:cNvPr>
          <p:cNvSpPr txBox="1">
            <a:spLocks/>
          </p:cNvSpPr>
          <p:nvPr/>
        </p:nvSpPr>
        <p:spPr>
          <a:xfrm>
            <a:off x="6096000" y="1639089"/>
            <a:ext cx="534785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fr-FR" sz="3600" dirty="0"/>
          </a:p>
        </p:txBody>
      </p:sp>
      <p:sp>
        <p:nvSpPr>
          <p:cNvPr id="15" name="Titre 3">
            <a:extLst>
              <a:ext uri="{FF2B5EF4-FFF2-40B4-BE49-F238E27FC236}">
                <a16:creationId xmlns:a16="http://schemas.microsoft.com/office/drawing/2014/main" id="{AF967DD3-9D01-4A2A-A493-D0C39ECD032D}"/>
              </a:ext>
            </a:extLst>
          </p:cNvPr>
          <p:cNvSpPr txBox="1">
            <a:spLocks/>
          </p:cNvSpPr>
          <p:nvPr/>
        </p:nvSpPr>
        <p:spPr>
          <a:xfrm>
            <a:off x="6373093" y="2171257"/>
            <a:ext cx="514465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it-IT" sz="3600" dirty="0"/>
              <a:t>Esempio di rinnovo del patrimonio zootecnico e selezione in un'azienda apicola francese</a:t>
            </a:r>
            <a:endParaRPr lang="fr-FR" sz="3600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291ADA23-04E8-416D-9E3E-2962155EF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544493"/>
            <a:ext cx="352425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E698330E-4702-49A0-904A-3A97880E6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82" y="5487343"/>
            <a:ext cx="563880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97198482-3A59-4BA8-B05E-03DA9B59A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549583" y="1766184"/>
            <a:ext cx="669597" cy="669597"/>
          </a:xfrm>
          <a:prstGeom prst="rect">
            <a:avLst/>
          </a:prstGeom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1E1B2984-896D-4E47-96B9-A31BBBBBAF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6474153" y="1742074"/>
            <a:ext cx="669597" cy="66959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348CDF0-C98D-4457-BB41-B19A10C646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12" t="45310" r="593" b="1108"/>
          <a:stretch/>
        </p:blipFill>
        <p:spPr bwMode="auto">
          <a:xfrm>
            <a:off x="445185" y="196224"/>
            <a:ext cx="3729633" cy="110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31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exploitation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della</a:t>
            </a:r>
            <a:r>
              <a:rPr lang="fr-FR" sz="3600" dirty="0"/>
              <a:t> </a:t>
            </a:r>
            <a:r>
              <a:rPr lang="fr-FR" sz="3600" dirty="0" err="1"/>
              <a:t>gestione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417" y="2060394"/>
            <a:ext cx="4602018" cy="2756723"/>
          </a:xfrm>
        </p:spPr>
        <p:txBody>
          <a:bodyPr>
            <a:normAutofit/>
          </a:bodyPr>
          <a:lstStyle/>
          <a:p>
            <a:r>
              <a:rPr lang="fr-FR" sz="2400" dirty="0"/>
              <a:t>Exploitation individuelle, jeune (création 2017), professionnelle depuis 2019</a:t>
            </a:r>
          </a:p>
          <a:p>
            <a:r>
              <a:rPr lang="fr-FR" sz="2400" dirty="0"/>
              <a:t>Encore en développement, conversion en Bio avril 2025</a:t>
            </a:r>
          </a:p>
          <a:p>
            <a:r>
              <a:rPr lang="fr-FR" sz="2400" dirty="0" err="1"/>
              <a:t>Langstroth</a:t>
            </a:r>
            <a:r>
              <a:rPr lang="fr-FR" sz="2400" dirty="0"/>
              <a:t> simple corps, grille à reine, hausse </a:t>
            </a:r>
            <a:r>
              <a:rPr lang="fr-FR" sz="2400" dirty="0" err="1"/>
              <a:t>dadant</a:t>
            </a:r>
            <a:endParaRPr lang="fr-FR" sz="2400" dirty="0"/>
          </a:p>
          <a:p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A34E663D-E51C-4945-A400-7541DBC02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86AC40E-E993-4A13-B4B1-56C06274B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7453771" y="1728571"/>
            <a:ext cx="364787" cy="364787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7402DD1-5743-46F4-86B3-6DA58DDF5696}"/>
              </a:ext>
            </a:extLst>
          </p:cNvPr>
          <p:cNvSpPr txBox="1">
            <a:spLocks/>
          </p:cNvSpPr>
          <p:nvPr/>
        </p:nvSpPr>
        <p:spPr>
          <a:xfrm>
            <a:off x="7315202" y="2060394"/>
            <a:ext cx="4602018" cy="26858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Gestione individuale, </a:t>
            </a:r>
            <a:r>
              <a:rPr lang="fr-FR" sz="2400" dirty="0" err="1">
                <a:effectLst/>
              </a:rPr>
              <a:t>recente</a:t>
            </a:r>
            <a:r>
              <a:rPr lang="fr-FR" sz="2400" dirty="0">
                <a:effectLst/>
              </a:rPr>
              <a:t> </a:t>
            </a:r>
            <a:r>
              <a:rPr lang="fr-FR" sz="2400" dirty="0" err="1">
                <a:effectLst/>
              </a:rPr>
              <a:t>creazione</a:t>
            </a:r>
            <a:r>
              <a:rPr lang="fr-FR" sz="2400" dirty="0">
                <a:effectLst/>
              </a:rPr>
              <a:t> (</a:t>
            </a:r>
            <a:r>
              <a:rPr lang="it-IT" sz="2400" dirty="0"/>
              <a:t>2017), professionale dal 2019</a:t>
            </a:r>
          </a:p>
          <a:p>
            <a:r>
              <a:rPr lang="it-IT" sz="2400" dirty="0"/>
              <a:t>Ancora in fase di sviluppo, conversione in biologico aprile 2025</a:t>
            </a:r>
          </a:p>
          <a:p>
            <a:r>
              <a:rPr lang="it-IT" sz="2400" dirty="0"/>
              <a:t>Langstroth semplice corpo, escludi regina, alzata dadant</a:t>
            </a:r>
            <a:endParaRPr lang="fr-FR" sz="2400" dirty="0"/>
          </a:p>
        </p:txBody>
      </p:sp>
      <p:pic>
        <p:nvPicPr>
          <p:cNvPr id="8" name="Graphique 7">
            <a:extLst>
              <a:ext uri="{FF2B5EF4-FFF2-40B4-BE49-F238E27FC236}">
                <a16:creationId xmlns:a16="http://schemas.microsoft.com/office/drawing/2014/main" id="{BDF602DB-B966-418F-82F1-54715535B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940746" y="1710197"/>
            <a:ext cx="364786" cy="330687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398E50CC-5D32-4E17-BB14-CBFA4368D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14EA15-D522-4E0B-A3D4-309DD1A57A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41285-E118-4C16-A5B5-0646D466A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37" y="4134825"/>
            <a:ext cx="777448" cy="83740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EB74B76-DCB9-457F-B23E-9C7D8062EA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517" y="3068114"/>
            <a:ext cx="933498" cy="93349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2C69BB9-A4D6-463D-80CE-167DC73C5C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025" y="1653736"/>
            <a:ext cx="1158542" cy="128116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A78FA68-4548-4B8A-AF91-D82C8717E3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563" y="4775907"/>
            <a:ext cx="2708563" cy="203142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8AD62243-0321-4C19-BF47-D454131C0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625" y="4769446"/>
            <a:ext cx="1516028" cy="202137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DC9226A-B04A-4FE4-B959-E9AE72A60E3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61" y="4746270"/>
            <a:ext cx="1516028" cy="202137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7347EF0-B65C-45DB-A84B-0753D21FA6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528" y="4752933"/>
            <a:ext cx="1540797" cy="205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7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exploitation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della</a:t>
            </a:r>
            <a:r>
              <a:rPr lang="fr-FR" sz="3600" dirty="0"/>
              <a:t> </a:t>
            </a:r>
            <a:r>
              <a:rPr lang="fr-FR" sz="3600" dirty="0" err="1"/>
              <a:t>gestione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54" y="1815453"/>
            <a:ext cx="4809565" cy="2665693"/>
          </a:xfrm>
        </p:spPr>
        <p:txBody>
          <a:bodyPr>
            <a:normAutofit/>
          </a:bodyPr>
          <a:lstStyle/>
          <a:p>
            <a:r>
              <a:rPr lang="fr-FR" b="1" dirty="0"/>
              <a:t>Cheptel / </a:t>
            </a:r>
            <a:r>
              <a:rPr lang="fr-FR" b="1" dirty="0" err="1"/>
              <a:t>Parco</a:t>
            </a:r>
            <a:r>
              <a:rPr lang="fr-FR" b="1" dirty="0"/>
              <a:t> </a:t>
            </a:r>
            <a:r>
              <a:rPr lang="fr-FR" b="1" dirty="0" err="1"/>
              <a:t>apistico</a:t>
            </a:r>
            <a:r>
              <a:rPr lang="fr-FR" b="1" dirty="0"/>
              <a:t>: </a:t>
            </a:r>
          </a:p>
          <a:p>
            <a:pPr marL="0" indent="0">
              <a:buNone/>
            </a:pPr>
            <a:r>
              <a:rPr lang="fr-FR" sz="2400" dirty="0"/>
              <a:t>6 ruchers de 80 colonies en production (480) + 300 essaims</a:t>
            </a:r>
          </a:p>
          <a:p>
            <a:pPr lvl="1"/>
            <a:r>
              <a:rPr lang="fr-FR" dirty="0"/>
              <a:t>=&gt; 550 – 600 colonies hivernées 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65639811-0184-4084-ADDB-6677F04B9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4BAF1FD-18A7-42B6-8D3B-B3F6D51DC8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438AFC-42A9-4254-89D3-DF6C99C735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2F9E90C-72AF-433D-A907-271728556AE9}"/>
              </a:ext>
            </a:extLst>
          </p:cNvPr>
          <p:cNvSpPr txBox="1">
            <a:spLocks/>
          </p:cNvSpPr>
          <p:nvPr/>
        </p:nvSpPr>
        <p:spPr>
          <a:xfrm>
            <a:off x="5397848" y="1859588"/>
            <a:ext cx="6704505" cy="29435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000" b="1" dirty="0"/>
              <a:t>Commercialisation / </a:t>
            </a:r>
            <a:r>
              <a:rPr lang="fr-FR" sz="3000" b="1" dirty="0" err="1"/>
              <a:t>Commercializzazione</a:t>
            </a:r>
            <a:r>
              <a:rPr lang="fr-FR" sz="3000" b="1" dirty="0"/>
              <a:t>: </a:t>
            </a:r>
          </a:p>
          <a:p>
            <a:pPr marL="0" indent="0">
              <a:buNone/>
            </a:pPr>
            <a:r>
              <a:rPr lang="fr-FR" sz="2600" dirty="0"/>
              <a:t>    Objectif 12 T production (2024 = 5T       )</a:t>
            </a:r>
          </a:p>
          <a:p>
            <a:pPr lvl="1"/>
            <a:r>
              <a:rPr lang="fr-FR" sz="2600" dirty="0"/>
              <a:t>17% en vente directe en pot: marchés (2T)</a:t>
            </a:r>
          </a:p>
          <a:p>
            <a:pPr lvl="1"/>
            <a:r>
              <a:rPr lang="fr-FR" sz="2600" dirty="0"/>
              <a:t>17% en demi-gros: commerces, épiceries (2T)</a:t>
            </a:r>
          </a:p>
          <a:p>
            <a:pPr lvl="1"/>
            <a:r>
              <a:rPr lang="fr-FR" sz="2600" dirty="0"/>
              <a:t>66% en vrac: marché de gros, coopérative (8T)</a:t>
            </a:r>
          </a:p>
        </p:txBody>
      </p:sp>
      <p:pic>
        <p:nvPicPr>
          <p:cNvPr id="9" name="Graphique 8" descr="Bonhomme de neige">
            <a:extLst>
              <a:ext uri="{FF2B5EF4-FFF2-40B4-BE49-F238E27FC236}">
                <a16:creationId xmlns:a16="http://schemas.microsoft.com/office/drawing/2014/main" id="{19921133-B971-4FAC-8AED-1078B0C5C4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06371" y="2971800"/>
            <a:ext cx="914400" cy="914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7424FE8-0AE3-4461-9FDB-FACDD4A906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979" y="4644394"/>
            <a:ext cx="517552" cy="1177986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B4A80597-D509-40C3-9E01-39DC37333F37}"/>
              </a:ext>
            </a:extLst>
          </p:cNvPr>
          <p:cNvSpPr txBox="1">
            <a:spLocks/>
          </p:cNvSpPr>
          <p:nvPr/>
        </p:nvSpPr>
        <p:spPr>
          <a:xfrm>
            <a:off x="655807" y="4971169"/>
            <a:ext cx="914400" cy="524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6 x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7C7AD4-E5CC-4626-8BF3-151C3D0630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709" y="4953031"/>
            <a:ext cx="381951" cy="869349"/>
          </a:xfrm>
          <a:prstGeom prst="rect">
            <a:avLst/>
          </a:prstGeom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95AF8141-55ED-4F1E-B565-4D5C9EFF9967}"/>
              </a:ext>
            </a:extLst>
          </p:cNvPr>
          <p:cNvSpPr txBox="1">
            <a:spLocks/>
          </p:cNvSpPr>
          <p:nvPr/>
        </p:nvSpPr>
        <p:spPr>
          <a:xfrm>
            <a:off x="2606488" y="4469026"/>
            <a:ext cx="1606924" cy="524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1  =    80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80ECDD1-E77F-4962-B5D5-F70D365A5D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893" y="4953031"/>
            <a:ext cx="777448" cy="837404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4766BFEA-B905-4E19-A764-B44B2F22C20B}"/>
              </a:ext>
            </a:extLst>
          </p:cNvPr>
          <p:cNvSpPr txBox="1">
            <a:spLocks/>
          </p:cNvSpPr>
          <p:nvPr/>
        </p:nvSpPr>
        <p:spPr>
          <a:xfrm>
            <a:off x="1821333" y="6284093"/>
            <a:ext cx="914400" cy="52443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+ 300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677F83C-5C25-4835-9C09-164A142A71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84" y="6141468"/>
            <a:ext cx="846760" cy="70281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145CE62-6BB5-4829-BECA-A691C84645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539" y="2336450"/>
            <a:ext cx="400908" cy="400908"/>
          </a:xfrm>
          <a:prstGeom prst="rect">
            <a:avLst/>
          </a:prstGeom>
        </p:spPr>
      </p:pic>
      <p:graphicFrame>
        <p:nvGraphicFramePr>
          <p:cNvPr id="21" name="Graphique 20">
            <a:extLst>
              <a:ext uri="{FF2B5EF4-FFF2-40B4-BE49-F238E27FC236}">
                <a16:creationId xmlns:a16="http://schemas.microsoft.com/office/drawing/2014/main" id="{3C134D4D-82EC-4D9D-A6E3-00F8AE568A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5274134"/>
              </p:ext>
            </p:extLst>
          </p:nvPr>
        </p:nvGraphicFramePr>
        <p:xfrm>
          <a:off x="6965546" y="4261638"/>
          <a:ext cx="3731029" cy="2252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297963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transhumance (</a:t>
            </a:r>
            <a:r>
              <a:rPr lang="fr-FR" sz="3600" b="1" u="sng" dirty="0"/>
              <a:t>hivernage</a:t>
            </a:r>
            <a:r>
              <a:rPr lang="fr-FR" sz="3600" dirty="0"/>
              <a:t>)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transumanza</a:t>
            </a:r>
            <a:r>
              <a:rPr lang="fr-FR" sz="3600" dirty="0"/>
              <a:t> (</a:t>
            </a:r>
            <a:r>
              <a:rPr lang="fr-FR" sz="3600" b="1" u="sng" dirty="0" err="1"/>
              <a:t>inverno</a:t>
            </a:r>
            <a:r>
              <a:rPr lang="fr-FR" sz="3600" dirty="0"/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5368" y="2010929"/>
            <a:ext cx="2002450" cy="3837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Marseille</a:t>
            </a:r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dirty="0"/>
              <a:t>  3x</a:t>
            </a:r>
          </a:p>
          <a:p>
            <a:pPr marL="0" indent="0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sz="1800" b="1" i="1" dirty="0" err="1"/>
              <a:t>Rosmarino</a:t>
            </a:r>
            <a:r>
              <a:rPr lang="fr-FR" b="1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6A795D-FDDE-461C-AD26-C7D9EC374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35935"/>
            <a:ext cx="6423891" cy="5101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32BA9C-57C1-48D6-A235-7B707138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6DE7B4D5-3727-421F-B1AC-987103BAA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D1B7EFA-69FE-4D47-A809-CEDD47E43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666673F-4D7D-43F3-A68A-07B9DF85FF9F}"/>
              </a:ext>
            </a:extLst>
          </p:cNvPr>
          <p:cNvSpPr txBox="1">
            <a:spLocks/>
          </p:cNvSpPr>
          <p:nvPr/>
        </p:nvSpPr>
        <p:spPr>
          <a:xfrm>
            <a:off x="541248" y="1891494"/>
            <a:ext cx="20024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/>
              <a:t>Le Thor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= Miellerie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= </a:t>
            </a:r>
            <a:r>
              <a:rPr lang="fr-FR" sz="2400" dirty="0" err="1"/>
              <a:t>Mieleria</a:t>
            </a: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  3 x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+ 300 </a:t>
            </a:r>
          </a:p>
        </p:txBody>
      </p:sp>
      <p:pic>
        <p:nvPicPr>
          <p:cNvPr id="16" name="Graphique 15" descr="Épingler">
            <a:extLst>
              <a:ext uri="{FF2B5EF4-FFF2-40B4-BE49-F238E27FC236}">
                <a16:creationId xmlns:a16="http://schemas.microsoft.com/office/drawing/2014/main" id="{2EE3BE2E-EDC4-4837-91F3-483F8DF28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52079" y="4455091"/>
            <a:ext cx="532546" cy="53254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B4D7AA9-9D0A-43F4-8BFD-C2A197520D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409" y="2445383"/>
            <a:ext cx="536494" cy="530398"/>
          </a:xfrm>
          <a:prstGeom prst="rect">
            <a:avLst/>
          </a:prstGeom>
        </p:spPr>
      </p:pic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04F644E3-D283-48FE-9648-BFFA157B3A35}"/>
              </a:ext>
            </a:extLst>
          </p:cNvPr>
          <p:cNvCxnSpPr>
            <a:cxnSpLocks/>
          </p:cNvCxnSpPr>
          <p:nvPr/>
        </p:nvCxnSpPr>
        <p:spPr>
          <a:xfrm>
            <a:off x="2041236" y="2139619"/>
            <a:ext cx="2985471" cy="2690999"/>
          </a:xfrm>
          <a:prstGeom prst="bentConnector3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B881F25A-89F4-4135-95C9-CAA427141FE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68284" y="2445383"/>
            <a:ext cx="3540734" cy="3502488"/>
          </a:xfrm>
          <a:prstGeom prst="bent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que 26" descr="Bonhomme de neige">
            <a:extLst>
              <a:ext uri="{FF2B5EF4-FFF2-40B4-BE49-F238E27FC236}">
                <a16:creationId xmlns:a16="http://schemas.microsoft.com/office/drawing/2014/main" id="{4FD9D764-0FDF-451C-9013-10DF2944EA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6447" y="3151917"/>
            <a:ext cx="914400" cy="914400"/>
          </a:xfrm>
          <a:prstGeom prst="rect">
            <a:avLst/>
          </a:prstGeom>
        </p:spPr>
      </p:pic>
      <p:pic>
        <p:nvPicPr>
          <p:cNvPr id="28" name="Graphique 27" descr="Bonhomme de neige">
            <a:extLst>
              <a:ext uri="{FF2B5EF4-FFF2-40B4-BE49-F238E27FC236}">
                <a16:creationId xmlns:a16="http://schemas.microsoft.com/office/drawing/2014/main" id="{C46F9A79-9E4D-4485-8469-BFB4BDA6F5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135477" y="2599922"/>
            <a:ext cx="914400" cy="914400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439E338B-A5F3-4EA6-A44E-E43EB789B7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871" y="4066317"/>
            <a:ext cx="517552" cy="117798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9D6CC06-2F39-4738-9CA1-DA60A0345A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684" y="5491969"/>
            <a:ext cx="846760" cy="70281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D284F57-B445-47EA-8494-4688FFC891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901" y="3699070"/>
            <a:ext cx="517552" cy="11779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A86E06-10D1-4AC6-8D0F-CE6386FBDE6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76" y="5553888"/>
            <a:ext cx="1925434" cy="120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7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transhumance (</a:t>
            </a:r>
            <a:r>
              <a:rPr lang="fr-FR" sz="3600" b="1" u="sng" dirty="0"/>
              <a:t>printemps</a:t>
            </a:r>
            <a:r>
              <a:rPr lang="fr-FR" sz="3600" dirty="0"/>
              <a:t>)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transumanza</a:t>
            </a:r>
            <a:r>
              <a:rPr lang="fr-FR" sz="3600" dirty="0"/>
              <a:t> (</a:t>
            </a:r>
            <a:r>
              <a:rPr lang="fr-FR" sz="3600" b="1" u="sng" dirty="0" err="1"/>
              <a:t>primavera</a:t>
            </a:r>
            <a:r>
              <a:rPr lang="fr-FR" sz="3600" dirty="0"/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77" y="4525980"/>
            <a:ext cx="2002450" cy="1780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    Ain (x1)</a:t>
            </a:r>
          </a:p>
          <a:p>
            <a:pPr marL="0" indent="0">
              <a:buNone/>
            </a:pPr>
            <a:r>
              <a:rPr lang="fr-FR" sz="1800" dirty="0"/>
              <a:t>   Tilleul / </a:t>
            </a:r>
            <a:r>
              <a:rPr lang="fr-FR" sz="1800" dirty="0" err="1"/>
              <a:t>Tiglio</a:t>
            </a:r>
            <a:endParaRPr lang="fr-FR" sz="1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6A795D-FDDE-461C-AD26-C7D9EC374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35935"/>
            <a:ext cx="6423891" cy="5101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32BA9C-57C1-48D6-A235-7B707138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6DE7B4D5-3727-421F-B1AC-987103BAA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D1B7EFA-69FE-4D47-A809-CEDD47E43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666673F-4D7D-43F3-A68A-07B9DF85FF9F}"/>
              </a:ext>
            </a:extLst>
          </p:cNvPr>
          <p:cNvSpPr txBox="1">
            <a:spLocks/>
          </p:cNvSpPr>
          <p:nvPr/>
        </p:nvSpPr>
        <p:spPr>
          <a:xfrm>
            <a:off x="213844" y="1891494"/>
            <a:ext cx="2329854" cy="21259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/>
              <a:t>Hauterive (x1)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 algn="ctr">
              <a:buNone/>
            </a:pPr>
            <a:r>
              <a:rPr lang="fr-FR" sz="1800" dirty="0" err="1"/>
              <a:t>Ac</a:t>
            </a:r>
            <a:r>
              <a:rPr lang="fr-FR" sz="1800" dirty="0"/>
              <a:t>(c)</a:t>
            </a:r>
            <a:r>
              <a:rPr lang="fr-FR" sz="1800" dirty="0" err="1"/>
              <a:t>acia</a:t>
            </a:r>
            <a:endParaRPr lang="fr-FR" sz="1800" dirty="0"/>
          </a:p>
        </p:txBody>
      </p:sp>
      <p:pic>
        <p:nvPicPr>
          <p:cNvPr id="16" name="Graphique 15" descr="Épingler">
            <a:extLst>
              <a:ext uri="{FF2B5EF4-FFF2-40B4-BE49-F238E27FC236}">
                <a16:creationId xmlns:a16="http://schemas.microsoft.com/office/drawing/2014/main" id="{2EE3BE2E-EDC4-4837-91F3-483F8DF28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52079" y="4455091"/>
            <a:ext cx="532546" cy="532546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ACA5A2D1-CC87-4CA3-BE0D-46D90D5D59E0}"/>
              </a:ext>
            </a:extLst>
          </p:cNvPr>
          <p:cNvSpPr txBox="1">
            <a:spLocks/>
          </p:cNvSpPr>
          <p:nvPr/>
        </p:nvSpPr>
        <p:spPr>
          <a:xfrm>
            <a:off x="6172200" y="5810700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2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FA0013D-43E4-4A1E-8EDD-696B92D66929}"/>
              </a:ext>
            </a:extLst>
          </p:cNvPr>
          <p:cNvCxnSpPr>
            <a:cxnSpLocks/>
          </p:cNvCxnSpPr>
          <p:nvPr/>
        </p:nvCxnSpPr>
        <p:spPr>
          <a:xfrm flipH="1" flipV="1">
            <a:off x="5650266" y="2563253"/>
            <a:ext cx="355681" cy="3123172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38E7D365-3D0B-461D-9DA0-F075D2E10F35}"/>
              </a:ext>
            </a:extLst>
          </p:cNvPr>
          <p:cNvSpPr txBox="1">
            <a:spLocks/>
          </p:cNvSpPr>
          <p:nvPr/>
        </p:nvSpPr>
        <p:spPr>
          <a:xfrm>
            <a:off x="213844" y="4265618"/>
            <a:ext cx="2436357" cy="1780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/>
              <a:t>Côte bleue (x2)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/>
              <a:t>	     </a:t>
            </a:r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 + Garrigue / </a:t>
            </a:r>
            <a:r>
              <a:rPr lang="fr-FR" sz="2000" dirty="0" err="1"/>
              <a:t>Macchia</a:t>
            </a:r>
            <a:endParaRPr lang="fr-FR" sz="200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7C8A39DB-28C0-4D18-AFDA-35055551A7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51" y="4692775"/>
            <a:ext cx="944368" cy="589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B099A79-8B9B-4590-B8BB-0A3AA833FD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13" y="5651871"/>
            <a:ext cx="1667102" cy="933577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88D645C-E316-4B9C-925D-C813F324B370}"/>
              </a:ext>
            </a:extLst>
          </p:cNvPr>
          <p:cNvCxnSpPr>
            <a:cxnSpLocks/>
          </p:cNvCxnSpPr>
          <p:nvPr/>
        </p:nvCxnSpPr>
        <p:spPr>
          <a:xfrm>
            <a:off x="2645587" y="4586524"/>
            <a:ext cx="3247539" cy="131066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contenu 2">
            <a:extLst>
              <a:ext uri="{FF2B5EF4-FFF2-40B4-BE49-F238E27FC236}">
                <a16:creationId xmlns:a16="http://schemas.microsoft.com/office/drawing/2014/main" id="{E1AEF3A7-1DBA-4A10-A4B1-8DD7413C3143}"/>
              </a:ext>
            </a:extLst>
          </p:cNvPr>
          <p:cNvSpPr txBox="1">
            <a:spLocks/>
          </p:cNvSpPr>
          <p:nvPr/>
        </p:nvSpPr>
        <p:spPr>
          <a:xfrm>
            <a:off x="5650266" y="2130089"/>
            <a:ext cx="711358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1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DEC93F39-4CE5-4737-A1AD-507735520F9B}"/>
              </a:ext>
            </a:extLst>
          </p:cNvPr>
          <p:cNvSpPr txBox="1">
            <a:spLocks/>
          </p:cNvSpPr>
          <p:nvPr/>
        </p:nvSpPr>
        <p:spPr>
          <a:xfrm>
            <a:off x="8639175" y="930717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6E9DAEB4-9963-40FF-9F53-E3F19AC548F1}"/>
              </a:ext>
            </a:extLst>
          </p:cNvPr>
          <p:cNvSpPr txBox="1">
            <a:spLocks/>
          </p:cNvSpPr>
          <p:nvPr/>
        </p:nvSpPr>
        <p:spPr>
          <a:xfrm>
            <a:off x="9680492" y="1859588"/>
            <a:ext cx="2002450" cy="2217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b="1" dirty="0"/>
              <a:t>Ain (x2)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b="1" dirty="0"/>
              <a:t>               </a:t>
            </a:r>
            <a:r>
              <a:rPr lang="fr-FR" sz="2400" b="1" dirty="0"/>
              <a:t>+</a:t>
            </a:r>
            <a:r>
              <a:rPr lang="fr-FR" sz="18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dirty="0"/>
              <a:t>  Colza       </a:t>
            </a:r>
            <a:r>
              <a:rPr lang="fr-FR" sz="1800" dirty="0" err="1"/>
              <a:t>Ac</a:t>
            </a:r>
            <a:r>
              <a:rPr lang="fr-FR" sz="1800" dirty="0"/>
              <a:t>(c)</a:t>
            </a:r>
            <a:r>
              <a:rPr lang="fr-FR" sz="1800" dirty="0" err="1"/>
              <a:t>acia</a:t>
            </a:r>
            <a:endParaRPr lang="fr-FR" sz="1800" dirty="0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A8066E9B-CB85-46E3-9067-1B82B2C17BC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499" y="2676584"/>
            <a:ext cx="584235" cy="845928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6D00B75-1717-4102-B004-608D2F1601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02" y="2588242"/>
            <a:ext cx="680177" cy="969295"/>
          </a:xfrm>
          <a:prstGeom prst="rect">
            <a:avLst/>
          </a:prstGeom>
        </p:spPr>
      </p:pic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122BC443-90BB-4252-B562-F88CB3464DBF}"/>
              </a:ext>
            </a:extLst>
          </p:cNvPr>
          <p:cNvCxnSpPr>
            <a:cxnSpLocks/>
          </p:cNvCxnSpPr>
          <p:nvPr/>
        </p:nvCxnSpPr>
        <p:spPr>
          <a:xfrm>
            <a:off x="2438400" y="2139968"/>
            <a:ext cx="2977633" cy="4906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EF825A0A-8221-4B7B-B184-FA6179D38668}"/>
              </a:ext>
            </a:extLst>
          </p:cNvPr>
          <p:cNvCxnSpPr>
            <a:cxnSpLocks/>
          </p:cNvCxnSpPr>
          <p:nvPr/>
        </p:nvCxnSpPr>
        <p:spPr>
          <a:xfrm flipH="1" flipV="1">
            <a:off x="7293429" y="1940166"/>
            <a:ext cx="2750646" cy="16610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D28E2C4-A56B-422F-9B5E-AD0E2E3E0073}"/>
              </a:ext>
            </a:extLst>
          </p:cNvPr>
          <p:cNvCxnSpPr>
            <a:cxnSpLocks/>
          </p:cNvCxnSpPr>
          <p:nvPr/>
        </p:nvCxnSpPr>
        <p:spPr>
          <a:xfrm flipV="1">
            <a:off x="5581674" y="1891494"/>
            <a:ext cx="1056061" cy="2616916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91731715-774E-4EEE-A48D-1B100285AF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549" y="5452358"/>
            <a:ext cx="1210628" cy="738188"/>
          </a:xfrm>
          <a:prstGeom prst="rect">
            <a:avLst/>
          </a:prstGeom>
        </p:spPr>
      </p:pic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237EE5B6-1E62-4471-89CE-416A472AEEA2}"/>
              </a:ext>
            </a:extLst>
          </p:cNvPr>
          <p:cNvSpPr txBox="1">
            <a:spLocks/>
          </p:cNvSpPr>
          <p:nvPr/>
        </p:nvSpPr>
        <p:spPr>
          <a:xfrm>
            <a:off x="6706327" y="1750243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3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ED062D1-162B-4EF9-A8A3-11A1C47979DC}"/>
              </a:ext>
            </a:extLst>
          </p:cNvPr>
          <p:cNvCxnSpPr>
            <a:cxnSpLocks/>
          </p:cNvCxnSpPr>
          <p:nvPr/>
        </p:nvCxnSpPr>
        <p:spPr>
          <a:xfrm flipH="1" flipV="1">
            <a:off x="6916013" y="2139968"/>
            <a:ext cx="3128063" cy="261176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016F7AF6-FC60-4A99-91A0-ED4B21D2D9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79" y="2459705"/>
            <a:ext cx="680177" cy="96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5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transhumance (</a:t>
            </a:r>
            <a:r>
              <a:rPr lang="fr-FR" sz="3600" b="1" u="sng" dirty="0"/>
              <a:t>fin printemps</a:t>
            </a:r>
            <a:r>
              <a:rPr lang="fr-FR" sz="3600" dirty="0"/>
              <a:t>)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transumanza</a:t>
            </a:r>
            <a:r>
              <a:rPr lang="fr-FR" sz="3600" dirty="0"/>
              <a:t> (</a:t>
            </a:r>
            <a:r>
              <a:rPr lang="fr-FR" sz="3600" b="1" u="sng" dirty="0"/>
              <a:t>tarda </a:t>
            </a:r>
            <a:r>
              <a:rPr lang="fr-FR" sz="3600" b="1" u="sng" dirty="0" err="1"/>
              <a:t>primavera</a:t>
            </a:r>
            <a:r>
              <a:rPr lang="fr-FR" sz="3600" dirty="0"/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2638" y="2729146"/>
            <a:ext cx="2002450" cy="40081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/>
              <a:t>Côte bleue (x2)</a:t>
            </a:r>
          </a:p>
          <a:p>
            <a:pPr marL="0" indent="0">
              <a:buNone/>
            </a:pPr>
            <a:r>
              <a:rPr lang="fr-FR" sz="1800" dirty="0"/>
              <a:t>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6A795D-FDDE-461C-AD26-C7D9EC374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35935"/>
            <a:ext cx="6423891" cy="5101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32BA9C-57C1-48D6-A235-7B707138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6DE7B4D5-3727-421F-B1AC-987103BAA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D1B7EFA-69FE-4D47-A809-CEDD47E43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666673F-4D7D-43F3-A68A-07B9DF85FF9F}"/>
              </a:ext>
            </a:extLst>
          </p:cNvPr>
          <p:cNvSpPr txBox="1">
            <a:spLocks/>
          </p:cNvSpPr>
          <p:nvPr/>
        </p:nvSpPr>
        <p:spPr>
          <a:xfrm>
            <a:off x="381606" y="2271476"/>
            <a:ext cx="2002450" cy="2953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/>
              <a:t>Ardèche (x1)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 algn="ctr">
              <a:buNone/>
            </a:pPr>
            <a:r>
              <a:rPr lang="fr-FR" sz="1800" dirty="0"/>
              <a:t>Castagno</a:t>
            </a:r>
          </a:p>
          <a:p>
            <a:pPr marL="0" indent="0">
              <a:buNone/>
            </a:pPr>
            <a:endParaRPr lang="fr-FR" sz="1800" dirty="0"/>
          </a:p>
        </p:txBody>
      </p:sp>
      <p:pic>
        <p:nvPicPr>
          <p:cNvPr id="16" name="Graphique 15" descr="Épingler">
            <a:extLst>
              <a:ext uri="{FF2B5EF4-FFF2-40B4-BE49-F238E27FC236}">
                <a16:creationId xmlns:a16="http://schemas.microsoft.com/office/drawing/2014/main" id="{2EE3BE2E-EDC4-4837-91F3-483F8DF28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52079" y="4455091"/>
            <a:ext cx="532546" cy="532546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ACA5A2D1-CC87-4CA3-BE0D-46D90D5D59E0}"/>
              </a:ext>
            </a:extLst>
          </p:cNvPr>
          <p:cNvSpPr txBox="1">
            <a:spLocks/>
          </p:cNvSpPr>
          <p:nvPr/>
        </p:nvSpPr>
        <p:spPr>
          <a:xfrm>
            <a:off x="6172200" y="5810700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2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88D645C-E316-4B9C-925D-C813F324B370}"/>
              </a:ext>
            </a:extLst>
          </p:cNvPr>
          <p:cNvCxnSpPr>
            <a:cxnSpLocks/>
          </p:cNvCxnSpPr>
          <p:nvPr/>
        </p:nvCxnSpPr>
        <p:spPr>
          <a:xfrm flipH="1">
            <a:off x="6302829" y="3057197"/>
            <a:ext cx="3376721" cy="2646917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contenu 2">
            <a:extLst>
              <a:ext uri="{FF2B5EF4-FFF2-40B4-BE49-F238E27FC236}">
                <a16:creationId xmlns:a16="http://schemas.microsoft.com/office/drawing/2014/main" id="{E1AEF3A7-1DBA-4A10-A4B1-8DD7413C3143}"/>
              </a:ext>
            </a:extLst>
          </p:cNvPr>
          <p:cNvSpPr txBox="1">
            <a:spLocks/>
          </p:cNvSpPr>
          <p:nvPr/>
        </p:nvSpPr>
        <p:spPr>
          <a:xfrm>
            <a:off x="5701418" y="2081553"/>
            <a:ext cx="711358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1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DEC93F39-4CE5-4737-A1AD-507735520F9B}"/>
              </a:ext>
            </a:extLst>
          </p:cNvPr>
          <p:cNvSpPr txBox="1">
            <a:spLocks/>
          </p:cNvSpPr>
          <p:nvPr/>
        </p:nvSpPr>
        <p:spPr>
          <a:xfrm>
            <a:off x="8639175" y="930717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6E9DAEB4-9963-40FF-9F53-E3F19AC548F1}"/>
              </a:ext>
            </a:extLst>
          </p:cNvPr>
          <p:cNvSpPr txBox="1">
            <a:spLocks/>
          </p:cNvSpPr>
          <p:nvPr/>
        </p:nvSpPr>
        <p:spPr>
          <a:xfrm>
            <a:off x="9679549" y="1666723"/>
            <a:ext cx="2002450" cy="794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b="1" dirty="0"/>
              <a:t>Ain (x2)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b="1" dirty="0"/>
              <a:t>               </a:t>
            </a:r>
            <a:r>
              <a:rPr lang="fr-FR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1800" dirty="0"/>
              <a:t>  </a:t>
            </a:r>
            <a:r>
              <a:rPr lang="fr-FR" sz="1800" dirty="0" err="1"/>
              <a:t>Sommacco</a:t>
            </a:r>
            <a:r>
              <a:rPr lang="fr-FR" sz="1800" dirty="0"/>
              <a:t> e </a:t>
            </a:r>
            <a:r>
              <a:rPr lang="fr-FR" sz="1800" dirty="0" err="1"/>
              <a:t>rovo</a:t>
            </a:r>
            <a:endParaRPr lang="fr-FR" sz="1800" dirty="0"/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122BC443-90BB-4252-B562-F88CB3464DBF}"/>
              </a:ext>
            </a:extLst>
          </p:cNvPr>
          <p:cNvCxnSpPr>
            <a:cxnSpLocks/>
          </p:cNvCxnSpPr>
          <p:nvPr/>
        </p:nvCxnSpPr>
        <p:spPr>
          <a:xfrm>
            <a:off x="2198533" y="2590800"/>
            <a:ext cx="2141323" cy="93279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EF825A0A-8221-4B7B-B184-FA6179D38668}"/>
              </a:ext>
            </a:extLst>
          </p:cNvPr>
          <p:cNvCxnSpPr>
            <a:cxnSpLocks/>
          </p:cNvCxnSpPr>
          <p:nvPr/>
        </p:nvCxnSpPr>
        <p:spPr>
          <a:xfrm flipH="1">
            <a:off x="7293429" y="1928706"/>
            <a:ext cx="2667000" cy="1146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D28E2C4-A56B-422F-9B5E-AD0E2E3E0073}"/>
              </a:ext>
            </a:extLst>
          </p:cNvPr>
          <p:cNvCxnSpPr>
            <a:cxnSpLocks/>
          </p:cNvCxnSpPr>
          <p:nvPr/>
        </p:nvCxnSpPr>
        <p:spPr>
          <a:xfrm flipH="1">
            <a:off x="4944603" y="2138972"/>
            <a:ext cx="1667356" cy="1401427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91731715-774E-4EEE-A48D-1B100285AF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480" y="3686431"/>
            <a:ext cx="1210628" cy="738188"/>
          </a:xfrm>
          <a:prstGeom prst="rect">
            <a:avLst/>
          </a:prstGeom>
        </p:spPr>
      </p:pic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237EE5B6-1E62-4471-89CE-416A472AEEA2}"/>
              </a:ext>
            </a:extLst>
          </p:cNvPr>
          <p:cNvSpPr txBox="1">
            <a:spLocks/>
          </p:cNvSpPr>
          <p:nvPr/>
        </p:nvSpPr>
        <p:spPr>
          <a:xfrm>
            <a:off x="6706327" y="1750243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2</a:t>
            </a:r>
          </a:p>
        </p:txBody>
      </p:sp>
      <p:sp>
        <p:nvSpPr>
          <p:cNvPr id="32" name="Espace réservé du contenu 2">
            <a:extLst>
              <a:ext uri="{FF2B5EF4-FFF2-40B4-BE49-F238E27FC236}">
                <a16:creationId xmlns:a16="http://schemas.microsoft.com/office/drawing/2014/main" id="{47A13FD8-2A30-4810-B409-E90BE7778DFA}"/>
              </a:ext>
            </a:extLst>
          </p:cNvPr>
          <p:cNvSpPr txBox="1">
            <a:spLocks/>
          </p:cNvSpPr>
          <p:nvPr/>
        </p:nvSpPr>
        <p:spPr>
          <a:xfrm>
            <a:off x="4470538" y="3127678"/>
            <a:ext cx="711358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CDF7887-BCFA-4159-8D8B-E556F2B779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1" y="3334475"/>
            <a:ext cx="1242996" cy="115984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EFB7F1C-8613-437C-82F7-A6C1277AA0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593" y="4762973"/>
            <a:ext cx="1069302" cy="1427573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CD7D8B0-A8EE-4C04-ABEE-318059ABFB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94" y="4959300"/>
            <a:ext cx="1272490" cy="111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5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Présentation transhumance (</a:t>
            </a:r>
            <a:r>
              <a:rPr lang="fr-FR" sz="3600" b="1" u="sng" dirty="0"/>
              <a:t>été</a:t>
            </a:r>
            <a:r>
              <a:rPr lang="fr-FR" sz="3600" dirty="0"/>
              <a:t>) </a:t>
            </a:r>
            <a:br>
              <a:rPr lang="fr-FR" sz="3600" dirty="0"/>
            </a:br>
            <a:r>
              <a:rPr lang="fr-FR" sz="3600" dirty="0" err="1"/>
              <a:t>Presentazione</a:t>
            </a:r>
            <a:r>
              <a:rPr lang="fr-FR" sz="3600" dirty="0"/>
              <a:t> </a:t>
            </a:r>
            <a:r>
              <a:rPr lang="fr-FR" sz="3600" dirty="0" err="1"/>
              <a:t>transumanza</a:t>
            </a:r>
            <a:r>
              <a:rPr lang="fr-FR" sz="3600" dirty="0"/>
              <a:t> (</a:t>
            </a:r>
            <a:r>
              <a:rPr lang="fr-FR" sz="3600" b="1" u="sng" dirty="0"/>
              <a:t>estiva</a:t>
            </a:r>
            <a:r>
              <a:rPr lang="fr-FR" sz="3600" dirty="0"/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2637" y="4303650"/>
            <a:ext cx="2021019" cy="24336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/>
              <a:t>Sainte Croix (x2)</a:t>
            </a:r>
          </a:p>
          <a:p>
            <a:pPr marL="0" indent="0">
              <a:buNone/>
            </a:pPr>
            <a:r>
              <a:rPr lang="fr-FR" sz="1800" dirty="0"/>
              <a:t>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6A795D-FDDE-461C-AD26-C7D9EC374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635935"/>
            <a:ext cx="6423891" cy="5101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532BA9C-57C1-48D6-A235-7B70713806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2" t="45310" r="593" b="1108"/>
          <a:stretch/>
        </p:blipFill>
        <p:spPr bwMode="auto">
          <a:xfrm>
            <a:off x="445186" y="196225"/>
            <a:ext cx="1355906" cy="400678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6DE7B4D5-3727-421F-B1AC-987103BAA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473414" y="565931"/>
            <a:ext cx="364786" cy="364786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D1B7EFA-69FE-4D47-A809-CEDD47E43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 bwMode="auto">
          <a:xfrm>
            <a:off x="473414" y="1077776"/>
            <a:ext cx="364787" cy="364787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666673F-4D7D-43F3-A68A-07B9DF85FF9F}"/>
              </a:ext>
            </a:extLst>
          </p:cNvPr>
          <p:cNvSpPr txBox="1">
            <a:spLocks/>
          </p:cNvSpPr>
          <p:nvPr/>
        </p:nvSpPr>
        <p:spPr>
          <a:xfrm>
            <a:off x="259304" y="4055525"/>
            <a:ext cx="2002450" cy="2495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/>
              <a:t>Apt (x1)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pPr marL="0" indent="0" algn="ctr">
              <a:buNone/>
            </a:pPr>
            <a:endParaRPr lang="fr-FR" sz="1800" dirty="0"/>
          </a:p>
          <a:p>
            <a:pPr marL="0" indent="0" algn="ctr">
              <a:buNone/>
            </a:pPr>
            <a:r>
              <a:rPr lang="fr-FR" sz="1800" dirty="0"/>
              <a:t>Lavande</a:t>
            </a:r>
          </a:p>
          <a:p>
            <a:pPr marL="0" indent="0" algn="ctr">
              <a:buNone/>
            </a:pPr>
            <a:r>
              <a:rPr lang="fr-FR" sz="2400" dirty="0"/>
              <a:t>+</a:t>
            </a:r>
          </a:p>
          <a:p>
            <a:pPr marL="0" indent="0">
              <a:buNone/>
            </a:pPr>
            <a:endParaRPr lang="fr-FR" sz="1800" dirty="0"/>
          </a:p>
        </p:txBody>
      </p:sp>
      <p:pic>
        <p:nvPicPr>
          <p:cNvPr id="16" name="Graphique 15" descr="Épingler">
            <a:extLst>
              <a:ext uri="{FF2B5EF4-FFF2-40B4-BE49-F238E27FC236}">
                <a16:creationId xmlns:a16="http://schemas.microsoft.com/office/drawing/2014/main" id="{2EE3BE2E-EDC4-4837-91F3-483F8DF28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52079" y="4455091"/>
            <a:ext cx="532546" cy="532546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ACA5A2D1-CC87-4CA3-BE0D-46D90D5D59E0}"/>
              </a:ext>
            </a:extLst>
          </p:cNvPr>
          <p:cNvSpPr txBox="1">
            <a:spLocks/>
          </p:cNvSpPr>
          <p:nvPr/>
        </p:nvSpPr>
        <p:spPr>
          <a:xfrm>
            <a:off x="6885567" y="5176371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2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F88D645C-E316-4B9C-925D-C813F324B370}"/>
              </a:ext>
            </a:extLst>
          </p:cNvPr>
          <p:cNvCxnSpPr>
            <a:cxnSpLocks/>
          </p:cNvCxnSpPr>
          <p:nvPr/>
        </p:nvCxnSpPr>
        <p:spPr>
          <a:xfrm flipH="1">
            <a:off x="7151914" y="4549067"/>
            <a:ext cx="2670724" cy="36876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contenu 2">
            <a:extLst>
              <a:ext uri="{FF2B5EF4-FFF2-40B4-BE49-F238E27FC236}">
                <a16:creationId xmlns:a16="http://schemas.microsoft.com/office/drawing/2014/main" id="{E1AEF3A7-1DBA-4A10-A4B1-8DD7413C3143}"/>
              </a:ext>
            </a:extLst>
          </p:cNvPr>
          <p:cNvSpPr txBox="1">
            <a:spLocks/>
          </p:cNvSpPr>
          <p:nvPr/>
        </p:nvSpPr>
        <p:spPr>
          <a:xfrm>
            <a:off x="6284221" y="4367695"/>
            <a:ext cx="711358" cy="4005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2</a:t>
            </a:r>
          </a:p>
        </p:txBody>
      </p:sp>
      <p:sp>
        <p:nvSpPr>
          <p:cNvPr id="40" name="Espace réservé du contenu 2">
            <a:extLst>
              <a:ext uri="{FF2B5EF4-FFF2-40B4-BE49-F238E27FC236}">
                <a16:creationId xmlns:a16="http://schemas.microsoft.com/office/drawing/2014/main" id="{DEC93F39-4CE5-4737-A1AD-507735520F9B}"/>
              </a:ext>
            </a:extLst>
          </p:cNvPr>
          <p:cNvSpPr txBox="1">
            <a:spLocks/>
          </p:cNvSpPr>
          <p:nvPr/>
        </p:nvSpPr>
        <p:spPr>
          <a:xfrm>
            <a:off x="8639175" y="930717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43" name="Espace réservé du contenu 2">
            <a:extLst>
              <a:ext uri="{FF2B5EF4-FFF2-40B4-BE49-F238E27FC236}">
                <a16:creationId xmlns:a16="http://schemas.microsoft.com/office/drawing/2014/main" id="{6E9DAEB4-9963-40FF-9F53-E3F19AC548F1}"/>
              </a:ext>
            </a:extLst>
          </p:cNvPr>
          <p:cNvSpPr txBox="1">
            <a:spLocks/>
          </p:cNvSpPr>
          <p:nvPr/>
        </p:nvSpPr>
        <p:spPr>
          <a:xfrm>
            <a:off x="9679549" y="1666722"/>
            <a:ext cx="2002450" cy="23783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2400" b="1" dirty="0"/>
              <a:t>Albion (x2)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400" b="1" dirty="0"/>
              <a:t>               </a:t>
            </a:r>
            <a:r>
              <a:rPr lang="fr-FR" sz="24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 algn="ctr">
              <a:buNone/>
            </a:pPr>
            <a:r>
              <a:rPr lang="fr-FR" sz="1800" dirty="0"/>
              <a:t>Lavande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fr-FR" sz="1800" dirty="0"/>
              <a:t>  Lavande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122BC443-90BB-4252-B562-F88CB3464DBF}"/>
              </a:ext>
            </a:extLst>
          </p:cNvPr>
          <p:cNvCxnSpPr>
            <a:cxnSpLocks/>
          </p:cNvCxnSpPr>
          <p:nvPr/>
        </p:nvCxnSpPr>
        <p:spPr>
          <a:xfrm>
            <a:off x="2189253" y="4303651"/>
            <a:ext cx="3591673" cy="51184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EF825A0A-8221-4B7B-B184-FA6179D38668}"/>
              </a:ext>
            </a:extLst>
          </p:cNvPr>
          <p:cNvCxnSpPr>
            <a:cxnSpLocks/>
          </p:cNvCxnSpPr>
          <p:nvPr/>
        </p:nvCxnSpPr>
        <p:spPr>
          <a:xfrm flipH="1">
            <a:off x="6784683" y="1936105"/>
            <a:ext cx="3037954" cy="219540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D28E2C4-A56B-422F-9B5E-AD0E2E3E0073}"/>
              </a:ext>
            </a:extLst>
          </p:cNvPr>
          <p:cNvCxnSpPr>
            <a:cxnSpLocks/>
          </p:cNvCxnSpPr>
          <p:nvPr/>
        </p:nvCxnSpPr>
        <p:spPr>
          <a:xfrm flipH="1">
            <a:off x="6096000" y="1784664"/>
            <a:ext cx="688683" cy="2764403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ce réservé du contenu 2">
            <a:extLst>
              <a:ext uri="{FF2B5EF4-FFF2-40B4-BE49-F238E27FC236}">
                <a16:creationId xmlns:a16="http://schemas.microsoft.com/office/drawing/2014/main" id="{237EE5B6-1E62-4471-89CE-416A472AEEA2}"/>
              </a:ext>
            </a:extLst>
          </p:cNvPr>
          <p:cNvSpPr txBox="1">
            <a:spLocks/>
          </p:cNvSpPr>
          <p:nvPr/>
        </p:nvSpPr>
        <p:spPr>
          <a:xfrm>
            <a:off x="5728644" y="5054539"/>
            <a:ext cx="743813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1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05A2F15-F76B-430B-AB5C-0969A522D479}"/>
              </a:ext>
            </a:extLst>
          </p:cNvPr>
          <p:cNvCxnSpPr>
            <a:cxnSpLocks/>
          </p:cNvCxnSpPr>
          <p:nvPr/>
        </p:nvCxnSpPr>
        <p:spPr>
          <a:xfrm>
            <a:off x="4826217" y="3728054"/>
            <a:ext cx="1518981" cy="403456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2">
            <a:extLst>
              <a:ext uri="{FF2B5EF4-FFF2-40B4-BE49-F238E27FC236}">
                <a16:creationId xmlns:a16="http://schemas.microsoft.com/office/drawing/2014/main" id="{AD2D6342-DB5B-47DE-8133-9E8D426437ED}"/>
              </a:ext>
            </a:extLst>
          </p:cNvPr>
          <p:cNvSpPr txBox="1">
            <a:spLocks/>
          </p:cNvSpPr>
          <p:nvPr/>
        </p:nvSpPr>
        <p:spPr>
          <a:xfrm>
            <a:off x="5791812" y="3271314"/>
            <a:ext cx="711358" cy="379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dirty="0">
                <a:solidFill>
                  <a:srgbClr val="FFC000"/>
                </a:solidFill>
              </a:rPr>
              <a:t>X 1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D330FF89-FE79-4464-A064-C72EB183A072}"/>
              </a:ext>
            </a:extLst>
          </p:cNvPr>
          <p:cNvCxnSpPr>
            <a:cxnSpLocks/>
          </p:cNvCxnSpPr>
          <p:nvPr/>
        </p:nvCxnSpPr>
        <p:spPr>
          <a:xfrm>
            <a:off x="5608116" y="2514600"/>
            <a:ext cx="162836" cy="914400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id="{2F5E5098-8091-4154-BD2C-D29A019F7D7E}"/>
              </a:ext>
            </a:extLst>
          </p:cNvPr>
          <p:cNvSpPr txBox="1">
            <a:spLocks/>
          </p:cNvSpPr>
          <p:nvPr/>
        </p:nvSpPr>
        <p:spPr>
          <a:xfrm>
            <a:off x="346086" y="1879717"/>
            <a:ext cx="2002450" cy="19276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/>
              <a:t>Drôme (x1)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endParaRPr lang="fr-FR" sz="2400" dirty="0"/>
          </a:p>
          <a:p>
            <a:pPr marL="0" indent="0" algn="ctr">
              <a:buNone/>
            </a:pPr>
            <a:r>
              <a:rPr lang="fr-FR" sz="1800" dirty="0"/>
              <a:t>Lavande</a:t>
            </a:r>
          </a:p>
          <a:p>
            <a:pPr marL="0" indent="0">
              <a:buNone/>
            </a:pPr>
            <a:endParaRPr lang="fr-FR" sz="1800" dirty="0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54A89AF1-37E2-405F-90EA-420622034556}"/>
              </a:ext>
            </a:extLst>
          </p:cNvPr>
          <p:cNvCxnSpPr>
            <a:cxnSpLocks/>
          </p:cNvCxnSpPr>
          <p:nvPr/>
        </p:nvCxnSpPr>
        <p:spPr>
          <a:xfrm>
            <a:off x="2159987" y="2061136"/>
            <a:ext cx="3425720" cy="150262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E8C6844F-F148-4A5E-9967-45DA1C353818}"/>
              </a:ext>
            </a:extLst>
          </p:cNvPr>
          <p:cNvCxnSpPr>
            <a:cxnSpLocks/>
          </p:cNvCxnSpPr>
          <p:nvPr/>
        </p:nvCxnSpPr>
        <p:spPr>
          <a:xfrm flipV="1">
            <a:off x="6280821" y="5137810"/>
            <a:ext cx="503862" cy="574326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1EB78F3B-2141-4080-8A6C-5133E51F3BA1}"/>
              </a:ext>
            </a:extLst>
          </p:cNvPr>
          <p:cNvCxnSpPr>
            <a:cxnSpLocks/>
          </p:cNvCxnSpPr>
          <p:nvPr/>
        </p:nvCxnSpPr>
        <p:spPr>
          <a:xfrm flipH="1">
            <a:off x="6596743" y="1784664"/>
            <a:ext cx="288824" cy="2112422"/>
          </a:xfrm>
          <a:prstGeom prst="straightConnector1">
            <a:avLst/>
          </a:prstGeom>
          <a:ln w="41275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Image 54">
            <a:extLst>
              <a:ext uri="{FF2B5EF4-FFF2-40B4-BE49-F238E27FC236}">
                <a16:creationId xmlns:a16="http://schemas.microsoft.com/office/drawing/2014/main" id="{EAEC26CD-ED6D-48F0-B8B5-00152FF1D9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50" y="2286603"/>
            <a:ext cx="529943" cy="857063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18C69108-EE28-4BFD-A14D-0A48AD3820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81" y="4542192"/>
            <a:ext cx="529943" cy="857063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B8FBC8C7-ED49-4596-82C9-AF016B5356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174" y="5212963"/>
            <a:ext cx="529943" cy="857063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4F20A40A-7298-42C0-8AC7-73DA8980A7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724" y="2383918"/>
            <a:ext cx="529943" cy="85706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43481655-7C96-4BFF-869C-5CB403D309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67" y="5641494"/>
            <a:ext cx="846760" cy="70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33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9EF4E1-7863-47AF-A651-80BED489F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381"/>
            <a:ext cx="10515600" cy="1068243"/>
          </a:xfrm>
        </p:spPr>
        <p:txBody>
          <a:bodyPr>
            <a:noAutofit/>
          </a:bodyPr>
          <a:lstStyle/>
          <a:p>
            <a:r>
              <a:rPr lang="fr-FR" sz="3600" dirty="0"/>
              <a:t>Renouvellement cheptel</a:t>
            </a:r>
            <a:br>
              <a:rPr lang="fr-FR" sz="3600" dirty="0"/>
            </a:br>
            <a:r>
              <a:rPr lang="fr-FR" sz="3600" dirty="0" err="1"/>
              <a:t>Rinnovo</a:t>
            </a:r>
            <a:r>
              <a:rPr lang="fr-FR" sz="3600" dirty="0"/>
              <a:t> </a:t>
            </a:r>
            <a:r>
              <a:rPr lang="fr-FR" sz="3600" dirty="0" err="1"/>
              <a:t>del</a:t>
            </a:r>
            <a:r>
              <a:rPr lang="fr-FR" sz="3600" dirty="0"/>
              <a:t> </a:t>
            </a:r>
            <a:r>
              <a:rPr lang="fr-FR" sz="3600" dirty="0" err="1"/>
              <a:t>parco</a:t>
            </a:r>
            <a:r>
              <a:rPr lang="fr-FR" sz="3600" dirty="0"/>
              <a:t> </a:t>
            </a:r>
            <a:r>
              <a:rPr lang="fr-FR" sz="3600" dirty="0" err="1"/>
              <a:t>apistico</a:t>
            </a:r>
            <a:endParaRPr lang="fr-FR" sz="3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B70FF-2397-43F1-AEE7-B525F8BA3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Paramètre le plus important :   « un dynamisme +++ ! »</a:t>
            </a:r>
          </a:p>
          <a:p>
            <a:pPr marL="0" indent="0">
              <a:buNone/>
            </a:pPr>
            <a:r>
              <a:rPr lang="fr-FR" dirty="0" err="1"/>
              <a:t>Parametro</a:t>
            </a:r>
            <a:r>
              <a:rPr lang="fr-FR" dirty="0"/>
              <a:t> più importante:           « </a:t>
            </a:r>
            <a:r>
              <a:rPr lang="fr-FR" dirty="0" err="1"/>
              <a:t>dinamismo</a:t>
            </a:r>
            <a:r>
              <a:rPr lang="fr-FR" dirty="0"/>
              <a:t> +++ !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1A1D596-5A53-4BAB-A208-D8A644FB0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0" y="146693"/>
            <a:ext cx="1862858" cy="610689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3304363F-A852-49AF-8B48-08D6E934B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3414" y="830404"/>
            <a:ext cx="364786" cy="364786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1C0FAC3-AE29-430F-89BA-E75E6AA319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3413" y="1328013"/>
            <a:ext cx="364787" cy="3647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1595A10-CB3F-4359-A5C6-963888138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716" y="2859046"/>
            <a:ext cx="3247828" cy="1139907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3A41C13-513C-4B21-B62A-3005BDCB02DF}"/>
              </a:ext>
            </a:extLst>
          </p:cNvPr>
          <p:cNvSpPr/>
          <p:nvPr/>
        </p:nvSpPr>
        <p:spPr>
          <a:xfrm>
            <a:off x="1567544" y="5032374"/>
            <a:ext cx="5987141" cy="62819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DD441671-49B5-437D-AAF2-0F740844FB3F}"/>
              </a:ext>
            </a:extLst>
          </p:cNvPr>
          <p:cNvSpPr txBox="1">
            <a:spLocks/>
          </p:cNvSpPr>
          <p:nvPr/>
        </p:nvSpPr>
        <p:spPr>
          <a:xfrm>
            <a:off x="7728856" y="4822371"/>
            <a:ext cx="1783621" cy="1058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/>
              <a:t>Juin</a:t>
            </a:r>
          </a:p>
          <a:p>
            <a:r>
              <a:rPr lang="fr-FR" sz="2400" b="1" dirty="0" err="1"/>
              <a:t>Giugno</a:t>
            </a:r>
            <a:endParaRPr lang="fr-FR" sz="2400" b="1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B43FE2D4-CE02-41DF-9162-7E234867B251}"/>
              </a:ext>
            </a:extLst>
          </p:cNvPr>
          <p:cNvSpPr txBox="1">
            <a:spLocks/>
          </p:cNvSpPr>
          <p:nvPr/>
        </p:nvSpPr>
        <p:spPr>
          <a:xfrm>
            <a:off x="435428" y="4782866"/>
            <a:ext cx="1844786" cy="1068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/>
              <a:t>Mars</a:t>
            </a:r>
          </a:p>
          <a:p>
            <a:r>
              <a:rPr lang="fr-FR" sz="2400" b="1" dirty="0"/>
              <a:t>Marzo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D213D510-5E1C-4C00-B852-6EA6B21B31B7}"/>
              </a:ext>
            </a:extLst>
          </p:cNvPr>
          <p:cNvSpPr txBox="1">
            <a:spLocks/>
          </p:cNvSpPr>
          <p:nvPr/>
        </p:nvSpPr>
        <p:spPr>
          <a:xfrm>
            <a:off x="1443802" y="4248743"/>
            <a:ext cx="5708111" cy="1068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/>
              <a:t>Marseille : 2 à 3 	  /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E5280E0-9927-4B64-9691-07D28C121F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677" y="4434561"/>
            <a:ext cx="846760" cy="70281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DCC91E8-3B53-478E-B9DF-D3C7194A40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057" y="4315629"/>
            <a:ext cx="777448" cy="837404"/>
          </a:xfrm>
          <a:prstGeom prst="rect">
            <a:avLst/>
          </a:prstGeom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A668EFA7-1AFD-409B-B4B3-453F4A89CEF3}"/>
              </a:ext>
            </a:extLst>
          </p:cNvPr>
          <p:cNvSpPr txBox="1">
            <a:spLocks/>
          </p:cNvSpPr>
          <p:nvPr/>
        </p:nvSpPr>
        <p:spPr>
          <a:xfrm>
            <a:off x="2588250" y="5404203"/>
            <a:ext cx="6455229" cy="1068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/>
              <a:t>Le Thor : 1 cc (</a:t>
            </a:r>
            <a:r>
              <a:rPr lang="fr-FR" sz="2400" b="1" dirty="0" err="1"/>
              <a:t>tc</a:t>
            </a:r>
            <a:r>
              <a:rPr lang="fr-FR" sz="2400" b="1" dirty="0"/>
              <a:t>) /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6A38C06-7DA1-44D4-B9C1-22410EED31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23" y="5567357"/>
            <a:ext cx="777448" cy="837404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69AA9B68-6868-4A2D-8CC3-DB2CC5D0E465}"/>
              </a:ext>
            </a:extLst>
          </p:cNvPr>
          <p:cNvSpPr txBox="1">
            <a:spLocks/>
          </p:cNvSpPr>
          <p:nvPr/>
        </p:nvSpPr>
        <p:spPr>
          <a:xfrm>
            <a:off x="8284029" y="4792888"/>
            <a:ext cx="3374573" cy="1058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fr-FR" sz="4000" b="1" dirty="0"/>
              <a:t>= 400       /an  </a:t>
            </a:r>
            <a:r>
              <a:rPr lang="fr-FR" sz="100" b="1" dirty="0">
                <a:latin typeface="+mn-lt"/>
              </a:rPr>
              <a:t>440</a:t>
            </a:r>
            <a:endParaRPr lang="fr-FR" sz="4000" b="1" dirty="0">
              <a:latin typeface="+mn-lt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DD230D1C-2E62-41FA-B22C-0D06A36969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791" y="5032374"/>
            <a:ext cx="846760" cy="702811"/>
          </a:xfrm>
          <a:prstGeom prst="rect">
            <a:avLst/>
          </a:prstGeom>
        </p:spPr>
      </p:pic>
      <p:sp>
        <p:nvSpPr>
          <p:cNvPr id="21" name="Titre 1">
            <a:extLst>
              <a:ext uri="{FF2B5EF4-FFF2-40B4-BE49-F238E27FC236}">
                <a16:creationId xmlns:a16="http://schemas.microsoft.com/office/drawing/2014/main" id="{7A08F7AA-E4E8-42E4-A6B1-535247E5E72D}"/>
              </a:ext>
            </a:extLst>
          </p:cNvPr>
          <p:cNvSpPr txBox="1">
            <a:spLocks/>
          </p:cNvSpPr>
          <p:nvPr/>
        </p:nvSpPr>
        <p:spPr>
          <a:xfrm>
            <a:off x="7794171" y="5691639"/>
            <a:ext cx="3309258" cy="1058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fr-FR" sz="4000" b="1" dirty="0"/>
              <a:t> - 40        =&gt;       </a:t>
            </a:r>
            <a:r>
              <a:rPr lang="fr-FR" sz="100" b="1" dirty="0">
                <a:latin typeface="+mn-lt"/>
              </a:rPr>
              <a:t>440</a:t>
            </a:r>
            <a:endParaRPr lang="fr-FR" sz="4000" b="1" dirty="0">
              <a:latin typeface="+mn-lt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27CDC66-5A75-4C48-B716-40C38F9B9A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680" y="5799959"/>
            <a:ext cx="904922" cy="904922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B4A7AF9-A18A-4912-A694-4485B5283C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600" y="5754252"/>
            <a:ext cx="791758" cy="90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48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A6DAF-D9E3-46D7-94EF-7F203F7D1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43548"/>
            <a:ext cx="5007429" cy="4351338"/>
          </a:xfrm>
        </p:spPr>
        <p:txBody>
          <a:bodyPr>
            <a:normAutofit fontScale="92500" lnSpcReduction="10000"/>
          </a:bodyPr>
          <a:lstStyle/>
          <a:p>
            <a:r>
              <a:rPr lang="fr-FR" sz="2600" dirty="0"/>
              <a:t>Sélection par BC sur critères de dynamisme (évaluation subjective sur romarin sur la Côte Bleue)</a:t>
            </a:r>
          </a:p>
          <a:p>
            <a:r>
              <a:rPr lang="fr-FR" sz="2600" dirty="0"/>
              <a:t>Remontée des colonies intéressantes </a:t>
            </a:r>
          </a:p>
          <a:p>
            <a:pPr lvl="1"/>
            <a:r>
              <a:rPr lang="fr-FR" sz="2200" dirty="0"/>
              <a:t>F1 et F2 exceptionnelles pour nouvelle génétique</a:t>
            </a:r>
          </a:p>
          <a:p>
            <a:pPr lvl="1"/>
            <a:r>
              <a:rPr lang="fr-FR" sz="2200" dirty="0"/>
              <a:t>F0</a:t>
            </a:r>
          </a:p>
          <a:p>
            <a:pPr lvl="2"/>
            <a:r>
              <a:rPr lang="fr-FR" sz="2200" dirty="0"/>
              <a:t>=&gt; apport de reines vierges par BC à MS + 1 banque à mâles (</a:t>
            </a:r>
            <a:r>
              <a:rPr lang="fr-FR" sz="2200" dirty="0" err="1"/>
              <a:t>ie</a:t>
            </a:r>
            <a:r>
              <a:rPr lang="fr-FR" sz="2200" dirty="0"/>
              <a:t> capillaire de banques à mâles de MS ou autres apis)</a:t>
            </a:r>
          </a:p>
          <a:p>
            <a:pPr marL="914400" lvl="2" indent="0">
              <a:buNone/>
            </a:pPr>
            <a:r>
              <a:rPr lang="fr-FR" sz="2200" dirty="0"/>
              <a:t>(40 reines amenées début juin + 20 reines amenées à nouveau après été)</a:t>
            </a:r>
          </a:p>
          <a:p>
            <a:pPr marL="457200" lvl="1" indent="0">
              <a:buNone/>
            </a:pPr>
            <a:r>
              <a:rPr lang="fr-FR" dirty="0"/>
              <a:t>=&gt; Insémination par MS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7BAD36D-47D4-4E78-99FF-D6D8111D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381"/>
            <a:ext cx="10515600" cy="1068243"/>
          </a:xfrm>
        </p:spPr>
        <p:txBody>
          <a:bodyPr>
            <a:noAutofit/>
          </a:bodyPr>
          <a:lstStyle/>
          <a:p>
            <a:r>
              <a:rPr lang="fr-FR" sz="3600" dirty="0" err="1"/>
              <a:t>Selection</a:t>
            </a:r>
            <a:r>
              <a:rPr lang="fr-FR" sz="3600" dirty="0"/>
              <a:t> </a:t>
            </a:r>
            <a:br>
              <a:rPr lang="fr-FR" sz="3600" dirty="0"/>
            </a:br>
            <a:r>
              <a:rPr lang="fr-FR" sz="3600" dirty="0" err="1"/>
              <a:t>Selezione</a:t>
            </a:r>
            <a:endParaRPr 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381CC5-559A-426A-9F2E-DDB5A4041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0" y="146693"/>
            <a:ext cx="1862858" cy="610689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D6E86A6-A9DB-415F-ADB6-7C9D1EFE7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3414" y="830404"/>
            <a:ext cx="364786" cy="364786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49377FB-3AF0-44B7-BE9F-EC1ECAA81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3413" y="1328013"/>
            <a:ext cx="364787" cy="364787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5E048C76-7D23-4FF8-B509-CBC482C23118}"/>
              </a:ext>
            </a:extLst>
          </p:cNvPr>
          <p:cNvSpPr txBox="1">
            <a:spLocks/>
          </p:cNvSpPr>
          <p:nvPr/>
        </p:nvSpPr>
        <p:spPr>
          <a:xfrm>
            <a:off x="6278393" y="2105519"/>
            <a:ext cx="5502843" cy="4398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Selezione da parte di BC in base a criteri di dinamismo (valutazione soggettiva su rosmarino in Costa Blu)</a:t>
            </a:r>
          </a:p>
          <a:p>
            <a:r>
              <a:rPr lang="fr-FR" sz="2400" dirty="0" err="1"/>
              <a:t>Recupero</a:t>
            </a:r>
            <a:r>
              <a:rPr lang="fr-FR" sz="2400" dirty="0"/>
              <a:t> di colonie </a:t>
            </a:r>
            <a:r>
              <a:rPr lang="fr-FR" sz="2400" dirty="0" err="1"/>
              <a:t>interessanti</a:t>
            </a:r>
            <a:endParaRPr lang="fr-FR" sz="2400" dirty="0"/>
          </a:p>
          <a:p>
            <a:pPr lvl="1"/>
            <a:r>
              <a:rPr lang="it-IT" sz="2000" dirty="0"/>
              <a:t>F1 e F2 eccezionali per nuova genetica</a:t>
            </a:r>
          </a:p>
          <a:p>
            <a:pPr lvl="1"/>
            <a:r>
              <a:rPr lang="fr-FR" sz="2000" dirty="0"/>
              <a:t>F0</a:t>
            </a:r>
          </a:p>
          <a:p>
            <a:pPr lvl="2"/>
            <a:r>
              <a:rPr lang="fr-FR" dirty="0"/>
              <a:t>=&gt; </a:t>
            </a:r>
            <a:r>
              <a:rPr lang="it-IT" dirty="0"/>
              <a:t>apporto di regine vergini da BC a MS + 1 banca di seme (cioè capillari di banche di seme di MS o altri apicoltori)</a:t>
            </a:r>
          </a:p>
          <a:p>
            <a:pPr marL="914400" lvl="2" indent="0">
              <a:buNone/>
            </a:pPr>
            <a:r>
              <a:rPr lang="it-IT" dirty="0"/>
              <a:t>(40 regine portate all'inizio di giugno + 20 regine portate nuovamente dopo l’estiva)</a:t>
            </a:r>
          </a:p>
          <a:p>
            <a:pPr marL="457200" lvl="1" indent="0">
              <a:buNone/>
            </a:pPr>
            <a:r>
              <a:rPr lang="fr-FR" dirty="0"/>
              <a:t>=&gt; </a:t>
            </a:r>
            <a:r>
              <a:rPr lang="fr-FR" dirty="0" err="1"/>
              <a:t>Inseminazione</a:t>
            </a:r>
            <a:r>
              <a:rPr lang="fr-FR" dirty="0"/>
              <a:t> con MS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282B4513-DBA0-4132-9FF0-9F1923B8E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3413" y="2093979"/>
            <a:ext cx="364786" cy="364786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1B6EDCBC-D2D7-4B93-AE97-594854CA0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898726" y="2093979"/>
            <a:ext cx="364787" cy="3647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24DC27-88B9-41E2-B9C2-63F8F9BC7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39" y="334281"/>
            <a:ext cx="1305616" cy="14913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785F7B3-D832-43B9-B7E5-F070D8B583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45" y="5648158"/>
            <a:ext cx="904922" cy="904922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BE62CBE8-3C18-4115-994E-335E8F20AE96}"/>
              </a:ext>
            </a:extLst>
          </p:cNvPr>
          <p:cNvSpPr txBox="1">
            <a:spLocks/>
          </p:cNvSpPr>
          <p:nvPr/>
        </p:nvSpPr>
        <p:spPr>
          <a:xfrm>
            <a:off x="4746505" y="700474"/>
            <a:ext cx="7249551" cy="10682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dirty="0"/>
              <a:t>« BC » = Apiculteur / </a:t>
            </a:r>
            <a:r>
              <a:rPr lang="fr-FR" sz="2000" b="1" dirty="0" err="1"/>
              <a:t>Apicoltore</a:t>
            </a:r>
            <a:br>
              <a:rPr lang="fr-FR" sz="2000" b="1" dirty="0"/>
            </a:br>
            <a:r>
              <a:rPr lang="fr-FR" sz="2000" b="1" dirty="0"/>
              <a:t>« MS »= </a:t>
            </a:r>
            <a:r>
              <a:rPr lang="fr-FR" sz="2000" b="1" dirty="0" err="1"/>
              <a:t>Sélectionnneur</a:t>
            </a:r>
            <a:r>
              <a:rPr lang="fr-FR" sz="2000" b="1" dirty="0"/>
              <a:t> inséminateur / </a:t>
            </a:r>
            <a:r>
              <a:rPr lang="fr-FR" sz="2000" b="1" dirty="0" err="1"/>
              <a:t>Selezionatore</a:t>
            </a:r>
            <a:r>
              <a:rPr lang="fr-FR" sz="2000" b="1" dirty="0"/>
              <a:t> </a:t>
            </a:r>
            <a:r>
              <a:rPr lang="fr-FR" sz="2000" b="1" dirty="0" err="1"/>
              <a:t>inseminatore</a:t>
            </a:r>
            <a:r>
              <a:rPr lang="fr-FR" sz="2000" b="1" dirty="0"/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35BA03F-6371-419D-A18D-867DF3C08C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932" y="5648158"/>
            <a:ext cx="904922" cy="90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32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A6DAF-D9E3-46D7-94EF-7F203F7D1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3548"/>
            <a:ext cx="4604658" cy="4351338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Critère « dynamisme »</a:t>
            </a:r>
          </a:p>
          <a:p>
            <a:pPr marL="0" indent="0">
              <a:buNone/>
            </a:pPr>
            <a:r>
              <a:rPr lang="fr-FR" sz="2400" dirty="0"/>
              <a:t>= Colonies qui hivernent très petit mais qui explosent au printemps</a:t>
            </a:r>
          </a:p>
          <a:p>
            <a:pPr marL="0" indent="0">
              <a:buNone/>
            </a:pPr>
            <a:r>
              <a:rPr lang="it-IT" sz="2400" dirty="0"/>
              <a:t>≈ comportement caucasien</a:t>
            </a:r>
            <a:endParaRPr lang="fr-FR" dirty="0"/>
          </a:p>
          <a:p>
            <a:pPr lvl="1">
              <a:buFont typeface="Symbol" panose="05050102010706020507" pitchFamily="18" charset="2"/>
              <a:buChar char="Þ"/>
            </a:pPr>
            <a:endParaRPr lang="fr-FR" dirty="0"/>
          </a:p>
          <a:p>
            <a:r>
              <a:rPr lang="fr-FR" sz="2400" dirty="0"/>
              <a:t>2024: greffage sur 3 souches</a:t>
            </a:r>
          </a:p>
          <a:p>
            <a:endParaRPr lang="fr-FR" sz="2400" dirty="0"/>
          </a:p>
          <a:p>
            <a:r>
              <a:rPr lang="fr-FR" sz="2400" dirty="0"/>
              <a:t>Renouvellement lignées:</a:t>
            </a:r>
          </a:p>
          <a:p>
            <a:pPr marL="0" indent="0">
              <a:buNone/>
            </a:pPr>
            <a:r>
              <a:rPr lang="fr-FR" sz="2400" dirty="0"/>
              <a:t>Si nécessaire, BC achète en complément à YM des nouvelles lignées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7BAD36D-47D4-4E78-99FF-D6D8111D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381"/>
            <a:ext cx="10515600" cy="1068243"/>
          </a:xfrm>
        </p:spPr>
        <p:txBody>
          <a:bodyPr>
            <a:noAutofit/>
          </a:bodyPr>
          <a:lstStyle/>
          <a:p>
            <a:r>
              <a:rPr lang="fr-FR" sz="3600" dirty="0"/>
              <a:t>Critères </a:t>
            </a:r>
            <a:br>
              <a:rPr lang="fr-FR" sz="3600" dirty="0"/>
            </a:br>
            <a:r>
              <a:rPr lang="fr-FR" sz="3600" dirty="0" err="1"/>
              <a:t>Criteri</a:t>
            </a:r>
            <a:endParaRPr 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381CC5-559A-426A-9F2E-DDB5A4041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0" y="146693"/>
            <a:ext cx="1862858" cy="610689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D6E86A6-A9DB-415F-ADB6-7C9D1EFE7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3414" y="830404"/>
            <a:ext cx="364786" cy="364786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49377FB-3AF0-44B7-BE9F-EC1ECAA81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473413" y="1328013"/>
            <a:ext cx="364787" cy="364787"/>
          </a:xfrm>
          <a:prstGeom prst="rect">
            <a:avLst/>
          </a:prstGeom>
        </p:spPr>
      </p:pic>
      <p:pic>
        <p:nvPicPr>
          <p:cNvPr id="9" name="Graphique 8">
            <a:extLst>
              <a:ext uri="{FF2B5EF4-FFF2-40B4-BE49-F238E27FC236}">
                <a16:creationId xmlns:a16="http://schemas.microsoft.com/office/drawing/2014/main" id="{282B4513-DBA0-4132-9FF0-9F1923B8E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73413" y="2093979"/>
            <a:ext cx="364786" cy="364786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1B6EDCBC-D2D7-4B93-AE97-594854CA0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5898726" y="2093979"/>
            <a:ext cx="364787" cy="364787"/>
          </a:xfrm>
          <a:prstGeom prst="rect">
            <a:avLst/>
          </a:pr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BABA5AB-9CB0-4592-B778-5C04FF710B11}"/>
              </a:ext>
            </a:extLst>
          </p:cNvPr>
          <p:cNvSpPr txBox="1">
            <a:spLocks/>
          </p:cNvSpPr>
          <p:nvPr/>
        </p:nvSpPr>
        <p:spPr>
          <a:xfrm>
            <a:off x="6424137" y="2143548"/>
            <a:ext cx="4974772" cy="39570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/>
              <a:t>Criterio «dinamismo»</a:t>
            </a:r>
          </a:p>
          <a:p>
            <a:pPr marL="0" indent="0">
              <a:buNone/>
            </a:pPr>
            <a:r>
              <a:rPr lang="it-IT" sz="2400" dirty="0"/>
              <a:t>= Colonie che svernano molto piccole ma esplodono in primavera</a:t>
            </a:r>
          </a:p>
          <a:p>
            <a:pPr marL="0" indent="0">
              <a:buNone/>
            </a:pPr>
            <a:r>
              <a:rPr lang="it-IT" sz="2400" dirty="0"/>
              <a:t>≈ comportamento caucasico</a:t>
            </a:r>
          </a:p>
          <a:p>
            <a:pPr lvl="1">
              <a:buFont typeface="Symbol" panose="05050102010706020507" pitchFamily="18" charset="2"/>
              <a:buChar char="Þ"/>
            </a:pPr>
            <a:endParaRPr lang="fr-FR" dirty="0"/>
          </a:p>
          <a:p>
            <a:r>
              <a:rPr lang="fr-FR" sz="2400" dirty="0"/>
              <a:t>2024: </a:t>
            </a:r>
            <a:r>
              <a:rPr lang="fr-FR" sz="2400" dirty="0" err="1"/>
              <a:t>innesto</a:t>
            </a:r>
            <a:r>
              <a:rPr lang="fr-FR" sz="2400" dirty="0"/>
              <a:t> su 3 </a:t>
            </a:r>
            <a:r>
              <a:rPr lang="fr-FR" sz="2400" dirty="0" err="1"/>
              <a:t>ceppi</a:t>
            </a:r>
            <a:r>
              <a:rPr lang="fr-FR" sz="2400" dirty="0"/>
              <a:t> </a:t>
            </a:r>
          </a:p>
          <a:p>
            <a:endParaRPr lang="fr-FR" sz="2400" dirty="0"/>
          </a:p>
          <a:p>
            <a:r>
              <a:rPr lang="fr-FR" sz="2400" dirty="0" err="1"/>
              <a:t>Rinnovamento</a:t>
            </a:r>
            <a:r>
              <a:rPr lang="fr-FR" sz="2400" dirty="0"/>
              <a:t> delle </a:t>
            </a:r>
            <a:r>
              <a:rPr lang="fr-FR" sz="2400" dirty="0" err="1"/>
              <a:t>linee</a:t>
            </a:r>
            <a:r>
              <a:rPr lang="fr-FR" sz="2400" dirty="0"/>
              <a:t>:</a:t>
            </a:r>
          </a:p>
          <a:p>
            <a:pPr marL="0" indent="0">
              <a:buNone/>
            </a:pPr>
            <a:r>
              <a:rPr lang="it-IT" sz="2400" dirty="0"/>
              <a:t>Se necessario, BC acquista in aggiunta a YM nuove linee</a:t>
            </a:r>
            <a:endParaRPr lang="fr-FR" sz="24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8165311-559D-47B3-8A9A-4260915647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665" y="351932"/>
            <a:ext cx="1960472" cy="14076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633D1F-5184-43F0-9326-A410C03710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59" y="378323"/>
            <a:ext cx="2155413" cy="133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486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9599</TotalTime>
  <Words>693</Words>
  <Application>Microsoft Office PowerPoint</Application>
  <PresentationFormat>Grand écran</PresentationFormat>
  <Paragraphs>159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Thème Office</vt:lpstr>
      <vt:lpstr>Exemple du renouvellement du cheptel et sélection dans une exploitation apicole française</vt:lpstr>
      <vt:lpstr>Présentation exploitation  Presentazione della gestione</vt:lpstr>
      <vt:lpstr>Présentation exploitation  Presentazione della gestione</vt:lpstr>
      <vt:lpstr>Présentation transhumance (hivernage)  Presentazione transumanza (inverno)</vt:lpstr>
      <vt:lpstr>Présentation transhumance (printemps)  Presentazione transumanza (primavera)</vt:lpstr>
      <vt:lpstr>Présentation transhumance (fin printemps)  Presentazione transumanza (tarda primavera)</vt:lpstr>
      <vt:lpstr>Présentation transhumance (été)  Presentazione transumanza (estiva)</vt:lpstr>
      <vt:lpstr>Renouvellement cheptel Rinnovo del parco apistico</vt:lpstr>
      <vt:lpstr>Selection  Selezione</vt:lpstr>
      <vt:lpstr>Critères  Criteri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Pierre-Alban Mochet</dc:creator>
  <cp:lastModifiedBy>Davide Cavalieri</cp:lastModifiedBy>
  <cp:revision>65</cp:revision>
  <dcterms:created xsi:type="dcterms:W3CDTF">2024-10-30T13:55:53Z</dcterms:created>
  <dcterms:modified xsi:type="dcterms:W3CDTF">2024-11-29T08:41:17Z</dcterms:modified>
</cp:coreProperties>
</file>