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1"/>
  </p:notesMasterIdLst>
  <p:sldIdLst>
    <p:sldId id="2667" r:id="rId2"/>
    <p:sldId id="2632" r:id="rId3"/>
    <p:sldId id="2669" r:id="rId4"/>
    <p:sldId id="2670" r:id="rId5"/>
    <p:sldId id="2671" r:id="rId6"/>
    <p:sldId id="2672" r:id="rId7"/>
    <p:sldId id="2673" r:id="rId8"/>
    <p:sldId id="2674" r:id="rId9"/>
    <p:sldId id="2675" r:id="rId10"/>
  </p:sldIdLst>
  <p:sldSz cx="12192000" cy="6858000"/>
  <p:notesSz cx="6797675" cy="9926638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6" d="100"/>
          <a:sy n="156" d="100"/>
        </p:scale>
        <p:origin x="444" y="8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A04-431B-979D-D4218937442C}"/>
              </c:ext>
            </c:extLst>
          </c:dPt>
          <c:dPt>
            <c:idx val="1"/>
            <c:bubble3D val="0"/>
            <c:explosion val="6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A04-431B-979D-D4218937442C}"/>
              </c:ext>
            </c:extLst>
          </c:dPt>
          <c:dPt>
            <c:idx val="2"/>
            <c:bubble3D val="0"/>
            <c:explosion val="14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A04-431B-979D-D4218937442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05D35FAF-1F55-4DD2-94BE-2CAFC986CF6F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DA04-431B-979D-D4218937442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229C5AA-0E99-48C1-A3A7-F174B2A691B0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DA04-431B-979D-D4218937442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6141FA9-309F-4AD2-84D4-36EC7B9DC5C3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DA04-431B-979D-D421893744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Feuil1!$C$2:$C$4</c:f>
              <c:strCache>
                <c:ptCount val="3"/>
                <c:pt idx="0">
                  <c:v>Chili 4%</c:v>
                </c:pt>
                <c:pt idx="1">
                  <c:v>Argentine 53%</c:v>
                </c:pt>
                <c:pt idx="2">
                  <c:v>Europe 43%</c:v>
                </c:pt>
              </c:strCache>
            </c:strRef>
          </c:cat>
          <c:val>
            <c:numRef>
              <c:f>Feuil1!$D$2:$D$4</c:f>
              <c:numCache>
                <c:formatCode>#,##0</c:formatCode>
                <c:ptCount val="3"/>
                <c:pt idx="0">
                  <c:v>5700</c:v>
                </c:pt>
                <c:pt idx="1">
                  <c:v>72795</c:v>
                </c:pt>
                <c:pt idx="2">
                  <c:v>58503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Feuil1!$C$2:$C$4</c15:f>
                <c15:dlblRangeCache>
                  <c:ptCount val="3"/>
                  <c:pt idx="0">
                    <c:v>Chili 4%</c:v>
                  </c:pt>
                  <c:pt idx="1">
                    <c:v>Argentine 53%</c:v>
                  </c:pt>
                  <c:pt idx="2">
                    <c:v>Europe 43%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6-DA04-431B-979D-D42189374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B6B-4057-9B00-F731987887A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B6B-4057-9B00-F731987887A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B6B-4057-9B00-F731987887A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B6B-4057-9B00-F731987887A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B6B-4057-9B00-F731987887A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B6B-4057-9B00-F731987887A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B6B-4057-9B00-F731987887A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B6B-4057-9B00-F731987887A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8B6B-4057-9B00-F731987887AA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8B6B-4057-9B00-F731987887AA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8B6B-4057-9B00-F731987887AA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8B6B-4057-9B00-F731987887AA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8B6B-4057-9B00-F731987887AA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8B6B-4057-9B00-F731987887AA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8B6B-4057-9B00-F731987887AA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8B6B-4057-9B00-F731987887AA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8B6B-4057-9B00-F731987887AA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8B6B-4057-9B00-F731987887AA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8B6B-4057-9B00-F731987887AA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8B6B-4057-9B00-F731987887A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48DCD825-3DEF-455A-BFF1-0AEAC9FD72BF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8B6B-4057-9B00-F731987887A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2D61711-E7F8-4CE4-A7EB-0B1579ACE7F9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8B6B-4057-9B00-F731987887A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468D936-1C5D-4FB5-BE55-A020005D3F50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8B6B-4057-9B00-F731987887AA}"/>
                </c:ext>
              </c:extLst>
            </c:dLbl>
            <c:dLbl>
              <c:idx val="3"/>
              <c:layout>
                <c:manualLayout>
                  <c:x val="0.31797116475300236"/>
                  <c:y val="4.7543731952366178E-2"/>
                </c:manualLayout>
              </c:layout>
              <c:tx>
                <c:rich>
                  <a:bodyPr/>
                  <a:lstStyle/>
                  <a:p>
                    <a:fld id="{C5A919A5-3EDB-49EF-8878-657965A1668C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8B6B-4057-9B00-F731987887A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581756EF-1204-4A36-991D-2D7A3A35E6CC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8B6B-4057-9B00-F731987887A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22FE934D-B7C9-4230-B609-FD9D34A61B35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8B6B-4057-9B00-F731987887AA}"/>
                </c:ext>
              </c:extLst>
            </c:dLbl>
            <c:dLbl>
              <c:idx val="6"/>
              <c:layout>
                <c:manualLayout>
                  <c:x val="2.5368955256792071E-3"/>
                  <c:y val="5.0062369514162361E-2"/>
                </c:manualLayout>
              </c:layout>
              <c:tx>
                <c:rich>
                  <a:bodyPr/>
                  <a:lstStyle/>
                  <a:p>
                    <a:fld id="{167D9F6A-CE2D-49A5-8429-D74C10E3D05D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8B6B-4057-9B00-F731987887AA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39D92997-58D8-4531-A64A-C02BEE73C9D2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F-8B6B-4057-9B00-F731987887AA}"/>
                </c:ext>
              </c:extLst>
            </c:dLbl>
            <c:dLbl>
              <c:idx val="8"/>
              <c:layout>
                <c:manualLayout>
                  <c:x val="1.8974748024954028E-2"/>
                  <c:y val="-1.6301772251291643E-2"/>
                </c:manualLayout>
              </c:layout>
              <c:tx>
                <c:rich>
                  <a:bodyPr/>
                  <a:lstStyle/>
                  <a:p>
                    <a:fld id="{5ED27278-E6E4-4678-AA45-2769E4C745A3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1-8B6B-4057-9B00-F731987887AA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2E07BE30-6C00-48A3-8B6A-298243B0A8D7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3-8B6B-4057-9B00-F731987887AA}"/>
                </c:ext>
              </c:extLst>
            </c:dLbl>
            <c:dLbl>
              <c:idx val="10"/>
              <c:layout>
                <c:manualLayout>
                  <c:x val="1.8142925207479871E-2"/>
                  <c:y val="-4.5743259294815528E-2"/>
                </c:manualLayout>
              </c:layout>
              <c:tx>
                <c:rich>
                  <a:bodyPr/>
                  <a:lstStyle/>
                  <a:p>
                    <a:fld id="{EF9231AA-FC10-4DB0-9F39-66648709317C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5-8B6B-4057-9B00-F731987887AA}"/>
                </c:ext>
              </c:extLst>
            </c:dLbl>
            <c:dLbl>
              <c:idx val="11"/>
              <c:layout>
                <c:manualLayout>
                  <c:x val="-8.9659620512484439E-2"/>
                  <c:y val="0.126897388015177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B170F19-9D98-4ABB-9B57-5C67958D72FB}" type="CELLRANGE">
                      <a:rPr lang="en-US"/>
                      <a:pPr>
                        <a:defRPr sz="1200"/>
                      </a:pPr>
                      <a:t>[PLAGECELL]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723383839093051"/>
                      <c:h val="2.8982113452497429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7-8B6B-4057-9B00-F731987887AA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7FFA0B49-7385-42BB-AC52-2BCB91CF2314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9-8B6B-4057-9B00-F731987887AA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C5B15C8E-295D-440E-851B-CC72F7FB7B61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B-8B6B-4057-9B00-F731987887AA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9A8BF5D5-E9CB-4B03-BAD7-DA6B991AEF2E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D-8B6B-4057-9B00-F731987887AA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E320A481-3EE5-4565-8CB0-5BDAFA8482F5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F-8B6B-4057-9B00-F731987887AA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25A6FCCB-3244-4267-8FA9-A3835BB70F1D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1-8B6B-4057-9B00-F731987887AA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5D5CF535-6A97-4180-9723-EEF7A0F3799B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3-8B6B-4057-9B00-F731987887AA}"/>
                </c:ext>
              </c:extLst>
            </c:dLbl>
            <c:dLbl>
              <c:idx val="18"/>
              <c:layout>
                <c:manualLayout>
                  <c:x val="-0.34864518338568018"/>
                  <c:y val="6.9140336014127862E-2"/>
                </c:manualLayout>
              </c:layout>
              <c:tx>
                <c:rich>
                  <a:bodyPr/>
                  <a:lstStyle/>
                  <a:p>
                    <a:fld id="{1F52690F-236F-413F-AFE2-B03EF7B0E030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5-8B6B-4057-9B00-F731987887AA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B9DE6F85-3827-4F81-8E99-0CA7CB3271CA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7-8B6B-4057-9B00-F731987887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Feuil1!$C$6:$C$25</c:f>
              <c:strCache>
                <c:ptCount val="20"/>
                <c:pt idx="0">
                  <c:v>Austria</c:v>
                </c:pt>
                <c:pt idx="1">
                  <c:v>Bulgaria</c:v>
                </c:pt>
                <c:pt idx="2">
                  <c:v>Croatia </c:v>
                </c:pt>
                <c:pt idx="3">
                  <c:v>Czech Republic</c:v>
                </c:pt>
                <c:pt idx="4">
                  <c:v>Denmark</c:v>
                </c:pt>
                <c:pt idx="5">
                  <c:v>Germany</c:v>
                </c:pt>
                <c:pt idx="6">
                  <c:v>Greece</c:v>
                </c:pt>
                <c:pt idx="7">
                  <c:v>Hungary</c:v>
                </c:pt>
                <c:pt idx="8">
                  <c:v>Italy</c:v>
                </c:pt>
                <c:pt idx="9">
                  <c:v>Luxembourg</c:v>
                </c:pt>
                <c:pt idx="10">
                  <c:v>Malta</c:v>
                </c:pt>
                <c:pt idx="11">
                  <c:v>Poland</c:v>
                </c:pt>
                <c:pt idx="12">
                  <c:v>Portugal</c:v>
                </c:pt>
                <c:pt idx="13">
                  <c:v>Romania</c:v>
                </c:pt>
                <c:pt idx="14">
                  <c:v>Slovakia</c:v>
                </c:pt>
                <c:pt idx="15">
                  <c:v>Slovenia</c:v>
                </c:pt>
                <c:pt idx="16">
                  <c:v>Spain</c:v>
                </c:pt>
                <c:pt idx="17">
                  <c:v>Switzerland</c:v>
                </c:pt>
                <c:pt idx="18">
                  <c:v>The Netherlands</c:v>
                </c:pt>
                <c:pt idx="19">
                  <c:v>United Kingdom</c:v>
                </c:pt>
              </c:strCache>
            </c:strRef>
          </c:cat>
          <c:val>
            <c:numRef>
              <c:f>Feuil1!$D$6:$D$25</c:f>
              <c:numCache>
                <c:formatCode>General</c:formatCode>
                <c:ptCount val="20"/>
                <c:pt idx="0">
                  <c:v>100</c:v>
                </c:pt>
                <c:pt idx="1">
                  <c:v>20</c:v>
                </c:pt>
                <c:pt idx="2">
                  <c:v>105</c:v>
                </c:pt>
                <c:pt idx="3">
                  <c:v>6</c:v>
                </c:pt>
                <c:pt idx="4">
                  <c:v>640</c:v>
                </c:pt>
                <c:pt idx="5">
                  <c:v>543</c:v>
                </c:pt>
                <c:pt idx="6">
                  <c:v>10151</c:v>
                </c:pt>
                <c:pt idx="7">
                  <c:v>16</c:v>
                </c:pt>
                <c:pt idx="8">
                  <c:v>18655</c:v>
                </c:pt>
                <c:pt idx="9">
                  <c:v>68</c:v>
                </c:pt>
                <c:pt idx="10">
                  <c:v>7201</c:v>
                </c:pt>
                <c:pt idx="11">
                  <c:v>102</c:v>
                </c:pt>
                <c:pt idx="12">
                  <c:v>526</c:v>
                </c:pt>
                <c:pt idx="13">
                  <c:v>679</c:v>
                </c:pt>
                <c:pt idx="14">
                  <c:v>404</c:v>
                </c:pt>
                <c:pt idx="15">
                  <c:v>5013</c:v>
                </c:pt>
                <c:pt idx="16">
                  <c:v>14133</c:v>
                </c:pt>
                <c:pt idx="17">
                  <c:v>6</c:v>
                </c:pt>
                <c:pt idx="18">
                  <c:v>128</c:v>
                </c:pt>
                <c:pt idx="19">
                  <c:v>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Feuil1!$C$6:$C$25</c15:f>
                <c15:dlblRangeCache>
                  <c:ptCount val="20"/>
                  <c:pt idx="0">
                    <c:v>Austria</c:v>
                  </c:pt>
                  <c:pt idx="1">
                    <c:v>Bulgaria</c:v>
                  </c:pt>
                  <c:pt idx="2">
                    <c:v>Croatia </c:v>
                  </c:pt>
                  <c:pt idx="3">
                    <c:v>Czech Republic</c:v>
                  </c:pt>
                  <c:pt idx="4">
                    <c:v>Denmark</c:v>
                  </c:pt>
                  <c:pt idx="5">
                    <c:v>Germany</c:v>
                  </c:pt>
                  <c:pt idx="6">
                    <c:v>Greece</c:v>
                  </c:pt>
                  <c:pt idx="7">
                    <c:v>Hungary</c:v>
                  </c:pt>
                  <c:pt idx="8">
                    <c:v>Italy</c:v>
                  </c:pt>
                  <c:pt idx="9">
                    <c:v>Luxembourg</c:v>
                  </c:pt>
                  <c:pt idx="10">
                    <c:v>Malta</c:v>
                  </c:pt>
                  <c:pt idx="11">
                    <c:v>Poland</c:v>
                  </c:pt>
                  <c:pt idx="12">
                    <c:v>Portugal</c:v>
                  </c:pt>
                  <c:pt idx="13">
                    <c:v>Romania</c:v>
                  </c:pt>
                  <c:pt idx="14">
                    <c:v>Slovakia</c:v>
                  </c:pt>
                  <c:pt idx="15">
                    <c:v>Slovenia</c:v>
                  </c:pt>
                  <c:pt idx="16">
                    <c:v>Spain</c:v>
                  </c:pt>
                  <c:pt idx="17">
                    <c:v>Switzerland</c:v>
                  </c:pt>
                  <c:pt idx="18">
                    <c:v>The Netherlands</c:v>
                  </c:pt>
                  <c:pt idx="19">
                    <c:v>United Kingdom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28-8B6B-4057-9B00-F73198788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pPr>
              <a:defRPr/>
            </a:pPr>
            <a:fld id="{DA4DFB44-2187-47C3-8DEC-508A8B2B145C}" type="datetimeFigureOut">
              <a:rPr lang="fr-FR"/>
              <a:t>05/12/2024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5562" tIns="47781" rIns="95562" bIns="47781" rtlCol="0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pPr>
              <a:defRPr/>
            </a:pPr>
            <a:fld id="{CBF34D12-35C0-42CC-A1E6-D5CAEC2DBD87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5573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53C4D5-61A4-4275-9F9A-121705AE6C05}" type="slidenum">
              <a:rPr lang="fr-FR" sz="13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ＭＳ Ｐゴシック"/>
                <a:cs typeface="Arial"/>
              </a:rPr>
              <a:t>1</a:t>
            </a:fld>
            <a:endParaRPr lang="fr-FR" sz="13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ＭＳ Ｐゴシック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5573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53C4D5-61A4-4275-9F9A-121705AE6C05}" type="slidenum">
              <a:rPr lang="fr-FR" sz="13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ＭＳ Ｐゴシック"/>
                <a:cs typeface="Arial"/>
              </a:rPr>
              <a:t>3</a:t>
            </a:fld>
            <a:endParaRPr lang="fr-FR" sz="13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ＭＳ Ｐゴシック"/>
              <a:cs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FBFF4E0-FB7F-4A1C-9093-6CE06CAEB255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F1A10FB-3048-C7CB-367A-7992D1D8EB6C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8B3B04A-3F97-BA0D-7E53-8A3A336C1CE3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07A7BF7-8272-1C0A-3E20-3C9D947069B2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57D78C6-4E33-D4B5-ED63-1BC2CD2C72A5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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55F2FA2-A3D6-42F4-9498-03C30CC110AC}" type="slidenum">
              <a:rPr lang="fr-FR"/>
              <a:t>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Diapositive de titre - Vers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2837640"/>
            <a:ext cx="4076699" cy="279082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869308" y="2862271"/>
            <a:ext cx="314325" cy="42862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5994603"/>
            <a:ext cx="12192000" cy="864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 bwMode="auto">
          <a:xfrm>
            <a:off x="2401843" y="2767207"/>
            <a:ext cx="9144000" cy="105770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FontTx/>
              <a:buNone/>
              <a:defRPr sz="27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 bwMode="auto">
          <a:xfrm>
            <a:off x="2401843" y="3634445"/>
            <a:ext cx="9144000" cy="65492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401853" y="1272220"/>
            <a:ext cx="1546667" cy="41777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0" y="6076187"/>
            <a:ext cx="2000251" cy="800100"/>
          </a:xfrm>
          <a:prstGeom prst="rect">
            <a:avLst/>
          </a:prstGeom>
        </p:spPr>
      </p:pic>
      <p:sp>
        <p:nvSpPr>
          <p:cNvPr id="12" name="ZoneTexte 11"/>
          <p:cNvSpPr txBox="1"/>
          <p:nvPr userDrawn="1"/>
        </p:nvSpPr>
        <p:spPr bwMode="auto">
          <a:xfrm>
            <a:off x="1142999" y="6533139"/>
            <a:ext cx="6716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750">
                <a:solidFill>
                  <a:srgbClr val="00A3A6"/>
                </a:solidFill>
                <a:latin typeface="Calibri Light"/>
              </a:rPr>
              <a:t>12 janvier Webinaire ADA Occitanie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iapositive de titre - Version 2">
    <p:bg>
      <p:bgPr>
        <a:solidFill>
          <a:srgbClr val="00A3A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401853" y="1272218"/>
            <a:ext cx="1546667" cy="41777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" y="2837638"/>
            <a:ext cx="4076191" cy="279047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869315" y="2825325"/>
            <a:ext cx="314287" cy="42857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5994603"/>
            <a:ext cx="12192000" cy="864524"/>
          </a:xfrm>
          <a:prstGeom prst="rect">
            <a:avLst/>
          </a:prstGeom>
          <a:solidFill>
            <a:srgbClr val="00A3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 bwMode="auto">
          <a:xfrm>
            <a:off x="2401843" y="2767207"/>
            <a:ext cx="9144000" cy="105770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FontTx/>
              <a:buNone/>
              <a:defRPr sz="27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 bwMode="auto">
          <a:xfrm>
            <a:off x="2401843" y="3634445"/>
            <a:ext cx="9144000" cy="65492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122336" y="1747095"/>
            <a:ext cx="9724504" cy="4009911"/>
          </a:xfrm>
          <a:prstGeom prst="rect">
            <a:avLst/>
          </a:prstGeom>
        </p:spPr>
        <p:txBody>
          <a:bodyPr/>
          <a:lstStyle>
            <a:lvl1pPr>
              <a:defRPr sz="1800" b="0"/>
            </a:lvl1pPr>
            <a:lvl2pPr>
              <a:defRPr sz="1650"/>
            </a:lvl2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 bwMode="auto">
          <a:xfrm>
            <a:off x="743194" y="149640"/>
            <a:ext cx="10216343" cy="8882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25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Subtitle 2"/>
          <p:cNvSpPr>
            <a:spLocks noGrp="1"/>
          </p:cNvSpPr>
          <p:nvPr>
            <p:ph type="subTitle" idx="10"/>
          </p:nvPr>
        </p:nvSpPr>
        <p:spPr bwMode="auto">
          <a:xfrm>
            <a:off x="1122338" y="858844"/>
            <a:ext cx="9837199" cy="6790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page couran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Espace réservé du numéro de diapositive 3"/>
          <p:cNvSpPr txBox="1"/>
          <p:nvPr userDrawn="1"/>
        </p:nvSpPr>
        <p:spPr bwMode="auto">
          <a:xfrm>
            <a:off x="10512491" y="6246001"/>
            <a:ext cx="1498303" cy="24938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fr-BE" sz="1600">
                <a:solidFill>
                  <a:schemeClr val="bg1"/>
                </a:solidFill>
                <a:latin typeface="Arial"/>
                <a:cs typeface="Arial"/>
              </a:rPr>
              <a:t>.0</a:t>
            </a:r>
            <a:fld id="{CF4668DC-857F-487D-BFFA-8C0CA5037977}" type="slidenum">
              <a:rPr lang="fr-BE" sz="1600">
                <a:solidFill>
                  <a:schemeClr val="bg1"/>
                </a:solidFill>
                <a:latin typeface="Arial"/>
                <a:cs typeface="Arial"/>
              </a:rPr>
              <a:t>‹N°›</a:t>
            </a:fld>
            <a:endParaRPr lang="fr-BE" sz="16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ZoneTexte 12"/>
          <p:cNvSpPr txBox="1"/>
          <p:nvPr userDrawn="1"/>
        </p:nvSpPr>
        <p:spPr bwMode="auto">
          <a:xfrm>
            <a:off x="9487497" y="6468467"/>
            <a:ext cx="25395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800" b="1">
                <a:solidFill>
                  <a:schemeClr val="bg1"/>
                </a:solidFill>
                <a:latin typeface="Arial"/>
                <a:cs typeface="Arial"/>
              </a:rPr>
              <a:t>19 / 07 / 2013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class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194" y="149640"/>
            <a:ext cx="10216343" cy="8882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25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346" y="1537856"/>
            <a:ext cx="9680172" cy="40067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50">
                <a:solidFill>
                  <a:srgbClr val="275662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77E12C6-00F3-439F-A2FE-1D2F0A604A8D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1122337" y="858844"/>
            <a:ext cx="9680171" cy="6790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217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8"/>
            <a:ext cx="7886700" cy="765405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424047"/>
            <a:ext cx="7886700" cy="2004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7"/>
          <a:stretch/>
        </p:blipFill>
        <p:spPr bwMode="auto">
          <a:xfrm>
            <a:off x="0" y="6076187"/>
            <a:ext cx="2000251" cy="800100"/>
          </a:xfrm>
          <a:prstGeom prst="rect">
            <a:avLst/>
          </a:prstGeom>
        </p:spPr>
      </p:pic>
      <p:sp>
        <p:nvSpPr>
          <p:cNvPr id="15" name="ZoneTexte 14"/>
          <p:cNvSpPr txBox="1"/>
          <p:nvPr userDrawn="1"/>
        </p:nvSpPr>
        <p:spPr bwMode="auto">
          <a:xfrm>
            <a:off x="1142999" y="6350736"/>
            <a:ext cx="6716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750">
                <a:solidFill>
                  <a:srgbClr val="275662"/>
                </a:solidFill>
                <a:latin typeface="Calibri"/>
              </a:rPr>
              <a:t>Bases de génétique – Benjamin Basso</a:t>
            </a:r>
            <a:endParaRPr/>
          </a:p>
        </p:txBody>
      </p:sp>
      <p:sp>
        <p:nvSpPr>
          <p:cNvPr id="16" name="ZoneTexte 15"/>
          <p:cNvSpPr txBox="1"/>
          <p:nvPr userDrawn="1"/>
        </p:nvSpPr>
        <p:spPr bwMode="auto">
          <a:xfrm>
            <a:off x="1142999" y="6533139"/>
            <a:ext cx="6716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750">
                <a:solidFill>
                  <a:srgbClr val="00A3A6"/>
                </a:solidFill>
                <a:latin typeface="Calibri Light"/>
              </a:rPr>
              <a:t>12 janvier Webinaire ADA Occitanie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 marL="342900" indent="-342900" algn="l" defTabSz="685800">
        <a:lnSpc>
          <a:spcPct val="90000"/>
        </a:lnSpc>
        <a:spcBef>
          <a:spcPts val="0"/>
        </a:spcBef>
        <a:buFontTx/>
        <a:buBlip>
          <a:blip r:embed="rId8"/>
        </a:buBlip>
        <a:defRPr sz="2250" b="1">
          <a:solidFill>
            <a:srgbClr val="00A3A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1950">
          <a:solidFill>
            <a:srgbClr val="00A3A6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2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/>
          <p:nvPr/>
        </p:nvSpPr>
        <p:spPr bwMode="auto">
          <a:xfrm>
            <a:off x="3203572" y="2724689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 dirty="0"/>
              <a:t>Quelques éléments de contexte de la sélection en France </a:t>
            </a:r>
            <a:endParaRPr lang="fr-FR" dirty="0"/>
          </a:p>
        </p:txBody>
      </p:sp>
      <p:sp>
        <p:nvSpPr>
          <p:cNvPr id="5" name="Titre 1"/>
          <p:cNvSpPr txBox="1"/>
          <p:nvPr/>
        </p:nvSpPr>
        <p:spPr bwMode="auto">
          <a:xfrm>
            <a:off x="3203572" y="3365245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>
                <a:solidFill>
                  <a:srgbClr val="0386B5"/>
                </a:solidFill>
              </a:rPr>
              <a:t>Alcune informazioni sul contesto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49894-AC48-4D41-8F48-058FADC4B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Importation de reines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BFCAE2C6-858C-4F72-8CC3-8C20EB33A4EE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354296" y="1037891"/>
            <a:ext cx="9680171" cy="679019"/>
          </a:xfrm>
        </p:spPr>
        <p:txBody>
          <a:bodyPr/>
          <a:lstStyle/>
          <a:p>
            <a:r>
              <a:rPr lang="fr-FR" dirty="0"/>
              <a:t>2017 : 136 000 reines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58C608-B1BC-4418-96E1-28D2056D1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296" y="2088090"/>
            <a:ext cx="5315692" cy="4620270"/>
          </a:xfrm>
          <a:prstGeom prst="rect">
            <a:avLst/>
          </a:prstGeom>
        </p:spPr>
      </p:pic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B2C52912-E153-42DB-9685-3874EB09D12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243719" y="3833208"/>
          <a:ext cx="4575810" cy="274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F19A3771-D2CB-4F9B-A20B-94EA2CC0C83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303535" y="1063700"/>
          <a:ext cx="5127336" cy="3352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A505036-0DA5-49F4-AC87-2882A8B2A84E}"/>
              </a:ext>
            </a:extLst>
          </p:cNvPr>
          <p:cNvCxnSpPr>
            <a:cxnSpLocks/>
          </p:cNvCxnSpPr>
          <p:nvPr/>
        </p:nvCxnSpPr>
        <p:spPr>
          <a:xfrm flipH="1" flipV="1">
            <a:off x="5746376" y="4415941"/>
            <a:ext cx="4105836" cy="15861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168F96D-84D6-47E3-ADA5-396E69801B87}"/>
              </a:ext>
            </a:extLst>
          </p:cNvPr>
          <p:cNvCxnSpPr>
            <a:cxnSpLocks/>
          </p:cNvCxnSpPr>
          <p:nvPr/>
        </p:nvCxnSpPr>
        <p:spPr>
          <a:xfrm flipH="1" flipV="1">
            <a:off x="8243719" y="1453999"/>
            <a:ext cx="2074657" cy="26159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357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/>
          <p:nvPr/>
        </p:nvSpPr>
        <p:spPr bwMode="auto">
          <a:xfrm>
            <a:off x="3203572" y="3365246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/>
              <a:t>Les dispositifs de maitrise de la voie mâle en France</a:t>
            </a:r>
            <a:endParaRPr/>
          </a:p>
          <a:p>
            <a:pPr>
              <a:defRPr/>
            </a:pPr>
            <a:endParaRPr lang="fr-FR"/>
          </a:p>
        </p:txBody>
      </p:sp>
      <p:sp>
        <p:nvSpPr>
          <p:cNvPr id="4" name="Titre 1"/>
          <p:cNvSpPr txBox="1"/>
          <p:nvPr/>
        </p:nvSpPr>
        <p:spPr bwMode="auto">
          <a:xfrm>
            <a:off x="3203572" y="4463577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>
                <a:solidFill>
                  <a:srgbClr val="0386B5"/>
                </a:solidFill>
              </a:rPr>
              <a:t>I programmi di controllo della via maschile in Francia</a:t>
            </a:r>
            <a:endParaRPr/>
          </a:p>
          <a:p>
            <a:pPr>
              <a:defRPr/>
            </a:pPr>
            <a:endParaRPr lang="fr-FR">
              <a:solidFill>
                <a:srgbClr val="0386B5"/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049BDC-CF42-41EC-A53D-8D710BC9CA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 txBox="1"/>
          <p:nvPr/>
        </p:nvSpPr>
        <p:spPr bwMode="auto">
          <a:xfrm>
            <a:off x="492990" y="111853"/>
            <a:ext cx="6802437" cy="1279525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/>
              <a:t>Quelques rares stations sur ile</a:t>
            </a:r>
            <a:endParaRPr/>
          </a:p>
        </p:txBody>
      </p:sp>
      <p:sp>
        <p:nvSpPr>
          <p:cNvPr id="2" name="Rectangle 1"/>
          <p:cNvSpPr/>
          <p:nvPr/>
        </p:nvSpPr>
        <p:spPr bwMode="auto">
          <a:xfrm>
            <a:off x="6982258" y="4619301"/>
            <a:ext cx="1672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fr-FR">
                <a:solidFill>
                  <a:srgbClr val="FF0000"/>
                </a:solidFill>
              </a:rPr>
              <a:t>Ile d’Aix</a:t>
            </a:r>
            <a:endParaRPr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1864296" y="4115610"/>
            <a:ext cx="1672724" cy="118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3523169" y="5165019"/>
            <a:ext cx="1668479" cy="1032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 bwMode="auto">
          <a:xfrm>
            <a:off x="1452032" y="2568828"/>
            <a:ext cx="1672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fr-FR">
                <a:solidFill>
                  <a:srgbClr val="FF0000"/>
                </a:solidFill>
              </a:rPr>
              <a:t>Sein</a:t>
            </a:r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858801" y="1391378"/>
            <a:ext cx="3520737" cy="243801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4075351" y="3904814"/>
            <a:ext cx="1672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fr-FR">
                <a:solidFill>
                  <a:srgbClr val="FF0000"/>
                </a:solidFill>
              </a:rPr>
              <a:t>Houat</a:t>
            </a:r>
            <a:endParaRPr/>
          </a:p>
        </p:txBody>
      </p:sp>
      <p:sp>
        <p:nvSpPr>
          <p:cNvPr id="12" name="Rectangle 11"/>
          <p:cNvSpPr/>
          <p:nvPr/>
        </p:nvSpPr>
        <p:spPr bwMode="auto">
          <a:xfrm>
            <a:off x="3266785" y="980488"/>
            <a:ext cx="1672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fr-FR">
                <a:solidFill>
                  <a:srgbClr val="FF0000"/>
                </a:solidFill>
              </a:rPr>
              <a:t>Callot</a:t>
            </a:r>
            <a:endParaRPr/>
          </a:p>
        </p:txBody>
      </p:sp>
      <p:pic>
        <p:nvPicPr>
          <p:cNvPr id="2052" name="Picture 4" descr="ILE-D'AIX - Carte plan hotel village de Île-d'Aix 17123 ...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8477421" y="3329814"/>
            <a:ext cx="2381250" cy="2257425"/>
          </a:xfrm>
          <a:prstGeom prst="rect">
            <a:avLst/>
          </a:prstGeom>
          <a:noFill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8"/>
          <a:srcRect l="18192" r="5662"/>
          <a:stretch/>
        </p:blipFill>
        <p:spPr bwMode="auto">
          <a:xfrm>
            <a:off x="6980177" y="5320565"/>
            <a:ext cx="1304648" cy="128511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</p:spPr>
      </p:pic>
      <p:sp>
        <p:nvSpPr>
          <p:cNvPr id="13" name="Titre 1"/>
          <p:cNvSpPr txBox="1"/>
          <p:nvPr/>
        </p:nvSpPr>
        <p:spPr bwMode="auto">
          <a:xfrm>
            <a:off x="6671558" y="132641"/>
            <a:ext cx="5215641" cy="1279525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386B5"/>
                </a:solidFill>
              </a:rPr>
              <a:t>Qualche rara stazione su isola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/>
          <p:nvPr/>
        </p:nvSpPr>
        <p:spPr bwMode="auto">
          <a:xfrm>
            <a:off x="492990" y="111853"/>
            <a:ext cx="6802437" cy="1279525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/>
              <a:t>Exemple de l’ile d’Aix</a:t>
            </a:r>
            <a:endParaRPr/>
          </a:p>
        </p:txBody>
      </p:sp>
      <p:pic>
        <p:nvPicPr>
          <p:cNvPr id="3" name="Picture 4" descr="ILE-D'AIX - Carte plan hotel village de Île-d'Aix 17123 ...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431603" y="2478351"/>
            <a:ext cx="2381250" cy="2257425"/>
          </a:xfrm>
          <a:prstGeom prst="rect">
            <a:avLst/>
          </a:prstGeom>
          <a:noFill/>
        </p:spPr>
      </p:pic>
      <p:sp>
        <p:nvSpPr>
          <p:cNvPr id="4" name="Espace réservé du contenu 2"/>
          <p:cNvSpPr txBox="1"/>
          <p:nvPr/>
        </p:nvSpPr>
        <p:spPr bwMode="auto">
          <a:xfrm>
            <a:off x="797528" y="1163523"/>
            <a:ext cx="6015325" cy="2411507"/>
          </a:xfrm>
          <a:prstGeom prst="rect">
            <a:avLst/>
          </a:prstGeom>
        </p:spPr>
        <p:txBody>
          <a:bodyPr/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400"/>
              <a:t>Un seul interlocuteur qui propose le « service »</a:t>
            </a:r>
            <a:endParaRPr/>
          </a:p>
          <a:p>
            <a:pPr marL="457200" lvl="1" defTabSz="914400">
              <a:defRPr/>
            </a:pPr>
            <a:r>
              <a:rPr lang="fr-FR" sz="2000"/>
              <a:t>Chaque sélectionneur réserve un créneau de 3 semaines</a:t>
            </a:r>
            <a:endParaRPr lang="fr-FR" sz="1700">
              <a:solidFill>
                <a:srgbClr val="FF0000"/>
              </a:solidFill>
            </a:endParaRPr>
          </a:p>
          <a:p>
            <a:pPr marL="457200" lvl="1" defTabSz="914400">
              <a:defRPr/>
            </a:pPr>
            <a:endParaRPr lang="fr-FR" sz="2000"/>
          </a:p>
        </p:txBody>
      </p:sp>
      <p:sp>
        <p:nvSpPr>
          <p:cNvPr id="5" name="Espace réservé du contenu 2"/>
          <p:cNvSpPr txBox="1"/>
          <p:nvPr/>
        </p:nvSpPr>
        <p:spPr bwMode="auto">
          <a:xfrm>
            <a:off x="966629" y="2988307"/>
            <a:ext cx="5468896" cy="1856543"/>
          </a:xfrm>
          <a:prstGeom prst="rect">
            <a:avLst/>
          </a:prstGeom>
        </p:spPr>
        <p:txBody>
          <a:bodyPr/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400"/>
              <a:t>En pratique :</a:t>
            </a:r>
            <a:endParaRPr/>
          </a:p>
          <a:p>
            <a:pPr marL="457200" lvl="1" defTabSz="914400">
              <a:defRPr/>
            </a:pPr>
            <a:r>
              <a:rPr lang="fr-FR" sz="2000"/>
              <a:t>Arrivée par bateau</a:t>
            </a:r>
            <a:endParaRPr/>
          </a:p>
          <a:p>
            <a:pPr marL="457200" lvl="1" defTabSz="914400">
              <a:defRPr/>
            </a:pPr>
            <a:r>
              <a:rPr lang="fr-FR" sz="2000"/>
              <a:t>50 à 100 reines vierges</a:t>
            </a:r>
            <a:endParaRPr/>
          </a:p>
          <a:p>
            <a:pPr marL="457200" lvl="1" defTabSz="914400">
              <a:defRPr/>
            </a:pPr>
            <a:r>
              <a:rPr lang="fr-FR" sz="2000"/>
              <a:t>3 à 10 ruches à mâles</a:t>
            </a:r>
            <a:endParaRPr/>
          </a:p>
          <a:p>
            <a:pPr marL="457200" lvl="1" defTabSz="914400">
              <a:defRPr/>
            </a:pPr>
            <a:endParaRPr lang="fr-FR" sz="1700">
              <a:solidFill>
                <a:srgbClr val="FF0000"/>
              </a:solidFill>
            </a:endParaRPr>
          </a:p>
          <a:p>
            <a:pPr marL="457200" lvl="1" defTabSz="914400">
              <a:defRPr/>
            </a:pPr>
            <a:endParaRPr lang="fr-FR" sz="2000"/>
          </a:p>
        </p:txBody>
      </p:sp>
      <p:sp>
        <p:nvSpPr>
          <p:cNvPr id="6" name="Titre 1"/>
          <p:cNvSpPr txBox="1"/>
          <p:nvPr/>
        </p:nvSpPr>
        <p:spPr bwMode="auto">
          <a:xfrm>
            <a:off x="6654034" y="156627"/>
            <a:ext cx="3794507" cy="1279525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386B5"/>
                </a:solidFill>
              </a:rPr>
              <a:t>Esempio dell’isola d’Aix</a:t>
            </a:r>
            <a:endParaRPr/>
          </a:p>
        </p:txBody>
      </p:sp>
      <p:sp>
        <p:nvSpPr>
          <p:cNvPr id="7" name="Ellipse 6"/>
          <p:cNvSpPr/>
          <p:nvPr/>
        </p:nvSpPr>
        <p:spPr bwMode="auto">
          <a:xfrm>
            <a:off x="4803228" y="3429000"/>
            <a:ext cx="515006" cy="4388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Espace réservé du contenu 2"/>
          <p:cNvSpPr txBox="1"/>
          <p:nvPr/>
        </p:nvSpPr>
        <p:spPr bwMode="auto">
          <a:xfrm>
            <a:off x="7117391" y="1163522"/>
            <a:ext cx="4822361" cy="2411507"/>
          </a:xfrm>
          <a:prstGeom prst="rect">
            <a:avLst/>
          </a:prstGeom>
        </p:spPr>
        <p:txBody>
          <a:bodyPr/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400">
                <a:solidFill>
                  <a:srgbClr val="0386B5"/>
                </a:solidFill>
              </a:rPr>
              <a:t>Un unico operatore che propone il « servizio »</a:t>
            </a:r>
            <a:endParaRPr/>
          </a:p>
          <a:p>
            <a:pPr marL="457200" lvl="1" defTabSz="914400">
              <a:defRPr/>
            </a:pPr>
            <a:r>
              <a:rPr lang="fr-FR" sz="2000"/>
              <a:t>Ogni selezionatore prenota uno slot di 3 settimane</a:t>
            </a:r>
          </a:p>
        </p:txBody>
      </p:sp>
      <p:sp>
        <p:nvSpPr>
          <p:cNvPr id="9" name="Espace réservé du contenu 2"/>
          <p:cNvSpPr txBox="1"/>
          <p:nvPr/>
        </p:nvSpPr>
        <p:spPr bwMode="auto">
          <a:xfrm>
            <a:off x="7117391" y="2988306"/>
            <a:ext cx="5468896" cy="1856543"/>
          </a:xfrm>
          <a:prstGeom prst="rect">
            <a:avLst/>
          </a:prstGeom>
        </p:spPr>
        <p:txBody>
          <a:bodyPr/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400">
                <a:solidFill>
                  <a:srgbClr val="0386B5"/>
                </a:solidFill>
              </a:rPr>
              <a:t>In pratica :</a:t>
            </a:r>
            <a:endParaRPr/>
          </a:p>
          <a:p>
            <a:pPr marL="457200" lvl="1" defTabSz="914400">
              <a:defRPr/>
            </a:pPr>
            <a:r>
              <a:rPr lang="fr-FR" sz="2000"/>
              <a:t>Arrivo in barca </a:t>
            </a:r>
            <a:endParaRPr/>
          </a:p>
          <a:p>
            <a:pPr marL="457200" lvl="1" defTabSz="914400">
              <a:defRPr/>
            </a:pPr>
            <a:r>
              <a:rPr lang="fr-FR" sz="2000"/>
              <a:t>50 -100 regine vergini</a:t>
            </a:r>
          </a:p>
          <a:p>
            <a:pPr marL="457200" lvl="1" defTabSz="914400">
              <a:defRPr/>
            </a:pPr>
            <a:r>
              <a:rPr lang="fr-FR" sz="2000"/>
              <a:t>3 -10 « alveari da fuco »</a:t>
            </a:r>
            <a:endParaRPr/>
          </a:p>
          <a:p>
            <a:pPr marL="457200" lvl="1" defTabSz="914400">
              <a:defRPr/>
            </a:pPr>
            <a:endParaRPr lang="fr-FR" sz="1700">
              <a:solidFill>
                <a:srgbClr val="FF0000"/>
              </a:solidFill>
            </a:endParaRPr>
          </a:p>
          <a:p>
            <a:pPr marL="457200" lvl="1" defTabSz="914400">
              <a:defRPr/>
            </a:pPr>
            <a:endParaRPr lang="fr-FR"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 txBox="1"/>
          <p:nvPr/>
        </p:nvSpPr>
        <p:spPr bwMode="auto">
          <a:xfrm>
            <a:off x="492990" y="111853"/>
            <a:ext cx="6802437" cy="1279525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/>
              <a:t>Quelques rares stations de montagne</a:t>
            </a:r>
            <a:endParaRPr/>
          </a:p>
        </p:txBody>
      </p:sp>
      <p:pic>
        <p:nvPicPr>
          <p:cNvPr id="3074" name="Picture 2" descr="Montagnes en France, la carte - Montagnes dans la carte de ...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3795691" y="981746"/>
            <a:ext cx="3896444" cy="3632421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 bwMode="auto">
          <a:xfrm>
            <a:off x="7299308" y="3100836"/>
            <a:ext cx="3314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fr-FR">
                <a:solidFill>
                  <a:srgbClr val="0386B5"/>
                </a:solidFill>
              </a:rPr>
              <a:t>Ricercate in estate</a:t>
            </a:r>
          </a:p>
          <a:p>
            <a:pPr lvl="1">
              <a:defRPr/>
            </a:pPr>
            <a:r>
              <a:rPr lang="fr-FR">
                <a:solidFill>
                  <a:srgbClr val="0386B5"/>
                </a:solidFill>
              </a:rPr>
              <a:t>Accesso difficile</a:t>
            </a:r>
            <a:endParaRPr/>
          </a:p>
          <a:p>
            <a:pPr lvl="1">
              <a:defRPr/>
            </a:pPr>
            <a:r>
              <a:rPr lang="fr-FR">
                <a:solidFill>
                  <a:srgbClr val="0386B5"/>
                </a:solidFill>
              </a:rPr>
              <a:t>Concorrenza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0" y="4934012"/>
            <a:ext cx="59835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fr-FR">
                <a:solidFill>
                  <a:srgbClr val="00A3A6"/>
                </a:solidFill>
              </a:rPr>
              <a:t>Test de la zone en posant des reines vierges, sans mâles</a:t>
            </a:r>
            <a:endParaRPr/>
          </a:p>
          <a:p>
            <a:pPr lvl="1">
              <a:defRPr/>
            </a:pPr>
            <a:r>
              <a:rPr lang="fr-FR">
                <a:solidFill>
                  <a:srgbClr val="00A3A6"/>
                </a:solidFill>
              </a:rPr>
              <a:t>S’assurer qu’elles ne sont pas fécondées</a:t>
            </a:r>
            <a:endParaRPr/>
          </a:p>
        </p:txBody>
      </p:sp>
      <p:pic>
        <p:nvPicPr>
          <p:cNvPr id="13" name="Picture 2" descr="http://www.abeilles.ch/images/sar/toules1.jp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6573042" y="1193454"/>
            <a:ext cx="2383608" cy="1787705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7" name="Rectangle 6"/>
          <p:cNvSpPr/>
          <p:nvPr/>
        </p:nvSpPr>
        <p:spPr bwMode="auto">
          <a:xfrm>
            <a:off x="5743913" y="4934011"/>
            <a:ext cx="59835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fr-FR">
                <a:solidFill>
                  <a:srgbClr val="0386B5"/>
                </a:solidFill>
              </a:rPr>
              <a:t>Testare la zona mettendo delle regine vergini, senza fuchi Assicurarsi che non siano fecondate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179902" y="3100836"/>
            <a:ext cx="3314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>
              <a:defRPr/>
            </a:pPr>
            <a:r>
              <a:rPr lang="fr-FR">
                <a:solidFill>
                  <a:srgbClr val="00A3A6"/>
                </a:solidFill>
              </a:rPr>
              <a:t>Recherchées en été</a:t>
            </a:r>
            <a:endParaRPr/>
          </a:p>
          <a:p>
            <a:pPr lvl="1" algn="r">
              <a:defRPr/>
            </a:pPr>
            <a:r>
              <a:rPr lang="fr-FR">
                <a:solidFill>
                  <a:srgbClr val="00A3A6"/>
                </a:solidFill>
              </a:rPr>
              <a:t>Difficiles d’accès</a:t>
            </a:r>
            <a:endParaRPr/>
          </a:p>
          <a:p>
            <a:pPr lvl="1" algn="r">
              <a:defRPr/>
            </a:pPr>
            <a:r>
              <a:rPr lang="fr-FR">
                <a:solidFill>
                  <a:srgbClr val="00A3A6"/>
                </a:solidFill>
              </a:rPr>
              <a:t>Concurrence </a:t>
            </a:r>
            <a:endParaRPr/>
          </a:p>
        </p:txBody>
      </p:sp>
      <p:sp>
        <p:nvSpPr>
          <p:cNvPr id="9" name="Titre 1"/>
          <p:cNvSpPr txBox="1"/>
          <p:nvPr/>
        </p:nvSpPr>
        <p:spPr bwMode="auto">
          <a:xfrm>
            <a:off x="6671558" y="132641"/>
            <a:ext cx="5215641" cy="1279525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386B5"/>
                </a:solidFill>
              </a:rPr>
              <a:t>Qualche rara stazione in montagna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 txBox="1"/>
          <p:nvPr/>
        </p:nvSpPr>
        <p:spPr bwMode="auto">
          <a:xfrm>
            <a:off x="492990" y="111853"/>
            <a:ext cx="6802437" cy="1279525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/>
              <a:t>Des astuces techniques</a:t>
            </a:r>
            <a:endParaRPr/>
          </a:p>
        </p:txBody>
      </p:sp>
      <p:sp>
        <p:nvSpPr>
          <p:cNvPr id="4" name="Espace réservé du contenu 2"/>
          <p:cNvSpPr txBox="1"/>
          <p:nvPr/>
        </p:nvSpPr>
        <p:spPr bwMode="auto">
          <a:xfrm>
            <a:off x="871102" y="1081401"/>
            <a:ext cx="5613782" cy="2411507"/>
          </a:xfrm>
          <a:prstGeom prst="rect">
            <a:avLst/>
          </a:prstGeom>
        </p:spPr>
        <p:txBody>
          <a:bodyPr/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400"/>
              <a:t>En contre saison</a:t>
            </a:r>
            <a:endParaRPr/>
          </a:p>
          <a:p>
            <a:pPr marL="457200" lvl="1" defTabSz="914400">
              <a:defRPr/>
            </a:pPr>
            <a:r>
              <a:rPr lang="fr-FR" sz="2000"/>
              <a:t>Faire produire les mâles dans une zone plus tardive</a:t>
            </a:r>
            <a:endParaRPr/>
          </a:p>
          <a:p>
            <a:pPr marL="457200" lvl="1" defTabSz="914400">
              <a:defRPr/>
            </a:pPr>
            <a:r>
              <a:rPr lang="fr-FR" sz="2000"/>
              <a:t>Ramener les colonies sur un rucher de fécondation qui se trouve dans une zone où la période de présence de mâles est achevée</a:t>
            </a:r>
            <a:endParaRPr/>
          </a:p>
          <a:p>
            <a:pPr marL="457200" lvl="1" defTabSz="914400">
              <a:defRPr/>
            </a:pPr>
            <a:r>
              <a:rPr lang="fr-FR" sz="2000"/>
              <a:t>Ex : Haute Loire (400-800m) -&gt; Provence mi-juillet</a:t>
            </a:r>
            <a:endParaRPr/>
          </a:p>
          <a:p>
            <a:pPr marL="914400" lvl="2" indent="-285750" defTabSz="914400">
              <a:buFont typeface="Wingdings"/>
              <a:buChar char="Ø"/>
              <a:defRPr/>
            </a:pPr>
            <a:r>
              <a:rPr lang="fr-FR" sz="1700">
                <a:solidFill>
                  <a:srgbClr val="FF0000"/>
                </a:solidFill>
              </a:rPr>
              <a:t>Quelques cas individuels?</a:t>
            </a:r>
            <a:endParaRPr/>
          </a:p>
          <a:p>
            <a:pPr marL="457200" lvl="1" defTabSz="914400">
              <a:defRPr/>
            </a:pPr>
            <a:endParaRPr lang="fr-FR" sz="2000"/>
          </a:p>
        </p:txBody>
      </p:sp>
      <p:sp>
        <p:nvSpPr>
          <p:cNvPr id="6" name="Espace réservé du contenu 2"/>
          <p:cNvSpPr txBox="1"/>
          <p:nvPr/>
        </p:nvSpPr>
        <p:spPr bwMode="auto">
          <a:xfrm>
            <a:off x="871102" y="4146002"/>
            <a:ext cx="5098775" cy="2411507"/>
          </a:xfrm>
          <a:prstGeom prst="rect">
            <a:avLst/>
          </a:prstGeom>
        </p:spPr>
        <p:txBody>
          <a:bodyPr/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400"/>
              <a:t>Clair de lune</a:t>
            </a:r>
            <a:endParaRPr/>
          </a:p>
          <a:p>
            <a:pPr marL="457200" lvl="1" defTabSz="914400">
              <a:defRPr/>
            </a:pPr>
            <a:r>
              <a:rPr lang="fr-FR" sz="2000"/>
              <a:t>Libérer reines et mâles tard, quand les autres sont rentrés</a:t>
            </a:r>
            <a:endParaRPr/>
          </a:p>
          <a:p>
            <a:pPr marL="914400" lvl="2" indent="-285750" defTabSz="914400">
              <a:buFont typeface="Wingdings"/>
              <a:buChar char="Ø"/>
              <a:defRPr/>
            </a:pPr>
            <a:r>
              <a:rPr lang="fr-FR" sz="1700">
                <a:solidFill>
                  <a:srgbClr val="FF0000"/>
                </a:solidFill>
              </a:rPr>
              <a:t>Un petit engouement</a:t>
            </a:r>
            <a:endParaRPr/>
          </a:p>
          <a:p>
            <a:pPr marL="457200" lvl="1" defTabSz="914400">
              <a:defRPr/>
            </a:pPr>
            <a:endParaRPr lang="fr-FR" sz="2000"/>
          </a:p>
        </p:txBody>
      </p:sp>
      <p:sp>
        <p:nvSpPr>
          <p:cNvPr id="5" name="Titre 1"/>
          <p:cNvSpPr txBox="1"/>
          <p:nvPr/>
        </p:nvSpPr>
        <p:spPr bwMode="auto">
          <a:xfrm>
            <a:off x="6222125" y="111853"/>
            <a:ext cx="6802437" cy="1279525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386B5"/>
                </a:solidFill>
              </a:rPr>
              <a:t>Degli accorgimenti tecnici</a:t>
            </a:r>
          </a:p>
        </p:txBody>
      </p:sp>
      <p:sp>
        <p:nvSpPr>
          <p:cNvPr id="7" name="Espace réservé du contenu 2"/>
          <p:cNvSpPr txBox="1"/>
          <p:nvPr/>
        </p:nvSpPr>
        <p:spPr bwMode="auto">
          <a:xfrm>
            <a:off x="6600236" y="1081401"/>
            <a:ext cx="5613782" cy="2411507"/>
          </a:xfrm>
          <a:prstGeom prst="rect">
            <a:avLst/>
          </a:prstGeom>
        </p:spPr>
        <p:txBody>
          <a:bodyPr/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400">
                <a:solidFill>
                  <a:srgbClr val="0386B5"/>
                </a:solidFill>
              </a:rPr>
              <a:t>Fuori stagione</a:t>
            </a:r>
          </a:p>
          <a:p>
            <a:pPr marL="457200" lvl="1" defTabSz="914400">
              <a:defRPr/>
            </a:pPr>
            <a:r>
              <a:rPr lang="fr-FR" sz="2000"/>
              <a:t>Fare produre dei fuchi in una zona più tardiva</a:t>
            </a:r>
          </a:p>
          <a:p>
            <a:pPr marL="457200" lvl="1" defTabSz="914400">
              <a:defRPr/>
            </a:pPr>
            <a:endParaRPr lang="fr-FR" sz="2000"/>
          </a:p>
          <a:p>
            <a:pPr marL="457200" lvl="1" defTabSz="914400">
              <a:defRPr/>
            </a:pPr>
            <a:r>
              <a:rPr lang="fr-FR" sz="2000"/>
              <a:t>Portare le famiglie nell’apiario di fecondazione che si trova in una zona dove il periodo di presenza di fuchi est già finito</a:t>
            </a:r>
          </a:p>
          <a:p>
            <a:pPr marL="457200" lvl="1" defTabSz="914400">
              <a:defRPr/>
            </a:pPr>
            <a:r>
              <a:rPr lang="fr-FR" sz="2000"/>
              <a:t>Esempio : Haute-Loire (400-800m) -&gt; Provenza a metà luglio</a:t>
            </a:r>
          </a:p>
          <a:p>
            <a:pPr marL="914400" lvl="2" indent="-285750" defTabSz="914400">
              <a:buFont typeface="Wingdings"/>
              <a:buChar char="Ø"/>
              <a:defRPr/>
            </a:pPr>
            <a:r>
              <a:rPr lang="fr-FR" sz="1700">
                <a:solidFill>
                  <a:srgbClr val="FF0000"/>
                </a:solidFill>
              </a:rPr>
              <a:t>Qualche caso isolato?</a:t>
            </a:r>
            <a:endParaRPr/>
          </a:p>
          <a:p>
            <a:pPr marL="457200" lvl="1" defTabSz="914400">
              <a:defRPr/>
            </a:pPr>
            <a:endParaRPr lang="fr-FR" sz="2000"/>
          </a:p>
        </p:txBody>
      </p:sp>
      <p:sp>
        <p:nvSpPr>
          <p:cNvPr id="8" name="Espace réservé du contenu 2"/>
          <p:cNvSpPr txBox="1"/>
          <p:nvPr/>
        </p:nvSpPr>
        <p:spPr bwMode="auto">
          <a:xfrm>
            <a:off x="6600236" y="4146002"/>
            <a:ext cx="5098775" cy="2411507"/>
          </a:xfrm>
          <a:prstGeom prst="rect">
            <a:avLst/>
          </a:prstGeom>
        </p:spPr>
        <p:txBody>
          <a:bodyPr/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2400">
                <a:solidFill>
                  <a:srgbClr val="0386B5"/>
                </a:solidFill>
              </a:rPr>
              <a:t>« Chiaro di luna »</a:t>
            </a:r>
            <a:endParaRPr/>
          </a:p>
          <a:p>
            <a:pPr marL="457200" lvl="1" defTabSz="914400">
              <a:defRPr/>
            </a:pPr>
            <a:r>
              <a:rPr lang="fr-FR" sz="2000"/>
              <a:t>Liberare regine e fuchi tardi, quando gli altri sono già rientrati nell’arnia</a:t>
            </a:r>
          </a:p>
          <a:p>
            <a:pPr marL="914400" lvl="2" indent="-285750" defTabSz="914400">
              <a:buFont typeface="Wingdings"/>
              <a:buChar char="Ø"/>
              <a:defRPr/>
            </a:pPr>
            <a:r>
              <a:rPr lang="fr-FR" sz="1700">
                <a:solidFill>
                  <a:srgbClr val="FF0000"/>
                </a:solidFill>
              </a:rPr>
              <a:t>Molto alla moda</a:t>
            </a:r>
          </a:p>
          <a:p>
            <a:pPr marL="457200" lvl="1" defTabSz="914400">
              <a:defRPr/>
            </a:pPr>
            <a:endParaRPr lang="fr-FR"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 txBox="1"/>
          <p:nvPr/>
        </p:nvSpPr>
        <p:spPr bwMode="auto">
          <a:xfrm>
            <a:off x="293294" y="0"/>
            <a:ext cx="6802437" cy="1279525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/>
              <a:t>L’insémination : en très forte hausse</a:t>
            </a:r>
            <a:endParaRPr/>
          </a:p>
        </p:txBody>
      </p:sp>
      <p:sp>
        <p:nvSpPr>
          <p:cNvPr id="4" name="Espace réservé du contenu 2"/>
          <p:cNvSpPr txBox="1"/>
          <p:nvPr/>
        </p:nvSpPr>
        <p:spPr bwMode="auto">
          <a:xfrm>
            <a:off x="774339" y="1557324"/>
            <a:ext cx="3850213" cy="1815748"/>
          </a:xfrm>
          <a:prstGeom prst="rect">
            <a:avLst/>
          </a:prstGeom>
        </p:spPr>
        <p:txBody>
          <a:bodyPr/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b="1"/>
              <a:t>Enormément de formations</a:t>
            </a:r>
            <a:endParaRPr/>
          </a:p>
          <a:p>
            <a:pPr lvl="1">
              <a:defRPr/>
            </a:pPr>
            <a:r>
              <a:rPr lang="fr-FR"/>
              <a:t>Environ 50 personnes formées chaque année depuis plus de 5 ans</a:t>
            </a:r>
            <a:endParaRPr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486467" y="1557324"/>
            <a:ext cx="3343742" cy="2943636"/>
          </a:xfrm>
          <a:prstGeom prst="rect">
            <a:avLst/>
          </a:prstGeom>
        </p:spPr>
      </p:pic>
      <p:sp>
        <p:nvSpPr>
          <p:cNvPr id="7" name="Espace réservé du contenu 2"/>
          <p:cNvSpPr txBox="1"/>
          <p:nvPr/>
        </p:nvSpPr>
        <p:spPr bwMode="auto">
          <a:xfrm>
            <a:off x="774339" y="3177908"/>
            <a:ext cx="3587454" cy="1159666"/>
          </a:xfrm>
          <a:prstGeom prst="rect">
            <a:avLst/>
          </a:prstGeom>
        </p:spPr>
        <p:txBody>
          <a:bodyPr/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b="1"/>
              <a:t>Quelques prestataires</a:t>
            </a:r>
            <a:endParaRPr/>
          </a:p>
          <a:p>
            <a:pPr lvl="1">
              <a:defRPr/>
            </a:pPr>
            <a:r>
              <a:rPr lang="fr-FR"/>
              <a:t>Entre 5 et 15 personnes qui proposent ce service en saison</a:t>
            </a:r>
            <a:endParaRPr/>
          </a:p>
          <a:p>
            <a:pPr marL="342900" lvl="1" indent="0">
              <a:buNone/>
              <a:defRPr/>
            </a:pPr>
            <a:endParaRPr lang="fr-FR"/>
          </a:p>
        </p:txBody>
      </p:sp>
      <p:sp>
        <p:nvSpPr>
          <p:cNvPr id="6" name="Titre 1"/>
          <p:cNvSpPr txBox="1"/>
          <p:nvPr/>
        </p:nvSpPr>
        <p:spPr bwMode="auto">
          <a:xfrm>
            <a:off x="6096000" y="0"/>
            <a:ext cx="6802437" cy="1279525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0386B5"/>
                </a:solidFill>
              </a:rPr>
              <a:t>L’inseminazione: in forte aumento </a:t>
            </a:r>
            <a:endParaRPr/>
          </a:p>
        </p:txBody>
      </p:sp>
      <p:sp>
        <p:nvSpPr>
          <p:cNvPr id="8" name="Espace réservé du contenu 2"/>
          <p:cNvSpPr txBox="1"/>
          <p:nvPr/>
        </p:nvSpPr>
        <p:spPr bwMode="auto">
          <a:xfrm>
            <a:off x="7958426" y="1613251"/>
            <a:ext cx="3850213" cy="1815748"/>
          </a:xfrm>
          <a:prstGeom prst="rect">
            <a:avLst/>
          </a:prstGeom>
        </p:spPr>
        <p:txBody>
          <a:bodyPr/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b="1">
                <a:solidFill>
                  <a:srgbClr val="0386B5"/>
                </a:solidFill>
              </a:rPr>
              <a:t>Numerose formazioni</a:t>
            </a:r>
          </a:p>
          <a:p>
            <a:pPr lvl="1">
              <a:defRPr/>
            </a:pPr>
            <a:r>
              <a:rPr lang="fr-FR"/>
              <a:t>Circa 50 persone formate ogni anno da più di 5 anni</a:t>
            </a:r>
          </a:p>
        </p:txBody>
      </p:sp>
      <p:sp>
        <p:nvSpPr>
          <p:cNvPr id="9" name="Espace réservé du contenu 2"/>
          <p:cNvSpPr txBox="1"/>
          <p:nvPr/>
        </p:nvSpPr>
        <p:spPr bwMode="auto">
          <a:xfrm>
            <a:off x="7958426" y="3233834"/>
            <a:ext cx="3587454" cy="1159666"/>
          </a:xfrm>
          <a:prstGeom prst="rect">
            <a:avLst/>
          </a:prstGeom>
        </p:spPr>
        <p:txBody>
          <a:bodyPr/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b="1">
                <a:solidFill>
                  <a:srgbClr val="0386B5"/>
                </a:solidFill>
              </a:rPr>
              <a:t>Attività conto terzi</a:t>
            </a:r>
          </a:p>
          <a:p>
            <a:pPr lvl="1">
              <a:defRPr/>
            </a:pPr>
            <a:r>
              <a:rPr lang="fr-FR"/>
              <a:t>Tra le 5 e le 15 persone che propongono questo servizio durante la stagione</a:t>
            </a:r>
          </a:p>
          <a:p>
            <a:pPr marL="342900" lvl="1" indent="0">
              <a:buNone/>
              <a:defRPr/>
            </a:pPr>
            <a:endParaRPr lang="fr-FR">
              <a:solidFill>
                <a:srgbClr val="0386B5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 bwMode="auto">
          <a:xfrm>
            <a:off x="2033434" y="397313"/>
            <a:ext cx="8229600" cy="4525963"/>
          </a:xfrm>
        </p:spPr>
        <p:txBody>
          <a:bodyPr/>
          <a:lstStyle/>
          <a:p>
            <a:pPr>
              <a:buNone/>
              <a:defRPr/>
            </a:pPr>
            <a:r>
              <a:rPr lang="fr-FR"/>
              <a:t>Merci pour votre attention                             </a:t>
            </a:r>
            <a:r>
              <a:rPr lang="fr-FR">
                <a:solidFill>
                  <a:srgbClr val="0386B5"/>
                </a:solidFill>
              </a:rPr>
              <a:t>Grazie per la vostra attenzione                          </a:t>
            </a:r>
            <a:endParaRPr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960109" y="1105523"/>
            <a:ext cx="6376250" cy="4782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Thème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</TotalTime>
  <Words>445</Words>
  <Application>Microsoft Office PowerPoint</Application>
  <DocSecurity>0</DocSecurity>
  <PresentationFormat>Grand écran</PresentationFormat>
  <Paragraphs>99</Paragraphs>
  <Slides>9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ＭＳ Ｐゴシック</vt:lpstr>
      <vt:lpstr>Arial</vt:lpstr>
      <vt:lpstr>Calibri</vt:lpstr>
      <vt:lpstr>Calibri Light</vt:lpstr>
      <vt:lpstr>Wingdings</vt:lpstr>
      <vt:lpstr>2_Thème Office</vt:lpstr>
      <vt:lpstr>Présentation PowerPoint</vt:lpstr>
      <vt:lpstr>Importation de reines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Résultats</dc:title>
  <dc:subject/>
  <dc:creator>Benjamin Basso</dc:creator>
  <cp:keywords/>
  <dc:description/>
  <cp:lastModifiedBy>Davide Cavalieri</cp:lastModifiedBy>
  <cp:revision>165</cp:revision>
  <dcterms:created xsi:type="dcterms:W3CDTF">2024-10-17T13:57:25Z</dcterms:created>
  <dcterms:modified xsi:type="dcterms:W3CDTF">2024-12-05T09:41:58Z</dcterms:modified>
  <cp:category/>
  <dc:identifier/>
  <cp:contentStatus/>
  <dc:language/>
  <cp:version/>
</cp:coreProperties>
</file>