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0.xml" ContentType="application/vnd.openxmlformats-officedocument.presentationml.notesSlide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1.xml" ContentType="application/vnd.openxmlformats-officedocument.presentationml.notesSlide+xml"/>
  <Override PartName="/ppt/charts/chart9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</p:sldMasterIdLst>
  <p:notesMasterIdLst>
    <p:notesMasterId r:id="rId34"/>
  </p:notesMasterIdLst>
  <p:sldIdLst>
    <p:sldId id="256" r:id="rId3"/>
    <p:sldId id="257" r:id="rId4"/>
    <p:sldId id="258" r:id="rId5"/>
    <p:sldId id="259" r:id="rId6"/>
    <p:sldId id="2664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</p:sldIdLst>
  <p:sldSz cx="12192000" cy="6858000"/>
  <p:notesSz cx="6797675" cy="9926638"/>
  <p:defaultTextStyle>
    <a:defPPr>
      <a:defRPr lang="fr-FR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56" d="100"/>
          <a:sy n="156" d="100"/>
        </p:scale>
        <p:origin x="444" y="80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E:\Analyse\Papier%20GPGR\Article%20A\Sorties%20Blup\1b%20par%20ann&#233;e\Graph%20L2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00" b="0" i="0" u="none" strike="noStrik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sz="2000"/>
              <a:t>Production à la 2</a:t>
            </a:r>
            <a:r>
              <a:rPr lang="fr-FR" sz="2000" baseline="30000"/>
              <a:t>ème</a:t>
            </a:r>
            <a:r>
              <a:rPr lang="fr-FR" sz="2000"/>
              <a:t> levée (en g)</a:t>
            </a:r>
            <a:endParaRPr lang="fr-FR"/>
          </a:p>
        </c:rich>
      </c:tx>
      <c:overlay val="0"/>
      <c:spPr>
        <a:prstGeom prst="rect">
          <a:avLst/>
        </a:prstGeom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6.4158999999999994E-2"/>
          <c:y val="8.6795999999999998E-2"/>
          <c:w val="0.91907700000000003"/>
          <c:h val="0.822930000000000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GPGR!$D$5</c:f>
              <c:strCache>
                <c:ptCount val="1"/>
                <c:pt idx="0">
                  <c:v>production par levée (en g)</c:v>
                </c:pt>
              </c:strCache>
            </c:strRef>
          </c:tx>
          <c:spPr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C78-48F6-B311-E45236DBC13C}"/>
              </c:ext>
            </c:extLst>
          </c:dPt>
          <c:dPt>
            <c:idx val="2"/>
            <c:invertIfNegative val="0"/>
            <c:bubble3D val="0"/>
            <c:spPr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C78-48F6-B311-E45236DBC13C}"/>
              </c:ext>
            </c:extLst>
          </c:dPt>
          <c:dLbls>
            <c:dLbl>
              <c:idx val="0"/>
              <c:layout>
                <c:manualLayout>
                  <c:x val="5.8366000000000001E-2"/>
                  <c:y val="-8.1899999999999994E-3"/>
                </c:manualLayout>
              </c:layout>
              <c:tx>
                <c:rich>
                  <a:bodyPr/>
                  <a:lstStyle/>
                  <a:p>
                    <a:fld id="{97E56DF7-12DB-4EA3-9C31-061A1223E5C9}" type="VALUE">
                      <a:rPr lang="en-US"/>
                      <a:pPr/>
                      <a:t>[VALEUR]</a:t>
                    </a:fld>
                    <a:r>
                      <a:rPr lang="en-US"/>
                      <a:t> g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4="http://schemas.microsoft.com/office/drawing/2007/8/2/chart" xmlns:c15="http://schemas.microsoft.com/office/drawing/2012/chart" xmlns:mc="http://schemas.openxmlformats.org/markup-compatibility/2006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3C78-48F6-B311-E45236DBC13C}"/>
                </c:ext>
              </c:extLst>
            </c:dLbl>
            <c:dLbl>
              <c:idx val="1"/>
              <c:layout>
                <c:manualLayout>
                  <c:x val="5.3800000000000001E-2"/>
                  <c:y val="2.0969999999999999E-3"/>
                </c:manualLayout>
              </c:layout>
              <c:tx>
                <c:rich>
                  <a:bodyPr/>
                  <a:lstStyle/>
                  <a:p>
                    <a:fld id="{74E44DB2-38BF-4B3E-970D-B31C4E481F8F}" type="VALUE">
                      <a:rPr lang="en-US"/>
                      <a:pPr/>
                      <a:t>[VALEUR]</a:t>
                    </a:fld>
                    <a:r>
                      <a:rPr lang="en-US"/>
                      <a:t> g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4="http://schemas.microsoft.com/office/drawing/2007/8/2/chart" xmlns:c15="http://schemas.microsoft.com/office/drawing/2012/chart" xmlns:mc="http://schemas.openxmlformats.org/markup-compatibility/2006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3C78-48F6-B311-E45236DBC13C}"/>
                </c:ext>
              </c:extLst>
            </c:dLbl>
            <c:dLbl>
              <c:idx val="2"/>
              <c:layout>
                <c:manualLayout>
                  <c:x val="2.9475000000000001E-2"/>
                  <c:y val="-8.1899999999999994E-3"/>
                </c:manualLayout>
              </c:layout>
              <c:tx>
                <c:rich>
                  <a:bodyPr/>
                  <a:lstStyle/>
                  <a:p>
                    <a:fld id="{D27E0C91-1474-47F6-A834-D8DCEEA3BBC1}" type="VALUE">
                      <a:rPr lang="en-US"/>
                      <a:pPr/>
                      <a:t>[VALEUR]</a:t>
                    </a:fld>
                    <a:r>
                      <a:rPr lang="en-US"/>
                      <a:t> g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4="http://schemas.microsoft.com/office/drawing/2007/8/2/chart" xmlns:c15="http://schemas.microsoft.com/office/drawing/2012/chart" xmlns:mc="http://schemas.openxmlformats.org/markup-compatibility/2006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3C78-48F6-B311-E45236DBC13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errBars>
            <c:errBarType val="both"/>
            <c:errValType val="cust"/>
            <c:noEndCap val="0"/>
            <c:spPr>
              <a:prstGeom prst="rect">
                <a:avLst/>
              </a:prstGeom>
              <a:noFill/>
              <a:ln w="2540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GPGR!$B$6:$B$8</c:f>
              <c:strCache>
                <c:ptCount val="3"/>
                <c:pt idx="0">
                  <c:v>GR Inséminées (n= 596)</c:v>
                </c:pt>
                <c:pt idx="1">
                  <c:v>GR Fec nat (n=767)</c:v>
                </c:pt>
                <c:pt idx="2">
                  <c:v>tout venant (n=27)</c:v>
                </c:pt>
              </c:strCache>
            </c:strRef>
          </c:cat>
          <c:val>
            <c:numRef>
              <c:f>GPGR!$D$6:$D$8</c:f>
              <c:numCache>
                <c:formatCode>General</c:formatCode>
                <c:ptCount val="3"/>
                <c:pt idx="0">
                  <c:v>42.09</c:v>
                </c:pt>
                <c:pt idx="1">
                  <c:v>28.89</c:v>
                </c:pt>
                <c:pt idx="2">
                  <c:v>7.18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C78-48F6-B311-E45236DBC1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18263344"/>
        <c:axId val="2010885808"/>
      </c:barChart>
      <c:catAx>
        <c:axId val="2018263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prstGeom prst="rect">
            <a:avLst/>
          </a:prstGeom>
          <a:noFill/>
          <a:ln w="9525" cap="flat" cmpd="sng" algn="ctr">
            <a:solidFill>
              <a:schemeClr val="tx1">
                <a:lumMod val="65000"/>
                <a:lumOff val="3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ea typeface="Arial"/>
                <a:cs typeface="Arial"/>
              </a:defRPr>
            </a:pPr>
            <a:endParaRPr lang="fr-FR"/>
          </a:p>
        </c:txPr>
        <c:crossAx val="2010885808"/>
        <c:crosses val="autoZero"/>
        <c:auto val="1"/>
        <c:lblAlgn val="ctr"/>
        <c:lblOffset val="100"/>
        <c:noMultiLvlLbl val="0"/>
      </c:catAx>
      <c:valAx>
        <c:axId val="20108858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ea typeface="Arial"/>
                <a:cs typeface="Arial"/>
              </a:defRPr>
            </a:pPr>
            <a:endParaRPr lang="fr-FR"/>
          </a:p>
        </c:txPr>
        <c:crossAx val="2018263344"/>
        <c:crosses val="autoZero"/>
        <c:crossBetween val="between"/>
      </c:valAx>
      <c:spPr>
        <a:prstGeom prst="rect">
          <a:avLst/>
        </a:prstGeom>
        <a:noFill/>
        <a:ln>
          <a:noFill/>
        </a:ln>
        <a:effectLst/>
      </c:spPr>
    </c:plotArea>
    <c:plotVisOnly val="1"/>
    <c:dispBlanksAs val="gap"/>
    <c:showDLblsOverMax val="0"/>
  </c:chart>
  <c:spPr>
    <a:xfrm>
      <a:off x="2052870" y="1813116"/>
      <a:ext cx="8086260" cy="4651959"/>
    </a:xfrm>
    <a:prstGeom prst="rect">
      <a:avLst/>
    </a:prstGeom>
    <a:noFill/>
    <a:ln w="9525" cap="flat" cmpd="sng" algn="ctr">
      <a:noFill/>
      <a:round/>
    </a:ln>
    <a:effectLst/>
  </c:spPr>
  <c:txPr>
    <a:bodyPr/>
    <a:lstStyle/>
    <a:p>
      <a:pPr>
        <a:defRPr sz="1100"/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cap="all" spc="15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dirty="0" err="1"/>
              <a:t>Génétique</a:t>
            </a:r>
            <a:r>
              <a:rPr lang="en-US" sz="1200" dirty="0"/>
              <a:t> </a:t>
            </a:r>
          </a:p>
        </c:rich>
      </c:tx>
      <c:layout>
        <c:manualLayout>
          <c:xMode val="edge"/>
          <c:yMode val="edge"/>
          <c:x val="0.19582276943630536"/>
          <c:y val="2.274330863207057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cap="all" spc="15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0.1543230012934467"/>
          <c:y val="0.15983309352731911"/>
          <c:w val="0.59644117475476466"/>
          <c:h val="0.64223048957224826"/>
        </c:manualLayout>
      </c:layout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Génétique </c:v>
                </c:pt>
              </c:strCache>
            </c:strRef>
          </c:tx>
          <c:dPt>
            <c:idx val="0"/>
            <c:bubble3D val="0"/>
            <c:explosion val="27"/>
            <c:spPr>
              <a:solidFill>
                <a:srgbClr val="FDECA6"/>
              </a:solid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2-30D4-4CE0-A863-49C258802F33}"/>
              </c:ext>
            </c:extLst>
          </c:dPt>
          <c:dPt>
            <c:idx val="1"/>
            <c:bubble3D val="0"/>
            <c:spPr>
              <a:solidFill>
                <a:schemeClr val="bg2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30D4-4CE0-A863-49C258802F33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F250-462F-9B92-D4369C116A54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F250-462F-9B92-D4369C116A5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2"/>
                <c:pt idx="0">
                  <c:v>Originale</c:v>
                </c:pt>
                <c:pt idx="1">
                  <c:v>Locale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50</c:v>
                </c:pt>
                <c:pt idx="1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0D4-4CE0-A863-49C258802F33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cap="all" spc="15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dirty="0" err="1"/>
              <a:t>Génétique</a:t>
            </a:r>
            <a:r>
              <a:rPr lang="en-US" sz="1200" dirty="0"/>
              <a:t> </a:t>
            </a:r>
          </a:p>
        </c:rich>
      </c:tx>
      <c:layout>
        <c:manualLayout>
          <c:xMode val="edge"/>
          <c:yMode val="edge"/>
          <c:x val="0.19582276943630536"/>
          <c:y val="2.274330863207057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cap="all" spc="15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0.1543230012934467"/>
          <c:y val="0.15983309352731911"/>
          <c:w val="0.59644117475476466"/>
          <c:h val="0.64223048957224826"/>
        </c:manualLayout>
      </c:layout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Génétique </c:v>
                </c:pt>
              </c:strCache>
            </c:strRef>
          </c:tx>
          <c:dPt>
            <c:idx val="0"/>
            <c:bubble3D val="0"/>
            <c:explosion val="27"/>
            <c:spPr>
              <a:solidFill>
                <a:srgbClr val="FDECA6"/>
              </a:solid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1FEA-4647-8180-75B3DEB36AF5}"/>
              </c:ext>
            </c:extLst>
          </c:dPt>
          <c:dPt>
            <c:idx val="1"/>
            <c:bubble3D val="0"/>
            <c:spPr>
              <a:solidFill>
                <a:schemeClr val="bg2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1FEA-4647-8180-75B3DEB36AF5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1FEA-4647-8180-75B3DEB36AF5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1FEA-4647-8180-75B3DEB36AF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2"/>
                <c:pt idx="0">
                  <c:v>Originale</c:v>
                </c:pt>
                <c:pt idx="1">
                  <c:v>Locale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100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FEA-4647-8180-75B3DEB36AF5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cap="all" spc="15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dirty="0" err="1"/>
              <a:t>Génétique</a:t>
            </a:r>
            <a:r>
              <a:rPr lang="en-US" sz="1200" dirty="0"/>
              <a:t> </a:t>
            </a:r>
          </a:p>
        </c:rich>
      </c:tx>
      <c:layout>
        <c:manualLayout>
          <c:xMode val="edge"/>
          <c:yMode val="edge"/>
          <c:x val="0.19582276943630536"/>
          <c:y val="2.274330863207057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cap="all" spc="15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0.21538997803305224"/>
          <c:y val="0.22471559953085873"/>
          <c:w val="0.59644117475476466"/>
          <c:h val="0.64223048957224826"/>
        </c:manualLayout>
      </c:layout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Génétique </c:v>
                </c:pt>
              </c:strCache>
            </c:strRef>
          </c:tx>
          <c:explosion val="16"/>
          <c:dPt>
            <c:idx val="0"/>
            <c:bubble3D val="0"/>
            <c:spPr>
              <a:solidFill>
                <a:srgbClr val="FDECA6"/>
              </a:solid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AD53-48E7-A2EC-ABBB22AAC07F}"/>
              </c:ext>
            </c:extLst>
          </c:dPt>
          <c:dPt>
            <c:idx val="1"/>
            <c:bubble3D val="0"/>
            <c:spPr>
              <a:solidFill>
                <a:schemeClr val="bg2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AD53-48E7-A2EC-ABBB22AAC07F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AD53-48E7-A2EC-ABBB22AAC07F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AD53-48E7-A2EC-ABBB22AAC07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2"/>
                <c:pt idx="0">
                  <c:v>Originale</c:v>
                </c:pt>
                <c:pt idx="1">
                  <c:v>Locale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25</c:v>
                </c:pt>
                <c:pt idx="1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D53-48E7-A2EC-ABBB22AAC07F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629299999999999"/>
          <c:y val="8.4377999999999995E-2"/>
          <c:w val="0.84370699999999998"/>
          <c:h val="0.69429600000000002"/>
        </c:manualLayout>
      </c:layout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1412880"/>
        <c:axId val="221413440"/>
      </c:barChart>
      <c:catAx>
        <c:axId val="221412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 bwMode="auto">
          <a:prstGeom prst="rect">
            <a:avLst/>
          </a:prstGeom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21413440"/>
        <c:crosses val="autoZero"/>
        <c:auto val="1"/>
        <c:lblAlgn val="ctr"/>
        <c:lblOffset val="100"/>
        <c:noMultiLvlLbl val="0"/>
      </c:catAx>
      <c:valAx>
        <c:axId val="221413440"/>
        <c:scaling>
          <c:orientation val="minMax"/>
        </c:scaling>
        <c:delete val="0"/>
        <c:axPos val="l"/>
        <c:majorGridlines>
          <c:spPr bwMode="auto">
            <a:prstGeom prst="rect">
              <a:avLst/>
            </a:prstGeom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prstGeom prst="rect">
            <a:avLst/>
          </a:prstGeom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21412880"/>
        <c:crosses val="autoZero"/>
        <c:crossBetween val="between"/>
      </c:valAx>
      <c:spPr>
        <a:prstGeom prst="rect">
          <a:avLst/>
        </a:prstGeom>
        <a:noFill/>
        <a:ln>
          <a:noFill/>
        </a:ln>
        <a:effectLst/>
      </c:spPr>
    </c:plotArea>
    <c:plotVisOnly val="1"/>
    <c:dispBlanksAs val="gap"/>
    <c:showDLblsOverMax val="0"/>
  </c:chart>
  <c:spPr bwMode="auto">
    <a:xfrm>
      <a:off x="5313423" y="4771291"/>
      <a:ext cx="3394474" cy="1806165"/>
    </a:xfrm>
    <a:prstGeom prst="rect">
      <a:avLst/>
    </a:prstGeom>
    <a:noFill/>
    <a:ln w="9525" cap="flat" cmpd="sng" algn="ctr">
      <a:noFill/>
      <a:round/>
    </a:ln>
    <a:effectLst/>
  </c:spPr>
  <c:txPr>
    <a:bodyPr/>
    <a:lstStyle/>
    <a:p>
      <a:pPr>
        <a:defRPr/>
      </a:pPr>
      <a:endParaRPr lang="fr-FR"/>
    </a:p>
  </c:txPr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629299999999999"/>
          <c:y val="8.4377999999999995E-2"/>
          <c:w val="0.84370699999999998"/>
          <c:h val="0.6942960000000000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Feuil1!$A$61</c:f>
              <c:strCache>
                <c:ptCount val="1"/>
                <c:pt idx="0">
                  <c:v>Réponse Globale</c:v>
                </c:pt>
              </c:strCache>
            </c:strRef>
          </c:tx>
          <c:spPr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Feuil1!$B$2:$D$2</c:f>
              <c:strCache>
                <c:ptCount val="2"/>
                <c:pt idx="0">
                  <c:v>Insem</c:v>
                </c:pt>
                <c:pt idx="1">
                  <c:v>Fec nat</c:v>
                </c:pt>
              </c:strCache>
            </c:strRef>
          </c:cat>
          <c:val>
            <c:numRef>
              <c:f>Feuil1!$B$61:$D$61</c:f>
              <c:numCache>
                <c:formatCode>0.00</c:formatCode>
                <c:ptCount val="2"/>
                <c:pt idx="0">
                  <c:v>0.30940692112611451</c:v>
                </c:pt>
                <c:pt idx="1">
                  <c:v>0.58135014260465412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EA-4FB0-B591-6D29C23CDE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1412880"/>
        <c:axId val="221413440"/>
      </c:barChart>
      <c:catAx>
        <c:axId val="221412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 bwMode="auto">
          <a:prstGeom prst="rect">
            <a:avLst/>
          </a:prstGeom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ea typeface="Arial"/>
                <a:cs typeface="Arial"/>
              </a:defRPr>
            </a:pPr>
            <a:endParaRPr lang="fr-FR"/>
          </a:p>
        </c:txPr>
        <c:crossAx val="221413440"/>
        <c:crosses val="autoZero"/>
        <c:auto val="1"/>
        <c:lblAlgn val="ctr"/>
        <c:lblOffset val="100"/>
        <c:noMultiLvlLbl val="0"/>
      </c:catAx>
      <c:valAx>
        <c:axId val="221413440"/>
        <c:scaling>
          <c:orientation val="minMax"/>
        </c:scaling>
        <c:delete val="0"/>
        <c:axPos val="l"/>
        <c:majorGridlines>
          <c:spPr bwMode="auto">
            <a:prstGeom prst="rect">
              <a:avLst/>
            </a:prstGeom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prstGeom prst="rect">
            <a:avLst/>
          </a:prstGeom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ea typeface="Arial"/>
                <a:cs typeface="Arial"/>
              </a:defRPr>
            </a:pPr>
            <a:endParaRPr lang="fr-FR"/>
          </a:p>
        </c:txPr>
        <c:crossAx val="221412880"/>
        <c:crosses val="autoZero"/>
        <c:crossBetween val="between"/>
      </c:valAx>
      <c:spPr>
        <a:prstGeom prst="rect">
          <a:avLst/>
        </a:prstGeom>
        <a:noFill/>
        <a:ln>
          <a:noFill/>
        </a:ln>
        <a:effectLst/>
      </c:spPr>
    </c:plotArea>
    <c:plotVisOnly val="1"/>
    <c:dispBlanksAs val="gap"/>
    <c:showDLblsOverMax val="0"/>
  </c:chart>
  <c:spPr bwMode="auto">
    <a:xfrm>
      <a:off x="5313423" y="4771291"/>
      <a:ext cx="3394474" cy="1806165"/>
    </a:xfrm>
    <a:prstGeom prst="rect">
      <a:avLst/>
    </a:prstGeom>
    <a:noFill/>
    <a:ln w="9525" cap="flat" cmpd="sng" algn="ctr">
      <a:noFill/>
      <a:round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756984760550888"/>
          <c:y val="0.10346839851287119"/>
          <c:w val="0.67246185755961618"/>
          <c:h val="0.64028092671489034"/>
        </c:manualLayout>
      </c:layout>
      <c:scatterChart>
        <c:scatterStyle val="lineMarker"/>
        <c:varyColors val="0"/>
        <c:ser>
          <c:idx val="1"/>
          <c:order val="0"/>
          <c:tx>
            <c:strRef>
              <c:f>Feuil1!$C$24</c:f>
              <c:strCache>
                <c:ptCount val="1"/>
                <c:pt idx="0">
                  <c:v> P2 </c:v>
                </c:pt>
              </c:strCache>
            </c:strRef>
          </c:tx>
          <c:spPr>
            <a:ln w="508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Feuil1!$A$25:$A$35</c:f>
              <c:numCache>
                <c:formatCode>General</c:formatCode>
                <c:ptCount val="11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</c:numCache>
            </c:numRef>
          </c:xVal>
          <c:yVal>
            <c:numRef>
              <c:f>Feuil1!$C$25:$C$35</c:f>
              <c:numCache>
                <c:formatCode>_(* #,##0.00_);_(* \(#,##0.00\);_(* "-"??_);_(@_)</c:formatCode>
                <c:ptCount val="11"/>
                <c:pt idx="1">
                  <c:v>29.462499999999999</c:v>
                </c:pt>
                <c:pt idx="2">
                  <c:v>28.95683870967742</c:v>
                </c:pt>
                <c:pt idx="3">
                  <c:v>27.61888111888112</c:v>
                </c:pt>
                <c:pt idx="4" formatCode="General">
                  <c:v>36.596898734177209</c:v>
                </c:pt>
                <c:pt idx="5" formatCode="General">
                  <c:v>33.111084337349403</c:v>
                </c:pt>
                <c:pt idx="6" formatCode="General">
                  <c:v>40.170738636363645</c:v>
                </c:pt>
                <c:pt idx="7" formatCode="General">
                  <c:v>34.13464788732395</c:v>
                </c:pt>
                <c:pt idx="8" formatCode="General">
                  <c:v>41.124184397163134</c:v>
                </c:pt>
                <c:pt idx="9" formatCode="General">
                  <c:v>41.001889763779531</c:v>
                </c:pt>
                <c:pt idx="10" formatCode="General">
                  <c:v>50.48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A74B-44D1-A5D6-BAEC069AEE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62929008"/>
        <c:axId val="609710864"/>
      </c:scatterChart>
      <c:valAx>
        <c:axId val="6629290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sz="1600"/>
                  <a:t>year of birth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609710864"/>
        <c:crosses val="autoZero"/>
        <c:crossBetween val="midCat"/>
      </c:valAx>
      <c:valAx>
        <c:axId val="609710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sz="1600"/>
                  <a:t>P2 (g)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_(* #,##0.00_);_(* \(#,##0.00\);_(* &quot;-&quot;??_);_(@_)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66292900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2969000000000006E-2"/>
          <c:y val="4.8245999999999997E-2"/>
          <c:w val="0.58265900000000004"/>
          <c:h val="0.858929999999999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'sorties (2)'!$A$4</c:f>
              <c:strCache>
                <c:ptCount val="1"/>
                <c:pt idx="0">
                  <c:v>100% (500 ruches à mâles)</c:v>
                </c:pt>
              </c:strCache>
            </c:strRef>
          </c:tx>
          <c:spPr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'sorties (2)'!$B$3:$L$3</c:f>
              <c:strCache>
                <c:ptCount val="2"/>
                <c:pt idx="0">
                  <c:v>Insem</c:v>
                </c:pt>
                <c:pt idx="1">
                  <c:v>Fec nat</c:v>
                </c:pt>
              </c:strCache>
            </c:strRef>
          </c:cat>
          <c:val>
            <c:numRef>
              <c:f>'sorties (2)'!$B$4:$L$4</c:f>
              <c:numCache>
                <c:formatCode>0.00</c:formatCode>
                <c:ptCount val="2"/>
                <c:pt idx="1">
                  <c:v>0.19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D7-464D-A4D8-6849B73C35DC}"/>
            </c:ext>
          </c:extLst>
        </c:ser>
        <c:ser>
          <c:idx val="1"/>
          <c:order val="1"/>
          <c:tx>
            <c:strRef>
              <c:f>'sorties (2)'!$A$5</c:f>
              <c:strCache>
                <c:ptCount val="1"/>
                <c:pt idx="0">
                  <c:v>50% (250 ruches à mâles)</c:v>
                </c:pt>
              </c:strCache>
            </c:strRef>
          </c:tx>
          <c:spPr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'sorties (2)'!$B$3:$L$3</c:f>
              <c:strCache>
                <c:ptCount val="2"/>
                <c:pt idx="0">
                  <c:v>Insem</c:v>
                </c:pt>
                <c:pt idx="1">
                  <c:v>Fec nat</c:v>
                </c:pt>
              </c:strCache>
            </c:strRef>
          </c:cat>
          <c:val>
            <c:numRef>
              <c:f>'sorties (2)'!$B$5:$L$5</c:f>
              <c:numCache>
                <c:formatCode>0.00</c:formatCode>
                <c:ptCount val="2"/>
                <c:pt idx="1">
                  <c:v>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0D7-464D-A4D8-6849B73C35DC}"/>
            </c:ext>
          </c:extLst>
        </c:ser>
        <c:ser>
          <c:idx val="2"/>
          <c:order val="2"/>
          <c:tx>
            <c:strRef>
              <c:f>'sorties (2)'!$A$6</c:f>
              <c:strCache>
                <c:ptCount val="1"/>
                <c:pt idx="0">
                  <c:v>25% (100 ruches à mâles)</c:v>
                </c:pt>
              </c:strCache>
            </c:strRef>
          </c:tx>
          <c:spPr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'sorties (2)'!$B$3:$L$3</c:f>
              <c:strCache>
                <c:ptCount val="2"/>
                <c:pt idx="0">
                  <c:v>Insem</c:v>
                </c:pt>
                <c:pt idx="1">
                  <c:v>Fec nat</c:v>
                </c:pt>
              </c:strCache>
            </c:strRef>
          </c:cat>
          <c:val>
            <c:numRef>
              <c:f>'sorties (2)'!$B$6:$L$6</c:f>
              <c:numCache>
                <c:formatCode>0.00</c:formatCode>
                <c:ptCount val="2"/>
                <c:pt idx="1">
                  <c:v>0.37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0D7-464D-A4D8-6849B73C35DC}"/>
            </c:ext>
          </c:extLst>
        </c:ser>
        <c:ser>
          <c:idx val="3"/>
          <c:order val="3"/>
          <c:tx>
            <c:strRef>
              <c:f>'sorties (2)'!$A$7</c:f>
              <c:strCache>
                <c:ptCount val="1"/>
                <c:pt idx="0">
                  <c:v>10% (50 ruches à mâles)</c:v>
                </c:pt>
              </c:strCache>
            </c:strRef>
          </c:tx>
          <c:spPr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'sorties (2)'!$B$3:$L$3</c:f>
              <c:strCache>
                <c:ptCount val="2"/>
                <c:pt idx="0">
                  <c:v>Insem</c:v>
                </c:pt>
                <c:pt idx="1">
                  <c:v>Fec nat</c:v>
                </c:pt>
              </c:strCache>
            </c:strRef>
          </c:cat>
          <c:val>
            <c:numRef>
              <c:f>'sorties (2)'!$B$7:$L$7</c:f>
              <c:numCache>
                <c:formatCode>0.00</c:formatCode>
                <c:ptCount val="2"/>
                <c:pt idx="0">
                  <c:v>0.31</c:v>
                </c:pt>
                <c:pt idx="1">
                  <c:v>0.44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0D7-464D-A4D8-6849B73C35DC}"/>
            </c:ext>
          </c:extLst>
        </c:ser>
        <c:ser>
          <c:idx val="4"/>
          <c:order val="4"/>
          <c:tx>
            <c:strRef>
              <c:f>'sorties (2)'!$A$8</c:f>
              <c:strCache>
                <c:ptCount val="1"/>
                <c:pt idx="0">
                  <c:v>1% (5 ruches à mâles)</c:v>
                </c:pt>
              </c:strCache>
            </c:strRef>
          </c:tx>
          <c:spPr>
            <a:prstGeom prst="rect">
              <a:avLst/>
            </a:prstGeom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'sorties (2)'!$B$3:$L$3</c:f>
              <c:strCache>
                <c:ptCount val="2"/>
                <c:pt idx="0">
                  <c:v>Insem</c:v>
                </c:pt>
                <c:pt idx="1">
                  <c:v>Fec nat</c:v>
                </c:pt>
              </c:strCache>
            </c:strRef>
          </c:cat>
          <c:val>
            <c:numRef>
              <c:f>'sorties (2)'!$B$8:$L$8</c:f>
              <c:numCache>
                <c:formatCode>0.00</c:formatCode>
                <c:ptCount val="2"/>
                <c:pt idx="1">
                  <c:v>0.57999999999999996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0D7-464D-A4D8-6849B73C35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7310160"/>
        <c:axId val="267310720"/>
      </c:barChart>
      <c:catAx>
        <c:axId val="267310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 bwMode="auto">
          <a:prstGeom prst="rect">
            <a:avLst/>
          </a:prstGeom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ea typeface="Arial"/>
                <a:cs typeface="Arial"/>
              </a:defRPr>
            </a:pPr>
            <a:endParaRPr lang="fr-FR"/>
          </a:p>
        </c:txPr>
        <c:crossAx val="267310720"/>
        <c:crosses val="autoZero"/>
        <c:auto val="1"/>
        <c:lblAlgn val="ctr"/>
        <c:lblOffset val="100"/>
        <c:noMultiLvlLbl val="0"/>
      </c:catAx>
      <c:valAx>
        <c:axId val="267310720"/>
        <c:scaling>
          <c:orientation val="minMax"/>
        </c:scaling>
        <c:delete val="0"/>
        <c:axPos val="l"/>
        <c:majorGridlines>
          <c:spPr bwMode="auto">
            <a:prstGeom prst="rect">
              <a:avLst/>
            </a:prstGeom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prstGeom prst="rect">
            <a:avLst/>
          </a:prstGeom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ea typeface="Arial"/>
                <a:cs typeface="Arial"/>
              </a:defRPr>
            </a:pPr>
            <a:endParaRPr lang="fr-FR"/>
          </a:p>
        </c:txPr>
        <c:crossAx val="267310160"/>
        <c:crosses val="autoZero"/>
        <c:crossBetween val="between"/>
      </c:valAx>
      <c:spPr>
        <a:prstGeom prst="rect">
          <a:avLst/>
        </a:prstGeom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7"/>
          <c:y val="0.187499"/>
          <c:w val="0.32527499999999998"/>
          <c:h val="0.61006499999999997"/>
        </c:manualLayout>
      </c:layout>
      <c:overlay val="0"/>
      <c:spPr>
        <a:prstGeom prst="rect">
          <a:avLst/>
        </a:prstGeom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 bwMode="auto">
    <a:xfrm>
      <a:off x="3064417" y="3949331"/>
      <a:ext cx="5318761" cy="2489835"/>
    </a:xfrm>
    <a:prstGeom prst="rect">
      <a:avLst/>
    </a:prstGeom>
    <a:noFill/>
    <a:ln w="9525" cap="flat" cmpd="sng" algn="ctr">
      <a:noFill/>
      <a:round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5432"/>
          <c:y val="3.8921999999999998E-2"/>
          <c:w val="0.58265900000000004"/>
          <c:h val="0.858929999999999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'sorties (3)'!$A$4</c:f>
              <c:strCache>
                <c:ptCount val="1"/>
                <c:pt idx="0">
                  <c:v>100% (500 ruches à mâles)</c:v>
                </c:pt>
              </c:strCache>
            </c:strRef>
          </c:tx>
          <c:spPr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'sorties (3)'!$B$3:$K$3</c:f>
              <c:strCache>
                <c:ptCount val="1"/>
                <c:pt idx="0">
                  <c:v>Fec nat</c:v>
                </c:pt>
              </c:strCache>
            </c:strRef>
          </c:cat>
          <c:val>
            <c:numRef>
              <c:f>'sorties (3)'!$B$4:$K$4</c:f>
              <c:numCache>
                <c:formatCode>0.00</c:formatCode>
                <c:ptCount val="1"/>
                <c:pt idx="0">
                  <c:v>0.19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48-4B76-9E85-3CA6AAAB1A9A}"/>
            </c:ext>
          </c:extLst>
        </c:ser>
        <c:ser>
          <c:idx val="1"/>
          <c:order val="1"/>
          <c:tx>
            <c:strRef>
              <c:f>'sorties (3)'!$A$5</c:f>
              <c:strCache>
                <c:ptCount val="1"/>
                <c:pt idx="0">
                  <c:v>50% (250 ruches à mâles)</c:v>
                </c:pt>
              </c:strCache>
            </c:strRef>
          </c:tx>
          <c:spPr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'sorties (3)'!$B$3:$K$3</c:f>
              <c:strCache>
                <c:ptCount val="1"/>
                <c:pt idx="0">
                  <c:v>Fec nat</c:v>
                </c:pt>
              </c:strCache>
            </c:strRef>
          </c:cat>
          <c:val>
            <c:numRef>
              <c:f>'sorties (3)'!$B$5:$K$5</c:f>
              <c:numCache>
                <c:formatCode>0.00</c:formatCode>
                <c:ptCount val="1"/>
                <c:pt idx="0">
                  <c:v>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548-4B76-9E85-3CA6AAAB1A9A}"/>
            </c:ext>
          </c:extLst>
        </c:ser>
        <c:ser>
          <c:idx val="2"/>
          <c:order val="2"/>
          <c:tx>
            <c:strRef>
              <c:f>'sorties (3)'!$A$6</c:f>
              <c:strCache>
                <c:ptCount val="1"/>
                <c:pt idx="0">
                  <c:v>25% (100 ruches à mâles)</c:v>
                </c:pt>
              </c:strCache>
            </c:strRef>
          </c:tx>
          <c:spPr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'sorties (3)'!$B$3:$K$3</c:f>
              <c:strCache>
                <c:ptCount val="1"/>
                <c:pt idx="0">
                  <c:v>Fec nat</c:v>
                </c:pt>
              </c:strCache>
            </c:strRef>
          </c:cat>
          <c:val>
            <c:numRef>
              <c:f>'sorties (3)'!$B$6:$K$6</c:f>
              <c:numCache>
                <c:formatCode>0.00</c:formatCode>
                <c:ptCount val="1"/>
                <c:pt idx="0">
                  <c:v>0.37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548-4B76-9E85-3CA6AAAB1A9A}"/>
            </c:ext>
          </c:extLst>
        </c:ser>
        <c:ser>
          <c:idx val="3"/>
          <c:order val="3"/>
          <c:tx>
            <c:strRef>
              <c:f>'sorties (3)'!$A$7</c:f>
              <c:strCache>
                <c:ptCount val="1"/>
                <c:pt idx="0">
                  <c:v>10% (50 ruches à mâles)</c:v>
                </c:pt>
              </c:strCache>
            </c:strRef>
          </c:tx>
          <c:spPr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'sorties (3)'!$B$3:$K$3</c:f>
              <c:strCache>
                <c:ptCount val="1"/>
                <c:pt idx="0">
                  <c:v>Fec nat</c:v>
                </c:pt>
              </c:strCache>
            </c:strRef>
          </c:cat>
          <c:val>
            <c:numRef>
              <c:f>'sorties (3)'!$B$7:$K$7</c:f>
              <c:numCache>
                <c:formatCode>0.00</c:formatCode>
                <c:ptCount val="1"/>
                <c:pt idx="0">
                  <c:v>0.44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548-4B76-9E85-3CA6AAAB1A9A}"/>
            </c:ext>
          </c:extLst>
        </c:ser>
        <c:ser>
          <c:idx val="4"/>
          <c:order val="4"/>
          <c:tx>
            <c:strRef>
              <c:f>'sorties (3)'!$A$8</c:f>
              <c:strCache>
                <c:ptCount val="1"/>
                <c:pt idx="0">
                  <c:v>1% (5 ruches à mâles)</c:v>
                </c:pt>
              </c:strCache>
            </c:strRef>
          </c:tx>
          <c:spPr>
            <a:prstGeom prst="rect">
              <a:avLst/>
            </a:prstGeom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'sorties (3)'!$B$3:$K$3</c:f>
              <c:strCache>
                <c:ptCount val="1"/>
                <c:pt idx="0">
                  <c:v>Fec nat</c:v>
                </c:pt>
              </c:strCache>
            </c:strRef>
          </c:cat>
          <c:val>
            <c:numRef>
              <c:f>'sorties (3)'!$B$8:$K$8</c:f>
              <c:numCache>
                <c:formatCode>0.00</c:formatCode>
                <c:ptCount val="1"/>
                <c:pt idx="0">
                  <c:v>0.57999999999999996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548-4B76-9E85-3CA6AAAB1A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7310160"/>
        <c:axId val="267310720"/>
      </c:barChart>
      <c:catAx>
        <c:axId val="267310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 bwMode="auto">
          <a:prstGeom prst="rect">
            <a:avLst/>
          </a:prstGeom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ea typeface="Arial"/>
                <a:cs typeface="Arial"/>
              </a:defRPr>
            </a:pPr>
            <a:endParaRPr lang="fr-FR"/>
          </a:p>
        </c:txPr>
        <c:crossAx val="267310720"/>
        <c:crosses val="autoZero"/>
        <c:auto val="1"/>
        <c:lblAlgn val="ctr"/>
        <c:lblOffset val="100"/>
        <c:noMultiLvlLbl val="0"/>
      </c:catAx>
      <c:valAx>
        <c:axId val="267310720"/>
        <c:scaling>
          <c:orientation val="minMax"/>
        </c:scaling>
        <c:delete val="0"/>
        <c:axPos val="l"/>
        <c:majorGridlines>
          <c:spPr bwMode="auto">
            <a:prstGeom prst="rect">
              <a:avLst/>
            </a:prstGeom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prstGeom prst="rect">
            <a:avLst/>
          </a:prstGeom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ea typeface="Arial"/>
                <a:cs typeface="Arial"/>
              </a:defRPr>
            </a:pPr>
            <a:endParaRPr lang="fr-FR"/>
          </a:p>
        </c:txPr>
        <c:crossAx val="267310160"/>
        <c:crosses val="autoZero"/>
        <c:crossBetween val="between"/>
      </c:valAx>
      <c:spPr>
        <a:prstGeom prst="rect">
          <a:avLst/>
        </a:prstGeom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7"/>
          <c:y val="0.187499"/>
          <c:w val="0.32527499999999998"/>
          <c:h val="0.61006499999999997"/>
        </c:manualLayout>
      </c:layout>
      <c:overlay val="0"/>
      <c:spPr>
        <a:prstGeom prst="rect">
          <a:avLst/>
        </a:prstGeom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 bwMode="auto">
    <a:xfrm>
      <a:off x="3998334" y="4831929"/>
      <a:ext cx="4295381" cy="1792171"/>
    </a:xfrm>
    <a:prstGeom prst="rect">
      <a:avLst/>
    </a:prstGeom>
    <a:noFill/>
    <a:ln w="9525" cap="flat" cmpd="sng" algn="ctr">
      <a:noFill/>
      <a:round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5390999999999999E-2"/>
          <c:y val="4.0184999999999998E-2"/>
          <c:w val="0.96415799999999996"/>
          <c:h val="0.94652400000000003"/>
        </c:manualLayout>
      </c:layout>
      <c:lineChart>
        <c:grouping val="standard"/>
        <c:varyColors val="0"/>
        <c:ser>
          <c:idx val="0"/>
          <c:order val="0"/>
          <c:spPr>
            <a:prstGeom prst="rect">
              <a:avLst/>
            </a:prstGeom>
            <a:ln w="22309">
              <a:solidFill>
                <a:schemeClr val="accent6"/>
              </a:solidFill>
              <a:prstDash val="solid"/>
            </a:ln>
          </c:spPr>
          <c:marker>
            <c:symbol val="none"/>
          </c:marker>
          <c:val>
            <c:numRef>
              <c:f>Feuil1!$B$21:$B$81</c:f>
              <c:numCache>
                <c:formatCode>General</c:formatCode>
                <c:ptCount val="61"/>
                <c:pt idx="6">
                  <c:v>2.2394530294842337E-2</c:v>
                </c:pt>
                <c:pt idx="7">
                  <c:v>2.8327037741600513E-2</c:v>
                </c:pt>
                <c:pt idx="8">
                  <c:v>3.5474592846230682E-2</c:v>
                </c:pt>
                <c:pt idx="9">
                  <c:v>4.3983595980426823E-2</c:v>
                </c:pt>
                <c:pt idx="10">
                  <c:v>5.3990966513186994E-2</c:v>
                </c:pt>
                <c:pt idx="11">
                  <c:v>6.561581477467536E-2</c:v>
                </c:pt>
                <c:pt idx="12">
                  <c:v>7.8950158300892706E-2</c:v>
                </c:pt>
                <c:pt idx="13">
                  <c:v>9.4049077376885726E-2</c:v>
                </c:pt>
                <c:pt idx="14">
                  <c:v>0.11092083467945348</c:v>
                </c:pt>
                <c:pt idx="15">
                  <c:v>0.12951759566588977</c:v>
                </c:pt>
                <c:pt idx="16">
                  <c:v>0.14972746563574291</c:v>
                </c:pt>
                <c:pt idx="17">
                  <c:v>0.17136859204780541</c:v>
                </c:pt>
                <c:pt idx="18">
                  <c:v>0.19418605498321068</c:v>
                </c:pt>
                <c:pt idx="19">
                  <c:v>0.21785217703254572</c:v>
                </c:pt>
                <c:pt idx="20">
                  <c:v>0.24197072451913851</c:v>
                </c:pt>
                <c:pt idx="21">
                  <c:v>0.26608524989875032</c:v>
                </c:pt>
                <c:pt idx="22">
                  <c:v>0.28969155276147779</c:v>
                </c:pt>
                <c:pt idx="23">
                  <c:v>0.31225393336675838</c:v>
                </c:pt>
                <c:pt idx="24">
                  <c:v>0.33322460289179934</c:v>
                </c:pt>
                <c:pt idx="25">
                  <c:v>0.35206532676429592</c:v>
                </c:pt>
                <c:pt idx="26">
                  <c:v>0.36827014030332034</c:v>
                </c:pt>
                <c:pt idx="27">
                  <c:v>0.38138781546052658</c:v>
                </c:pt>
                <c:pt idx="28">
                  <c:v>0.3910426939754641</c:v>
                </c:pt>
                <c:pt idx="29">
                  <c:v>0.39695254747701586</c:v>
                </c:pt>
                <c:pt idx="30">
                  <c:v>0.39894228040143281</c:v>
                </c:pt>
                <c:pt idx="31">
                  <c:v>0.39695254747701747</c:v>
                </c:pt>
                <c:pt idx="32">
                  <c:v>0.39104269397546726</c:v>
                </c:pt>
                <c:pt idx="33">
                  <c:v>0.38138781546053052</c:v>
                </c:pt>
                <c:pt idx="34">
                  <c:v>0.36827014030332622</c:v>
                </c:pt>
                <c:pt idx="35">
                  <c:v>0.35206532676430297</c:v>
                </c:pt>
                <c:pt idx="36">
                  <c:v>0.33322460289181005</c:v>
                </c:pt>
                <c:pt idx="37">
                  <c:v>0.31225393336676582</c:v>
                </c:pt>
                <c:pt idx="38">
                  <c:v>0.28969155276148723</c:v>
                </c:pt>
                <c:pt idx="39">
                  <c:v>0.26608524989875981</c:v>
                </c:pt>
                <c:pt idx="40">
                  <c:v>0.24197072451914819</c:v>
                </c:pt>
                <c:pt idx="41">
                  <c:v>0.2178521770325553</c:v>
                </c:pt>
                <c:pt idx="42">
                  <c:v>0.19418605498321737</c:v>
                </c:pt>
                <c:pt idx="43">
                  <c:v>0.17136859204781191</c:v>
                </c:pt>
                <c:pt idx="44">
                  <c:v>0.14972746563574904</c:v>
                </c:pt>
                <c:pt idx="45">
                  <c:v>0.12951759566589571</c:v>
                </c:pt>
                <c:pt idx="46">
                  <c:v>0.11092083467945911</c:v>
                </c:pt>
                <c:pt idx="47">
                  <c:v>9.404907737689315E-2</c:v>
                </c:pt>
                <c:pt idx="48">
                  <c:v>7.8950158300898396E-2</c:v>
                </c:pt>
                <c:pt idx="49">
                  <c:v>6.5615814774680328E-2</c:v>
                </c:pt>
                <c:pt idx="50">
                  <c:v>5.3990966513191532E-2</c:v>
                </c:pt>
                <c:pt idx="51">
                  <c:v>4.3983595980429981E-2</c:v>
                </c:pt>
                <c:pt idx="52">
                  <c:v>3.5474592846233811E-2</c:v>
                </c:pt>
                <c:pt idx="53">
                  <c:v>2.8327037741603209E-2</c:v>
                </c:pt>
                <c:pt idx="54">
                  <c:v>2.2394530294844478E-2</c:v>
                </c:pt>
                <c:pt idx="55">
                  <c:v>1.7528300493570001E-2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5A6-49E2-86E1-2D2340F68B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7074560"/>
        <c:axId val="117076352"/>
      </c:lineChart>
      <c:catAx>
        <c:axId val="117074560"/>
        <c:scaling>
          <c:orientation val="minMax"/>
        </c:scaling>
        <c:delete val="0"/>
        <c:axPos val="b"/>
        <c:majorTickMark val="out"/>
        <c:minorTickMark val="none"/>
        <c:tickLblPos val="none"/>
        <c:spPr>
          <a:prstGeom prst="rect">
            <a:avLst/>
          </a:prstGeom>
          <a:ln w="1859">
            <a:solidFill>
              <a:srgbClr val="FFFFFF"/>
            </a:solidFill>
            <a:prstDash val="solid"/>
          </a:ln>
        </c:spPr>
        <c:crossAx val="117076352"/>
        <c:crosses val="autoZero"/>
        <c:auto val="1"/>
        <c:lblAlgn val="ctr"/>
        <c:lblOffset val="100"/>
        <c:tickLblSkip val="20"/>
        <c:tickMarkSkip val="10"/>
        <c:noMultiLvlLbl val="0"/>
      </c:catAx>
      <c:valAx>
        <c:axId val="11707635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one"/>
        <c:spPr>
          <a:prstGeom prst="rect">
            <a:avLst/>
          </a:prstGeom>
          <a:ln w="5577">
            <a:noFill/>
            <a:miter/>
          </a:ln>
        </c:spPr>
        <c:crossAx val="117074560"/>
        <c:crosses val="autoZero"/>
        <c:crossBetween val="between"/>
      </c:valAx>
      <c:spPr>
        <a:prstGeom prst="rect">
          <a:avLst/>
        </a:prstGeom>
        <a:noFill/>
        <a:ln w="14873">
          <a:noFill/>
        </a:ln>
      </c:spPr>
    </c:plotArea>
    <c:plotVisOnly val="1"/>
    <c:dispBlanksAs val="gap"/>
    <c:showDLblsOverMax val="0"/>
  </c:chart>
  <c:spPr>
    <a:xfrm>
      <a:off x="7014609" y="4191338"/>
      <a:ext cx="3240360" cy="1984375"/>
    </a:xfrm>
    <a:prstGeom prst="rect">
      <a:avLst/>
    </a:prstGeom>
    <a:noFill/>
    <a:ln>
      <a:noFill/>
    </a:ln>
  </c:spPr>
  <c:txPr>
    <a:bodyPr/>
    <a:lstStyle/>
    <a:p>
      <a:pPr>
        <a:defRPr sz="700" b="0" i="0" u="none" strike="noStrike">
          <a:solidFill>
            <a:schemeClr val="tx1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5390999999999999E-2"/>
          <c:y val="4.0184999999999998E-2"/>
          <c:w val="0.96415799999999996"/>
          <c:h val="0.94652400000000003"/>
        </c:manualLayout>
      </c:layout>
      <c:lineChart>
        <c:grouping val="standard"/>
        <c:varyColors val="0"/>
        <c:ser>
          <c:idx val="0"/>
          <c:order val="0"/>
          <c:spPr>
            <a:prstGeom prst="rect">
              <a:avLst/>
            </a:prstGeom>
            <a:ln w="22309">
              <a:solidFill>
                <a:schemeClr val="accent2"/>
              </a:solidFill>
              <a:prstDash val="solid"/>
            </a:ln>
          </c:spPr>
          <c:marker>
            <c:symbol val="none"/>
          </c:marker>
          <c:val>
            <c:numRef>
              <c:f>Feuil1!$B$21:$B$81</c:f>
              <c:numCache>
                <c:formatCode>General</c:formatCode>
                <c:ptCount val="61"/>
                <c:pt idx="6">
                  <c:v>2.2394530294842337E-2</c:v>
                </c:pt>
                <c:pt idx="7">
                  <c:v>2.8327037741600513E-2</c:v>
                </c:pt>
                <c:pt idx="8">
                  <c:v>3.5474592846230682E-2</c:v>
                </c:pt>
                <c:pt idx="9">
                  <c:v>4.3983595980426823E-2</c:v>
                </c:pt>
                <c:pt idx="10">
                  <c:v>5.3990966513186994E-2</c:v>
                </c:pt>
                <c:pt idx="11">
                  <c:v>6.561581477467536E-2</c:v>
                </c:pt>
                <c:pt idx="12">
                  <c:v>7.8950158300892706E-2</c:v>
                </c:pt>
                <c:pt idx="13">
                  <c:v>9.4049077376885726E-2</c:v>
                </c:pt>
                <c:pt idx="14">
                  <c:v>0.11092083467945348</c:v>
                </c:pt>
                <c:pt idx="15">
                  <c:v>0.12951759566588977</c:v>
                </c:pt>
                <c:pt idx="16">
                  <c:v>0.14972746563574291</c:v>
                </c:pt>
                <c:pt idx="17">
                  <c:v>0.17136859204780541</c:v>
                </c:pt>
                <c:pt idx="18">
                  <c:v>0.19418605498321068</c:v>
                </c:pt>
                <c:pt idx="19">
                  <c:v>0.21785217703254572</c:v>
                </c:pt>
                <c:pt idx="20">
                  <c:v>0.24197072451913851</c:v>
                </c:pt>
                <c:pt idx="21">
                  <c:v>0.26608524989875032</c:v>
                </c:pt>
                <c:pt idx="22">
                  <c:v>0.28969155276147779</c:v>
                </c:pt>
                <c:pt idx="23">
                  <c:v>0.31225393336675838</c:v>
                </c:pt>
                <c:pt idx="24">
                  <c:v>0.33322460289179934</c:v>
                </c:pt>
                <c:pt idx="25">
                  <c:v>0.35206532676429592</c:v>
                </c:pt>
                <c:pt idx="26">
                  <c:v>0.36827014030332034</c:v>
                </c:pt>
                <c:pt idx="27">
                  <c:v>0.38138781546052658</c:v>
                </c:pt>
                <c:pt idx="28">
                  <c:v>0.3910426939754641</c:v>
                </c:pt>
                <c:pt idx="29">
                  <c:v>0.39695254747701586</c:v>
                </c:pt>
                <c:pt idx="30">
                  <c:v>0.39894228040143281</c:v>
                </c:pt>
                <c:pt idx="31">
                  <c:v>0.39695254747701747</c:v>
                </c:pt>
                <c:pt idx="32">
                  <c:v>0.39104269397546726</c:v>
                </c:pt>
                <c:pt idx="33">
                  <c:v>0.38138781546053052</c:v>
                </c:pt>
                <c:pt idx="34">
                  <c:v>0.36827014030332622</c:v>
                </c:pt>
                <c:pt idx="35">
                  <c:v>0.35206532676430297</c:v>
                </c:pt>
                <c:pt idx="36">
                  <c:v>0.33322460289181005</c:v>
                </c:pt>
                <c:pt idx="37">
                  <c:v>0.31225393336676582</c:v>
                </c:pt>
                <c:pt idx="38">
                  <c:v>0.28969155276148723</c:v>
                </c:pt>
                <c:pt idx="39">
                  <c:v>0.26608524989875981</c:v>
                </c:pt>
                <c:pt idx="40">
                  <c:v>0.24197072451914819</c:v>
                </c:pt>
                <c:pt idx="41">
                  <c:v>0.2178521770325553</c:v>
                </c:pt>
                <c:pt idx="42">
                  <c:v>0.19418605498321737</c:v>
                </c:pt>
                <c:pt idx="43">
                  <c:v>0.17136859204781191</c:v>
                </c:pt>
                <c:pt idx="44">
                  <c:v>0.14972746563574904</c:v>
                </c:pt>
                <c:pt idx="45">
                  <c:v>0.12951759566589571</c:v>
                </c:pt>
                <c:pt idx="46">
                  <c:v>0.11092083467945911</c:v>
                </c:pt>
                <c:pt idx="47">
                  <c:v>9.404907737689315E-2</c:v>
                </c:pt>
                <c:pt idx="48">
                  <c:v>7.8950158300898396E-2</c:v>
                </c:pt>
                <c:pt idx="49">
                  <c:v>6.5615814774680328E-2</c:v>
                </c:pt>
                <c:pt idx="50">
                  <c:v>5.3990966513191532E-2</c:v>
                </c:pt>
                <c:pt idx="51">
                  <c:v>4.3983595980429981E-2</c:v>
                </c:pt>
                <c:pt idx="52">
                  <c:v>3.5474592846233811E-2</c:v>
                </c:pt>
                <c:pt idx="53">
                  <c:v>2.8327037741603209E-2</c:v>
                </c:pt>
                <c:pt idx="54">
                  <c:v>2.2394530294844478E-2</c:v>
                </c:pt>
                <c:pt idx="55">
                  <c:v>1.7528300493570001E-2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BE8-47E1-B5E8-D61A7E2300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7083520"/>
        <c:axId val="117101696"/>
      </c:lineChart>
      <c:catAx>
        <c:axId val="117083520"/>
        <c:scaling>
          <c:orientation val="minMax"/>
        </c:scaling>
        <c:delete val="0"/>
        <c:axPos val="b"/>
        <c:majorTickMark val="out"/>
        <c:minorTickMark val="none"/>
        <c:tickLblPos val="none"/>
        <c:spPr>
          <a:prstGeom prst="rect">
            <a:avLst/>
          </a:prstGeom>
          <a:ln w="1859">
            <a:solidFill>
              <a:srgbClr val="FFFFFF"/>
            </a:solidFill>
            <a:prstDash val="solid"/>
          </a:ln>
        </c:spPr>
        <c:crossAx val="117101696"/>
        <c:crosses val="autoZero"/>
        <c:auto val="1"/>
        <c:lblAlgn val="ctr"/>
        <c:lblOffset val="100"/>
        <c:tickLblSkip val="20"/>
        <c:tickMarkSkip val="10"/>
        <c:noMultiLvlLbl val="0"/>
      </c:catAx>
      <c:valAx>
        <c:axId val="11710169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one"/>
        <c:spPr>
          <a:prstGeom prst="rect">
            <a:avLst/>
          </a:prstGeom>
          <a:ln w="5577">
            <a:noFill/>
          </a:ln>
        </c:spPr>
        <c:crossAx val="117083520"/>
        <c:crosses val="autoZero"/>
        <c:crossBetween val="between"/>
      </c:valAx>
      <c:spPr>
        <a:prstGeom prst="rect">
          <a:avLst/>
        </a:prstGeom>
        <a:noFill/>
        <a:ln w="14873">
          <a:noFill/>
        </a:ln>
      </c:spPr>
    </c:plotArea>
    <c:plotVisOnly val="1"/>
    <c:dispBlanksAs val="gap"/>
    <c:showDLblsOverMax val="0"/>
  </c:chart>
  <c:spPr>
    <a:xfrm>
      <a:off x="8235144" y="4191336"/>
      <a:ext cx="926595" cy="1982787"/>
    </a:xfrm>
    <a:prstGeom prst="rect">
      <a:avLst/>
    </a:prstGeom>
    <a:noFill/>
    <a:ln>
      <a:noFill/>
    </a:ln>
  </c:spPr>
  <c:txPr>
    <a:bodyPr/>
    <a:lstStyle/>
    <a:p>
      <a:pPr>
        <a:defRPr sz="700" b="0" i="0" u="none" strike="noStrike">
          <a:solidFill>
            <a:schemeClr val="tx1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9713000000000001E-2"/>
          <c:y val="2.9412000000000001E-2"/>
          <c:w val="0.96415799999999996"/>
          <c:h val="0.94652400000000003"/>
        </c:manualLayout>
      </c:layout>
      <c:lineChart>
        <c:grouping val="standard"/>
        <c:varyColors val="0"/>
        <c:ser>
          <c:idx val="0"/>
          <c:order val="0"/>
          <c:spPr>
            <a:prstGeom prst="rect">
              <a:avLst/>
            </a:prstGeom>
            <a:ln w="22309">
              <a:solidFill>
                <a:schemeClr val="tx1"/>
              </a:solidFill>
              <a:prstDash val="solid"/>
            </a:ln>
          </c:spPr>
          <c:marker>
            <c:symbol val="none"/>
          </c:marker>
          <c:val>
            <c:numRef>
              <c:f>Feuil1!$B$21:$B$81</c:f>
              <c:numCache>
                <c:formatCode>General</c:formatCode>
                <c:ptCount val="61"/>
                <c:pt idx="6">
                  <c:v>2.2394530294842337E-2</c:v>
                </c:pt>
                <c:pt idx="7">
                  <c:v>2.8327037741600516E-2</c:v>
                </c:pt>
                <c:pt idx="8">
                  <c:v>3.5474592846230682E-2</c:v>
                </c:pt>
                <c:pt idx="9">
                  <c:v>4.3983595980426921E-2</c:v>
                </c:pt>
                <c:pt idx="10">
                  <c:v>5.3990966513186994E-2</c:v>
                </c:pt>
                <c:pt idx="11">
                  <c:v>6.561581477467536E-2</c:v>
                </c:pt>
                <c:pt idx="12">
                  <c:v>7.8950158300892706E-2</c:v>
                </c:pt>
                <c:pt idx="13">
                  <c:v>9.4049077376885726E-2</c:v>
                </c:pt>
                <c:pt idx="14">
                  <c:v>0.11092083467945349</c:v>
                </c:pt>
                <c:pt idx="15">
                  <c:v>0.12951759566588977</c:v>
                </c:pt>
                <c:pt idx="16">
                  <c:v>0.14972746563574291</c:v>
                </c:pt>
                <c:pt idx="17">
                  <c:v>0.17136859204780541</c:v>
                </c:pt>
                <c:pt idx="18">
                  <c:v>0.1941860549832107</c:v>
                </c:pt>
                <c:pt idx="19">
                  <c:v>0.21785217703254572</c:v>
                </c:pt>
                <c:pt idx="20">
                  <c:v>0.24197072451913851</c:v>
                </c:pt>
                <c:pt idx="21">
                  <c:v>0.26608524989875032</c:v>
                </c:pt>
                <c:pt idx="22">
                  <c:v>0.28969155276147779</c:v>
                </c:pt>
                <c:pt idx="23">
                  <c:v>0.31225393336675838</c:v>
                </c:pt>
                <c:pt idx="24">
                  <c:v>0.33322460289179917</c:v>
                </c:pt>
                <c:pt idx="25">
                  <c:v>0.35206532676429592</c:v>
                </c:pt>
                <c:pt idx="26">
                  <c:v>0.36827014030332034</c:v>
                </c:pt>
                <c:pt idx="27">
                  <c:v>0.38138781546052647</c:v>
                </c:pt>
                <c:pt idx="28">
                  <c:v>0.39104269397546376</c:v>
                </c:pt>
                <c:pt idx="29">
                  <c:v>0.39695254747701564</c:v>
                </c:pt>
                <c:pt idx="30">
                  <c:v>0.39894228040143281</c:v>
                </c:pt>
                <c:pt idx="31">
                  <c:v>0.39695254747701736</c:v>
                </c:pt>
                <c:pt idx="32">
                  <c:v>0.39104269397546693</c:v>
                </c:pt>
                <c:pt idx="33">
                  <c:v>0.38138781546053041</c:v>
                </c:pt>
                <c:pt idx="34">
                  <c:v>0.36827014030332622</c:v>
                </c:pt>
                <c:pt idx="35">
                  <c:v>0.35206532676430297</c:v>
                </c:pt>
                <c:pt idx="36">
                  <c:v>0.33322460289180988</c:v>
                </c:pt>
                <c:pt idx="37">
                  <c:v>0.31225393336676582</c:v>
                </c:pt>
                <c:pt idx="38">
                  <c:v>0.28969155276148723</c:v>
                </c:pt>
                <c:pt idx="39">
                  <c:v>0.26608524989875981</c:v>
                </c:pt>
                <c:pt idx="40">
                  <c:v>0.24197072451914819</c:v>
                </c:pt>
                <c:pt idx="41">
                  <c:v>0.2178521770325553</c:v>
                </c:pt>
                <c:pt idx="42">
                  <c:v>0.19418605498321739</c:v>
                </c:pt>
                <c:pt idx="43">
                  <c:v>0.17136859204781191</c:v>
                </c:pt>
                <c:pt idx="44">
                  <c:v>0.14972746563574904</c:v>
                </c:pt>
                <c:pt idx="45">
                  <c:v>0.12951759566589571</c:v>
                </c:pt>
                <c:pt idx="46">
                  <c:v>0.11092083467945912</c:v>
                </c:pt>
                <c:pt idx="47">
                  <c:v>9.4049077376893192E-2</c:v>
                </c:pt>
                <c:pt idx="48">
                  <c:v>7.8950158300898396E-2</c:v>
                </c:pt>
                <c:pt idx="49">
                  <c:v>6.5615814774680328E-2</c:v>
                </c:pt>
                <c:pt idx="50">
                  <c:v>5.3990966513191532E-2</c:v>
                </c:pt>
                <c:pt idx="51">
                  <c:v>4.3983595980429981E-2</c:v>
                </c:pt>
                <c:pt idx="52">
                  <c:v>3.5474592846233811E-2</c:v>
                </c:pt>
                <c:pt idx="53">
                  <c:v>2.8327037741603212E-2</c:v>
                </c:pt>
                <c:pt idx="54">
                  <c:v>2.2394530294844478E-2</c:v>
                </c:pt>
                <c:pt idx="55">
                  <c:v>1.752830049357006E-2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713-4BCE-8A55-9BE7F2B026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940416"/>
        <c:axId val="34941952"/>
      </c:lineChart>
      <c:catAx>
        <c:axId val="34940416"/>
        <c:scaling>
          <c:orientation val="minMax"/>
        </c:scaling>
        <c:delete val="0"/>
        <c:axPos val="b"/>
        <c:majorTickMark val="out"/>
        <c:minorTickMark val="none"/>
        <c:tickLblPos val="none"/>
        <c:spPr>
          <a:prstGeom prst="rect">
            <a:avLst/>
          </a:prstGeom>
          <a:ln w="1859">
            <a:solidFill>
              <a:srgbClr val="FFFFFF"/>
            </a:solidFill>
            <a:prstDash val="solid"/>
          </a:ln>
        </c:spPr>
        <c:crossAx val="34941952"/>
        <c:crosses val="autoZero"/>
        <c:auto val="1"/>
        <c:lblAlgn val="ctr"/>
        <c:lblOffset val="100"/>
        <c:tickLblSkip val="20"/>
        <c:tickMarkSkip val="10"/>
        <c:noMultiLvlLbl val="0"/>
      </c:catAx>
      <c:valAx>
        <c:axId val="3494195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one"/>
        <c:spPr>
          <a:prstGeom prst="rect">
            <a:avLst/>
          </a:prstGeom>
          <a:ln w="5577">
            <a:noFill/>
          </a:ln>
        </c:spPr>
        <c:crossAx val="34940416"/>
        <c:crosses val="autoZero"/>
        <c:crossBetween val="between"/>
      </c:valAx>
      <c:spPr>
        <a:prstGeom prst="rect">
          <a:avLst/>
        </a:prstGeom>
        <a:noFill/>
        <a:ln w="14873">
          <a:noFill/>
        </a:ln>
      </c:spPr>
    </c:plotArea>
    <c:plotVisOnly val="1"/>
    <c:dispBlanksAs val="gap"/>
    <c:showDLblsOverMax val="0"/>
  </c:chart>
  <c:spPr>
    <a:xfrm>
      <a:off x="1232098" y="1324229"/>
      <a:ext cx="3240360" cy="1984375"/>
    </a:xfrm>
    <a:prstGeom prst="rect">
      <a:avLst/>
    </a:prstGeom>
    <a:noFill/>
    <a:ln>
      <a:noFill/>
    </a:ln>
  </c:spPr>
  <c:txPr>
    <a:bodyPr/>
    <a:lstStyle/>
    <a:p>
      <a:pPr>
        <a:defRPr sz="700" b="0" i="0" u="none" strike="noStrike">
          <a:solidFill>
            <a:schemeClr val="tx1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 bwMode="auto">
      <a:prstGeom prst="rect">
        <a:avLst/>
      </a:prstGeom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 bwMode="auto">
      <a:prstGeom prst="rect">
        <a:avLst/>
      </a:prstGeom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ln w="9525">
        <a:solidFill>
          <a:schemeClr val="phClr"/>
        </a:solidFill>
      </a:ln>
    </cs:spPr>
  </cs:dataPointMarker>
  <cs:dataPointMarkerLayout/>
  <cs:dataPointWireframe>
    <cs:lnRef idx="0">
      <cs:styleClr val="auto"/>
    </cs:lnRef>
    <cs:fillRef idx="1"/>
    <cs:effectRef idx="0"/>
    <cs:fontRef idx="minor">
      <a:schemeClr val="tx1"/>
    </cs:fontRef>
    <cs:spPr bwMode="auto">
      <a:prstGeom prst="rect">
        <a:avLst/>
      </a:prstGeom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dataTable>
  <cs:downBar>
    <cs:lnRef idx="0"/>
    <cs:fillRef idx="0"/>
    <cs:effectRef idx="0"/>
    <cs:fontRef idx="minor">
      <a:schemeClr val="dk1"/>
    </cs:fontRef>
    <cs:spPr bwMode="auto">
      <a:prstGeom prst="rect">
        <a:avLst/>
      </a:prstGeom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/>
  </cs:seriesAxis>
  <cs:series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spc="0"/>
  </cs:title>
  <cs:trendline>
    <cs:lnRef idx="0">
      <cs:styleClr val="auto"/>
    </cs:lnRef>
    <cs:fillRef idx="0"/>
    <cs:effectRef idx="0"/>
    <cs:fontRef idx="minor">
      <a:schemeClr val="tx1"/>
    </cs:fontRef>
    <cs:spPr bwMode="auto">
      <a:prstGeom prst="rect">
        <a:avLst/>
      </a:prstGeom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 bwMode="auto">
      <a:prstGeom prst="rect">
        <a:avLst/>
      </a:prstGeom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 bwMode="auto">
      <a:prstGeom prst="rect">
        <a:avLst/>
      </a:prstGeom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 bwMode="auto">
      <a:prstGeom prst="rect">
        <a:avLst/>
      </a:prstGeom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ln w="9525">
        <a:solidFill>
          <a:schemeClr val="phClr"/>
        </a:solidFill>
      </a:ln>
    </cs:spPr>
  </cs:dataPointMarker>
  <cs:dataPointMarkerLayout/>
  <cs:dataPointWireframe>
    <cs:lnRef idx="0">
      <cs:styleClr val="auto"/>
    </cs:lnRef>
    <cs:fillRef idx="1"/>
    <cs:effectRef idx="0"/>
    <cs:fontRef idx="minor">
      <a:schemeClr val="tx1"/>
    </cs:fontRef>
    <cs:spPr bwMode="auto">
      <a:prstGeom prst="rect">
        <a:avLst/>
      </a:prstGeom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dataTable>
  <cs:downBar>
    <cs:lnRef idx="0"/>
    <cs:fillRef idx="0"/>
    <cs:effectRef idx="0"/>
    <cs:fontRef idx="minor">
      <a:schemeClr val="dk1"/>
    </cs:fontRef>
    <cs:spPr bwMode="auto">
      <a:prstGeom prst="rect">
        <a:avLst/>
      </a:prstGeom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/>
  </cs:seriesAxis>
  <cs:series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spc="0"/>
  </cs:title>
  <cs:trendline>
    <cs:lnRef idx="0">
      <cs:styleClr val="auto"/>
    </cs:lnRef>
    <cs:fillRef idx="0"/>
    <cs:effectRef idx="0"/>
    <cs:fontRef idx="minor">
      <a:schemeClr val="tx1"/>
    </cs:fontRef>
    <cs:spPr bwMode="auto">
      <a:prstGeom prst="rect">
        <a:avLst/>
      </a:prstGeom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 bwMode="auto">
      <a:prstGeom prst="rect">
        <a:avLst/>
      </a:prstGeom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 bwMode="auto">
      <a:prstGeom prst="rect">
        <a:avLst/>
      </a:prstGeom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 bwMode="auto">
      <a:prstGeom prst="rect">
        <a:avLst/>
      </a:prstGeom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ln w="9525">
        <a:solidFill>
          <a:schemeClr val="phClr"/>
        </a:solidFill>
      </a:ln>
    </cs:spPr>
  </cs:dataPointMarker>
  <cs:dataPointMarkerLayout/>
  <cs:dataPointWireframe>
    <cs:lnRef idx="0">
      <cs:styleClr val="auto"/>
    </cs:lnRef>
    <cs:fillRef idx="1"/>
    <cs:effectRef idx="0"/>
    <cs:fontRef idx="minor">
      <a:schemeClr val="tx1"/>
    </cs:fontRef>
    <cs:spPr bwMode="auto">
      <a:prstGeom prst="rect">
        <a:avLst/>
      </a:prstGeom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dataTable>
  <cs:downBar>
    <cs:lnRef idx="0"/>
    <cs:fillRef idx="0"/>
    <cs:effectRef idx="0"/>
    <cs:fontRef idx="minor">
      <a:schemeClr val="dk1"/>
    </cs:fontRef>
    <cs:spPr bwMode="auto">
      <a:prstGeom prst="rect">
        <a:avLst/>
      </a:prstGeom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/>
  </cs:seriesAxis>
  <cs:series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spc="0"/>
  </cs:title>
  <cs:trendline>
    <cs:lnRef idx="0">
      <cs:styleClr val="auto"/>
    </cs:lnRef>
    <cs:fillRef idx="0"/>
    <cs:effectRef idx="0"/>
    <cs:fontRef idx="minor">
      <a:schemeClr val="tx1"/>
    </cs:fontRef>
    <cs:spPr bwMode="auto">
      <a:prstGeom prst="rect">
        <a:avLst/>
      </a:prstGeom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 bwMode="auto">
      <a:prstGeom prst="rect">
        <a:avLst/>
      </a:prstGeom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 bwMode="auto">
      <a:prstGeom prst="rect">
        <a:avLst/>
      </a:prstGeom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 bwMode="auto">
      <a:prstGeom prst="rect">
        <a:avLst/>
      </a:prstGeom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ln w="9525">
        <a:solidFill>
          <a:schemeClr val="phClr"/>
        </a:solidFill>
      </a:ln>
    </cs:spPr>
  </cs:dataPointMarker>
  <cs:dataPointMarkerLayout/>
  <cs:dataPointWireframe>
    <cs:lnRef idx="0">
      <cs:styleClr val="auto"/>
    </cs:lnRef>
    <cs:fillRef idx="1"/>
    <cs:effectRef idx="0"/>
    <cs:fontRef idx="minor">
      <a:schemeClr val="tx1"/>
    </cs:fontRef>
    <cs:spPr bwMode="auto">
      <a:prstGeom prst="rect">
        <a:avLst/>
      </a:prstGeom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dataTable>
  <cs:downBar>
    <cs:lnRef idx="0"/>
    <cs:fillRef idx="0"/>
    <cs:effectRef idx="0"/>
    <cs:fontRef idx="minor">
      <a:schemeClr val="dk1"/>
    </cs:fontRef>
    <cs:spPr bwMode="auto">
      <a:prstGeom prst="rect">
        <a:avLst/>
      </a:prstGeom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/>
  </cs:seriesAxis>
  <cs:series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spc="0"/>
  </cs:title>
  <cs:trendline>
    <cs:lnRef idx="0">
      <cs:styleClr val="auto"/>
    </cs:lnRef>
    <cs:fillRef idx="0"/>
    <cs:effectRef idx="0"/>
    <cs:fontRef idx="minor">
      <a:schemeClr val="tx1"/>
    </cs:fontRef>
    <cs:spPr bwMode="auto">
      <a:prstGeom prst="rect">
        <a:avLst/>
      </a:prstGeom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 bwMode="auto">
      <a:prstGeom prst="rect">
        <a:avLst/>
      </a:prstGeom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5659" cy="498056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 bwMode="auto"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pPr>
              <a:defRPr/>
            </a:pPr>
            <a:fld id="{DA4DFB44-2187-47C3-8DEC-508A8B2B145C}" type="datetimeFigureOut">
              <a:rPr lang="fr-FR"/>
              <a:t>05/12/2024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62" tIns="47781" rIns="95562" bIns="47781" rtlCol="0" anchor="ctr"/>
          <a:lstStyle/>
          <a:p>
            <a:pPr>
              <a:defRPr/>
            </a:pPr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 bwMode="auto"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5562" tIns="47781" rIns="95562" bIns="47781" rtlCol="0"/>
          <a:lstStyle/>
          <a:p>
            <a:pPr lvl="0">
              <a:defRPr/>
            </a:pPr>
            <a:r>
              <a:rPr lang="fr-FR"/>
              <a:t>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 bwMode="auto">
          <a:xfrm>
            <a:off x="0" y="9428585"/>
            <a:ext cx="2945659" cy="498055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 bwMode="auto">
          <a:xfrm>
            <a:off x="3850443" y="9428585"/>
            <a:ext cx="2945659" cy="498055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pPr>
              <a:defRPr/>
            </a:pPr>
            <a:fld id="{CBF34D12-35C0-42CC-A1E6-D5CAEC2DBD87}" type="slidenum">
              <a:rPr lang="fr-FR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 defTabSz="998807">
              <a:spcBef>
                <a:spcPts val="0"/>
              </a:spcBef>
              <a:spcAft>
                <a:spcPts val="0"/>
              </a:spcAft>
              <a:defRPr/>
            </a:pPr>
            <a:fld id="{3453C4D5-61A4-4275-9F9A-121705AE6C05}" type="slidenum">
              <a:rPr lang="fr-FR" sz="1400">
                <a:solidFill>
                  <a:prstClr val="black"/>
                </a:solidFill>
                <a:latin typeface="Calibri"/>
                <a:ea typeface="ＭＳ Ｐゴシック"/>
                <a:cs typeface="Arial"/>
              </a:rPr>
              <a:t>1</a:t>
            </a:fld>
            <a:endParaRPr lang="fr-FR" sz="1400">
              <a:solidFill>
                <a:prstClr val="black"/>
              </a:solidFill>
              <a:latin typeface="Calibri"/>
              <a:ea typeface="ＭＳ Ｐゴシック"/>
              <a:cs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 defTabSz="998807">
              <a:spcBef>
                <a:spcPts val="0"/>
              </a:spcBef>
              <a:spcAft>
                <a:spcPts val="0"/>
              </a:spcAft>
              <a:defRPr/>
            </a:pPr>
            <a:fld id="{3453C4D5-61A4-4275-9F9A-121705AE6C05}" type="slidenum">
              <a:rPr lang="fr-FR" sz="1400">
                <a:solidFill>
                  <a:prstClr val="black"/>
                </a:solidFill>
                <a:latin typeface="Calibri"/>
                <a:ea typeface="ＭＳ Ｐゴシック"/>
                <a:cs typeface="Arial"/>
              </a:rPr>
              <a:t>2</a:t>
            </a:fld>
            <a:endParaRPr lang="fr-FR" sz="1400">
              <a:solidFill>
                <a:prstClr val="black"/>
              </a:solidFill>
              <a:latin typeface="Calibri"/>
              <a:ea typeface="ＭＳ Ｐゴシック"/>
              <a:cs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88ACF8B9-440A-D4F3-8378-3A519BD1A230}" type="slidenum">
              <a:rPr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8506460-0D4E-DA9A-8DCD-6E2D7DA8CAF9}" type="slidenum">
              <a:rPr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 defTabSz="998807">
              <a:spcBef>
                <a:spcPts val="0"/>
              </a:spcBef>
              <a:spcAft>
                <a:spcPts val="0"/>
              </a:spcAft>
              <a:defRPr/>
            </a:pPr>
            <a:fld id="{3453C4D5-61A4-4275-9F9A-121705AE6C05}" type="slidenum">
              <a:rPr lang="fr-FR" sz="1400">
                <a:solidFill>
                  <a:prstClr val="black"/>
                </a:solidFill>
                <a:latin typeface="Calibri"/>
                <a:ea typeface="ＭＳ Ｐゴシック"/>
                <a:cs typeface="Arial"/>
              </a:rPr>
              <a:t>6</a:t>
            </a:fld>
            <a:endParaRPr lang="fr-FR" sz="1400">
              <a:solidFill>
                <a:prstClr val="black"/>
              </a:solidFill>
              <a:latin typeface="Calibri"/>
              <a:ea typeface="ＭＳ Ｐゴシック"/>
              <a:cs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012513B6-F40F-BEA4-FC91-22C2A455F1DA}" type="slidenum">
              <a:rPr/>
              <a:t>7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486AC202-A5C5-21F7-C61B-14162BD78D3F}" type="slidenum">
              <a:rPr/>
              <a:t>8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3C1A5A5-42E3-BFF5-A089-6295409138DF}" type="slidenum">
              <a:rPr/>
              <a:t>9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1EB5A1EC-A539-E9B8-E392-50C1A0B9B65D}" type="slidenum">
              <a:rPr/>
              <a:t>10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7A2D830-5025-6A4B-8A05-608CA13F6DFA}" type="slidenum">
              <a:rPr/>
              <a:t>11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64AB242A-5E68-6634-B966-070AAB139F63}" type="slidenum">
              <a:rPr/>
              <a:t>12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B95FB065-1D00-AA3F-745D-112828CBCEF3}" type="slidenum">
              <a:rPr/>
              <a:t>13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62D35D86-0A0B-0A1D-9E01-A9C5E9BAAADB}" type="slidenum">
              <a:rPr/>
              <a:t>14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 defTabSz="998807">
              <a:spcBef>
                <a:spcPts val="0"/>
              </a:spcBef>
              <a:spcAft>
                <a:spcPts val="0"/>
              </a:spcAft>
              <a:defRPr/>
            </a:pPr>
            <a:fld id="{3453C4D5-61A4-4275-9F9A-121705AE6C05}" type="slidenum">
              <a:rPr lang="fr-FR" sz="1400">
                <a:solidFill>
                  <a:prstClr val="black"/>
                </a:solidFill>
                <a:latin typeface="Calibri"/>
                <a:ea typeface="ＭＳ Ｐゴシック"/>
                <a:cs typeface="Arial"/>
              </a:rPr>
              <a:t>15</a:t>
            </a:fld>
            <a:endParaRPr lang="fr-FR" sz="1400">
              <a:solidFill>
                <a:prstClr val="black"/>
              </a:solidFill>
              <a:latin typeface="Calibri"/>
              <a:ea typeface="ＭＳ Ｐゴシック"/>
              <a:cs typeface="Arial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617C451A-2F7E-3825-9965-113D7F1F2582}" type="slidenum">
              <a:rPr/>
              <a:t>16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55F2FA2-A3D6-42F4-9498-03C30CC110AC}" type="slidenum">
              <a:rPr lang="fr-FR"/>
              <a:t>17</a:t>
            </a:fld>
            <a:endParaRPr lang="fr-F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425E68F4-5FBF-2123-5D75-B823F09C073B}" type="slidenum">
              <a:rPr/>
              <a:t>18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77099F0-CEF9-88D7-C137-81B5EC433B0F}" type="slidenum">
              <a:rPr/>
              <a:t>19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EA13AD3C-0086-3183-C363-E6ECA72AA3AA}" type="slidenum">
              <a:rPr/>
              <a:t>20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C1B26382-F09B-2B6F-7D4D-E993B0E5187F}" type="slidenum">
              <a:rPr/>
              <a:t>21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BD08CCF-58B9-D56C-D56A-0D8F9FD5454A}" type="slidenum">
              <a:rPr/>
              <a:t>22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1F40F9A-943A-DD21-8965-88DD6F99FD4F}" type="slidenum">
              <a:rPr/>
              <a:t>23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 defTabSz="998807">
              <a:spcBef>
                <a:spcPts val="0"/>
              </a:spcBef>
              <a:spcAft>
                <a:spcPts val="0"/>
              </a:spcAft>
              <a:defRPr/>
            </a:pPr>
            <a:fld id="{3453C4D5-61A4-4275-9F9A-121705AE6C05}" type="slidenum">
              <a:rPr lang="fr-FR" sz="1400">
                <a:solidFill>
                  <a:prstClr val="black"/>
                </a:solidFill>
                <a:latin typeface="Calibri"/>
                <a:ea typeface="ＭＳ Ｐゴシック"/>
                <a:cs typeface="Arial"/>
              </a:rPr>
              <a:t>24</a:t>
            </a:fld>
            <a:endParaRPr lang="fr-FR" sz="1400">
              <a:solidFill>
                <a:prstClr val="black"/>
              </a:solidFill>
              <a:latin typeface="Calibri"/>
              <a:ea typeface="ＭＳ Ｐゴシック"/>
              <a:cs typeface="Arial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-531813" y="904875"/>
            <a:ext cx="8037513" cy="4522788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 bwMode="auto"/>
        <p:txBody>
          <a:bodyPr>
            <a:normAutofit lnSpcReduction="10000"/>
          </a:bodyPr>
          <a:lstStyle/>
          <a:p>
            <a:pPr>
              <a:defRPr/>
            </a:pPr>
            <a:r>
              <a:rPr lang="fr-FR"/>
              <a:t>Pas oublié pas mal d’autres paramètres jouent</a:t>
            </a:r>
            <a:endParaRPr/>
          </a:p>
          <a:p>
            <a:pPr>
              <a:defRPr/>
            </a:pPr>
            <a:r>
              <a:rPr lang="fr-FR">
                <a:solidFill>
                  <a:srgbClr val="009900"/>
                </a:solidFill>
              </a:rPr>
              <a:t>- </a:t>
            </a:r>
            <a:r>
              <a:rPr lang="fr-FR" b="1">
                <a:solidFill>
                  <a:srgbClr val="009900"/>
                </a:solidFill>
              </a:rPr>
              <a:t>intensité de sélection i</a:t>
            </a:r>
            <a:r>
              <a:rPr lang="fr-FR">
                <a:solidFill>
                  <a:srgbClr val="009900"/>
                </a:solidFill>
              </a:rPr>
              <a:t> </a:t>
            </a:r>
            <a:br>
              <a:rPr lang="fr-FR">
                <a:solidFill>
                  <a:srgbClr val="009900"/>
                </a:solidFill>
              </a:rPr>
            </a:br>
            <a:r>
              <a:rPr lang="fr-FR"/>
              <a:t>		</a:t>
            </a:r>
            <a:endParaRPr/>
          </a:p>
          <a:p>
            <a:pPr>
              <a:defRPr/>
            </a:pPr>
            <a:r>
              <a:rPr lang="fr-FR">
                <a:solidFill>
                  <a:srgbClr val="009900"/>
                </a:solidFill>
              </a:rPr>
              <a:t>	- </a:t>
            </a:r>
            <a:r>
              <a:rPr lang="fr-FR" b="1">
                <a:solidFill>
                  <a:srgbClr val="009900"/>
                </a:solidFill>
              </a:rPr>
              <a:t>précision de la sélection R²</a:t>
            </a:r>
            <a:endParaRPr/>
          </a:p>
          <a:p>
            <a:pPr>
              <a:defRPr/>
            </a:pPr>
            <a:endParaRPr lang="fr-FR" b="1">
              <a:solidFill>
                <a:srgbClr val="009900"/>
              </a:solidFill>
            </a:endParaRPr>
          </a:p>
          <a:p>
            <a:pPr>
              <a:defRPr/>
            </a:pPr>
            <a:r>
              <a:rPr lang="fr-FR" b="1">
                <a:solidFill>
                  <a:srgbClr val="009900"/>
                </a:solidFill>
              </a:rPr>
              <a:t>	- écart type génétique du caractère sélectionné A</a:t>
            </a:r>
            <a:r>
              <a:rPr lang="fr-FR"/>
              <a:t> </a:t>
            </a:r>
            <a:endParaRPr lang="fr-FR" b="1">
              <a:solidFill>
                <a:srgbClr val="009900"/>
              </a:solidFill>
            </a:endParaRPr>
          </a:p>
          <a:p>
            <a:pPr>
              <a:defRPr/>
            </a:pPr>
            <a:endParaRPr lang="fr-FR" b="1">
              <a:solidFill>
                <a:srgbClr val="009900"/>
              </a:solidFill>
            </a:endParaRPr>
          </a:p>
          <a:p>
            <a:pPr lvl="2">
              <a:buFontTx/>
              <a:buChar char="-"/>
              <a:defRPr/>
            </a:pPr>
            <a:r>
              <a:rPr lang="fr-FR" b="1">
                <a:solidFill>
                  <a:srgbClr val="009900"/>
                </a:solidFill>
              </a:rPr>
              <a:t> intervalle de génération t</a:t>
            </a:r>
            <a:endParaRPr/>
          </a:p>
          <a:p>
            <a:pPr>
              <a:defRPr/>
            </a:pPr>
            <a:endParaRPr lang="fr-FR"/>
          </a:p>
          <a:p>
            <a:pPr>
              <a:defRPr/>
            </a:pPr>
            <a:endParaRPr lang="fr-FR"/>
          </a:p>
          <a:p>
            <a:pPr>
              <a:defRPr/>
            </a:pPr>
            <a:r>
              <a:rPr lang="fr-FR"/>
              <a:t>Variabilité du caractère. </a:t>
            </a:r>
            <a:endParaRPr/>
          </a:p>
          <a:p>
            <a:pPr>
              <a:defRPr/>
            </a:pPr>
            <a:r>
              <a:rPr lang="fr-FR"/>
              <a:t>En clair, si toute la population sur laquelle la sélection se fait est à un niveau très proche. </a:t>
            </a:r>
            <a:endParaRPr/>
          </a:p>
          <a:p>
            <a:pPr>
              <a:defRPr/>
            </a:pPr>
            <a:r>
              <a:rPr lang="fr-FR"/>
              <a:t>A priori elles ont toutes 4 ailes. Pas de sélection possible</a:t>
            </a:r>
            <a:endParaRPr/>
          </a:p>
          <a:p>
            <a:pPr>
              <a:defRPr/>
            </a:pPr>
            <a:endParaRPr lang="fr-FR"/>
          </a:p>
          <a:p>
            <a:pPr>
              <a:defRPr/>
            </a:pPr>
            <a:r>
              <a:rPr lang="fr-FR"/>
              <a:t>Précision de la mesure : si vous mesurer la production de miel en un peu / beaucoup vous serez un peu moins efficace</a:t>
            </a:r>
            <a:endParaRPr/>
          </a:p>
          <a:p>
            <a:pPr>
              <a:defRPr/>
            </a:pPr>
            <a:r>
              <a:rPr lang="fr-FR"/>
              <a:t>en kg,</a:t>
            </a:r>
            <a:endParaRPr/>
          </a:p>
          <a:p>
            <a:pPr>
              <a:defRPr/>
            </a:pPr>
            <a:endParaRPr lang="fr-FR"/>
          </a:p>
          <a:p>
            <a:pPr>
              <a:defRPr/>
            </a:pPr>
            <a:r>
              <a:rPr lang="fr-FR"/>
              <a:t>Intervalle de génération : c’est un point qu’on oublie souvent</a:t>
            </a:r>
            <a:endParaRPr/>
          </a:p>
          <a:p>
            <a:pPr>
              <a:defRPr/>
            </a:pPr>
            <a:endParaRPr lang="fr-FR"/>
          </a:p>
          <a:p>
            <a:pPr>
              <a:defRPr/>
            </a:pPr>
            <a:r>
              <a:rPr lang="fr-FR"/>
              <a:t>Intensité de la sélection : plus vous sélectionnez un % faible plus efficace</a:t>
            </a:r>
            <a:endParaRPr/>
          </a:p>
          <a:p>
            <a:pPr>
              <a:defRPr/>
            </a:pP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 bwMode="auto"/>
        <p:txBody>
          <a:bodyPr/>
          <a:lstStyle/>
          <a:p>
            <a:pPr>
              <a:defRPr/>
            </a:pPr>
            <a:fld id="{4FEBD1EE-CE58-8B4D-94FC-B74402A28096}" type="slidenum">
              <a:rPr lang="fr-FR"/>
              <a:t>25</a:t>
            </a:fld>
            <a:endParaRPr lang="fr-FR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-531813" y="904875"/>
            <a:ext cx="8037513" cy="4522788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 bwMode="auto"/>
        <p:txBody>
          <a:bodyPr>
            <a:normAutofit lnSpcReduction="10000"/>
          </a:bodyPr>
          <a:lstStyle/>
          <a:p>
            <a:pPr>
              <a:defRPr/>
            </a:pPr>
            <a:r>
              <a:rPr lang="fr-FR"/>
              <a:t>Pas oublié pas mal d’autres paramètres jouent</a:t>
            </a:r>
            <a:endParaRPr/>
          </a:p>
          <a:p>
            <a:pPr>
              <a:defRPr/>
            </a:pPr>
            <a:r>
              <a:rPr lang="fr-FR">
                <a:solidFill>
                  <a:srgbClr val="009900"/>
                </a:solidFill>
              </a:rPr>
              <a:t>- </a:t>
            </a:r>
            <a:r>
              <a:rPr lang="fr-FR" b="1">
                <a:solidFill>
                  <a:srgbClr val="009900"/>
                </a:solidFill>
              </a:rPr>
              <a:t>intensité de sélection i</a:t>
            </a:r>
            <a:r>
              <a:rPr lang="fr-FR">
                <a:solidFill>
                  <a:srgbClr val="009900"/>
                </a:solidFill>
              </a:rPr>
              <a:t> </a:t>
            </a:r>
            <a:br>
              <a:rPr lang="fr-FR">
                <a:solidFill>
                  <a:srgbClr val="009900"/>
                </a:solidFill>
              </a:rPr>
            </a:br>
            <a:r>
              <a:rPr lang="fr-FR"/>
              <a:t>		</a:t>
            </a:r>
            <a:endParaRPr/>
          </a:p>
          <a:p>
            <a:pPr>
              <a:defRPr/>
            </a:pPr>
            <a:r>
              <a:rPr lang="fr-FR">
                <a:solidFill>
                  <a:srgbClr val="009900"/>
                </a:solidFill>
              </a:rPr>
              <a:t>	- </a:t>
            </a:r>
            <a:r>
              <a:rPr lang="fr-FR" b="1">
                <a:solidFill>
                  <a:srgbClr val="009900"/>
                </a:solidFill>
              </a:rPr>
              <a:t>précision de la sélection R²</a:t>
            </a:r>
            <a:endParaRPr/>
          </a:p>
          <a:p>
            <a:pPr>
              <a:defRPr/>
            </a:pPr>
            <a:endParaRPr lang="fr-FR" b="1">
              <a:solidFill>
                <a:srgbClr val="009900"/>
              </a:solidFill>
            </a:endParaRPr>
          </a:p>
          <a:p>
            <a:pPr>
              <a:defRPr/>
            </a:pPr>
            <a:r>
              <a:rPr lang="fr-FR" b="1">
                <a:solidFill>
                  <a:srgbClr val="009900"/>
                </a:solidFill>
              </a:rPr>
              <a:t>	- écart type génétique du caractère sélectionné A</a:t>
            </a:r>
            <a:r>
              <a:rPr lang="fr-FR"/>
              <a:t> </a:t>
            </a:r>
            <a:endParaRPr lang="fr-FR" b="1">
              <a:solidFill>
                <a:srgbClr val="009900"/>
              </a:solidFill>
            </a:endParaRPr>
          </a:p>
          <a:p>
            <a:pPr>
              <a:defRPr/>
            </a:pPr>
            <a:endParaRPr lang="fr-FR" b="1">
              <a:solidFill>
                <a:srgbClr val="009900"/>
              </a:solidFill>
            </a:endParaRPr>
          </a:p>
          <a:p>
            <a:pPr lvl="2">
              <a:buFontTx/>
              <a:buChar char="-"/>
              <a:defRPr/>
            </a:pPr>
            <a:r>
              <a:rPr lang="fr-FR" b="1">
                <a:solidFill>
                  <a:srgbClr val="009900"/>
                </a:solidFill>
              </a:rPr>
              <a:t> intervalle de génération t</a:t>
            </a:r>
            <a:endParaRPr/>
          </a:p>
          <a:p>
            <a:pPr>
              <a:defRPr/>
            </a:pPr>
            <a:endParaRPr lang="fr-FR"/>
          </a:p>
          <a:p>
            <a:pPr>
              <a:defRPr/>
            </a:pPr>
            <a:endParaRPr lang="fr-FR"/>
          </a:p>
          <a:p>
            <a:pPr>
              <a:defRPr/>
            </a:pPr>
            <a:r>
              <a:rPr lang="fr-FR"/>
              <a:t>Variabilité du caractère. </a:t>
            </a:r>
            <a:endParaRPr/>
          </a:p>
          <a:p>
            <a:pPr>
              <a:defRPr/>
            </a:pPr>
            <a:r>
              <a:rPr lang="fr-FR"/>
              <a:t>En clair, si toute la population sur laquelle la sélection se fait est à un niveau très proche. </a:t>
            </a:r>
            <a:endParaRPr/>
          </a:p>
          <a:p>
            <a:pPr>
              <a:defRPr/>
            </a:pPr>
            <a:r>
              <a:rPr lang="fr-FR"/>
              <a:t>A priori elles ont toutes 4 ailes. Pas de sélection possible</a:t>
            </a:r>
            <a:endParaRPr/>
          </a:p>
          <a:p>
            <a:pPr>
              <a:defRPr/>
            </a:pPr>
            <a:endParaRPr lang="fr-FR"/>
          </a:p>
          <a:p>
            <a:pPr>
              <a:defRPr/>
            </a:pPr>
            <a:r>
              <a:rPr lang="fr-FR"/>
              <a:t>Précision de la mesure : si vous mesurer la production de miel en un peu / beaucoup vous serez un peu moins efficace</a:t>
            </a:r>
            <a:endParaRPr/>
          </a:p>
          <a:p>
            <a:pPr>
              <a:defRPr/>
            </a:pPr>
            <a:r>
              <a:rPr lang="fr-FR"/>
              <a:t>en kg,</a:t>
            </a:r>
            <a:endParaRPr/>
          </a:p>
          <a:p>
            <a:pPr>
              <a:defRPr/>
            </a:pPr>
            <a:endParaRPr lang="fr-FR"/>
          </a:p>
          <a:p>
            <a:pPr>
              <a:defRPr/>
            </a:pPr>
            <a:r>
              <a:rPr lang="fr-FR"/>
              <a:t>Intervalle de génération : c’est un point qu’on oublie souvent</a:t>
            </a:r>
            <a:endParaRPr/>
          </a:p>
          <a:p>
            <a:pPr>
              <a:defRPr/>
            </a:pPr>
            <a:endParaRPr lang="fr-FR"/>
          </a:p>
          <a:p>
            <a:pPr>
              <a:defRPr/>
            </a:pPr>
            <a:r>
              <a:rPr lang="fr-FR"/>
              <a:t>Intensité de la sélection : plus vous sélectionnez un % faible plus efficace</a:t>
            </a:r>
            <a:endParaRPr/>
          </a:p>
          <a:p>
            <a:pPr>
              <a:defRPr/>
            </a:pP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 bwMode="auto"/>
        <p:txBody>
          <a:bodyPr/>
          <a:lstStyle/>
          <a:p>
            <a:pPr>
              <a:defRPr/>
            </a:pPr>
            <a:fld id="{4FEBD1EE-CE58-8B4D-94FC-B74402A28096}" type="slidenum">
              <a:rPr lang="fr-FR"/>
              <a:t>26</a:t>
            </a:fld>
            <a:endParaRPr lang="fr-FR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C0C1F218-FF43-A254-BE9F-B5654D2DDF61}" type="slidenum">
              <a:rPr/>
              <a:t>27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-531813" y="904875"/>
            <a:ext cx="8037513" cy="4522788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 bwMode="auto"/>
        <p:txBody>
          <a:bodyPr>
            <a:normAutofit lnSpcReduction="10000"/>
          </a:bodyPr>
          <a:lstStyle/>
          <a:p>
            <a:pPr>
              <a:defRPr/>
            </a:pPr>
            <a:r>
              <a:rPr lang="fr-FR"/>
              <a:t>Pas oublié pas mal d’autres paramètres jouent</a:t>
            </a:r>
            <a:endParaRPr/>
          </a:p>
          <a:p>
            <a:pPr>
              <a:defRPr/>
            </a:pPr>
            <a:r>
              <a:rPr lang="fr-FR">
                <a:solidFill>
                  <a:srgbClr val="009900"/>
                </a:solidFill>
              </a:rPr>
              <a:t>- </a:t>
            </a:r>
            <a:r>
              <a:rPr lang="fr-FR" b="1">
                <a:solidFill>
                  <a:srgbClr val="009900"/>
                </a:solidFill>
              </a:rPr>
              <a:t>intensité de sélection i</a:t>
            </a:r>
            <a:r>
              <a:rPr lang="fr-FR">
                <a:solidFill>
                  <a:srgbClr val="009900"/>
                </a:solidFill>
              </a:rPr>
              <a:t> </a:t>
            </a:r>
            <a:br>
              <a:rPr lang="fr-FR">
                <a:solidFill>
                  <a:srgbClr val="009900"/>
                </a:solidFill>
              </a:rPr>
            </a:br>
            <a:r>
              <a:rPr lang="fr-FR"/>
              <a:t>		</a:t>
            </a:r>
            <a:endParaRPr/>
          </a:p>
          <a:p>
            <a:pPr>
              <a:defRPr/>
            </a:pPr>
            <a:r>
              <a:rPr lang="fr-FR">
                <a:solidFill>
                  <a:srgbClr val="009900"/>
                </a:solidFill>
              </a:rPr>
              <a:t>	- </a:t>
            </a:r>
            <a:r>
              <a:rPr lang="fr-FR" b="1">
                <a:solidFill>
                  <a:srgbClr val="009900"/>
                </a:solidFill>
              </a:rPr>
              <a:t>précision de la sélection R²</a:t>
            </a:r>
            <a:endParaRPr/>
          </a:p>
          <a:p>
            <a:pPr>
              <a:defRPr/>
            </a:pPr>
            <a:endParaRPr lang="fr-FR" b="1">
              <a:solidFill>
                <a:srgbClr val="009900"/>
              </a:solidFill>
            </a:endParaRPr>
          </a:p>
          <a:p>
            <a:pPr>
              <a:defRPr/>
            </a:pPr>
            <a:r>
              <a:rPr lang="fr-FR" b="1">
                <a:solidFill>
                  <a:srgbClr val="009900"/>
                </a:solidFill>
              </a:rPr>
              <a:t>	- écart type génétique du caractère sélectionné A</a:t>
            </a:r>
            <a:r>
              <a:rPr lang="fr-FR"/>
              <a:t> </a:t>
            </a:r>
            <a:endParaRPr lang="fr-FR" b="1">
              <a:solidFill>
                <a:srgbClr val="009900"/>
              </a:solidFill>
            </a:endParaRPr>
          </a:p>
          <a:p>
            <a:pPr>
              <a:defRPr/>
            </a:pPr>
            <a:endParaRPr lang="fr-FR" b="1">
              <a:solidFill>
                <a:srgbClr val="009900"/>
              </a:solidFill>
            </a:endParaRPr>
          </a:p>
          <a:p>
            <a:pPr lvl="2">
              <a:buFontTx/>
              <a:buChar char="-"/>
              <a:defRPr/>
            </a:pPr>
            <a:r>
              <a:rPr lang="fr-FR" b="1">
                <a:solidFill>
                  <a:srgbClr val="009900"/>
                </a:solidFill>
              </a:rPr>
              <a:t> intervalle de génération t</a:t>
            </a:r>
            <a:endParaRPr/>
          </a:p>
          <a:p>
            <a:pPr>
              <a:defRPr/>
            </a:pPr>
            <a:endParaRPr lang="fr-FR"/>
          </a:p>
          <a:p>
            <a:pPr>
              <a:defRPr/>
            </a:pPr>
            <a:endParaRPr lang="fr-FR"/>
          </a:p>
          <a:p>
            <a:pPr>
              <a:defRPr/>
            </a:pPr>
            <a:r>
              <a:rPr lang="fr-FR"/>
              <a:t>Variabilité du caractère. </a:t>
            </a:r>
            <a:endParaRPr/>
          </a:p>
          <a:p>
            <a:pPr>
              <a:defRPr/>
            </a:pPr>
            <a:r>
              <a:rPr lang="fr-FR"/>
              <a:t>En clair, si toute la population sur laquelle la sélection se fait est à un niveau très proche. </a:t>
            </a:r>
            <a:endParaRPr/>
          </a:p>
          <a:p>
            <a:pPr>
              <a:defRPr/>
            </a:pPr>
            <a:r>
              <a:rPr lang="fr-FR"/>
              <a:t>A priori elles ont toutes 4 ailes. Pas de sélection possible</a:t>
            </a:r>
            <a:endParaRPr/>
          </a:p>
          <a:p>
            <a:pPr>
              <a:defRPr/>
            </a:pPr>
            <a:endParaRPr lang="fr-FR"/>
          </a:p>
          <a:p>
            <a:pPr>
              <a:defRPr/>
            </a:pPr>
            <a:r>
              <a:rPr lang="fr-FR"/>
              <a:t>Précision de la mesure : si vous mesurer la production de miel en un peu / beaucoup vous serez un peu moins efficace</a:t>
            </a:r>
            <a:endParaRPr/>
          </a:p>
          <a:p>
            <a:pPr>
              <a:defRPr/>
            </a:pPr>
            <a:r>
              <a:rPr lang="fr-FR"/>
              <a:t>en kg,</a:t>
            </a:r>
            <a:endParaRPr/>
          </a:p>
          <a:p>
            <a:pPr>
              <a:defRPr/>
            </a:pPr>
            <a:endParaRPr lang="fr-FR"/>
          </a:p>
          <a:p>
            <a:pPr>
              <a:defRPr/>
            </a:pPr>
            <a:r>
              <a:rPr lang="fr-FR"/>
              <a:t>Intervalle de génération : c’est un point qu’on oublie souvent</a:t>
            </a:r>
            <a:endParaRPr/>
          </a:p>
          <a:p>
            <a:pPr>
              <a:defRPr/>
            </a:pPr>
            <a:endParaRPr lang="fr-FR"/>
          </a:p>
          <a:p>
            <a:pPr>
              <a:defRPr/>
            </a:pPr>
            <a:r>
              <a:rPr lang="fr-FR"/>
              <a:t>Intensité de la sélection : plus vous sélectionnez un % faible plus efficace</a:t>
            </a:r>
            <a:endParaRPr/>
          </a:p>
          <a:p>
            <a:pPr>
              <a:defRPr/>
            </a:pP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 bwMode="auto"/>
        <p:txBody>
          <a:bodyPr/>
          <a:lstStyle/>
          <a:p>
            <a:pPr>
              <a:defRPr/>
            </a:pPr>
            <a:fld id="{4FEBD1EE-CE58-8B4D-94FC-B74402A28096}" type="slidenum">
              <a:rPr lang="fr-FR"/>
              <a:t>28</a:t>
            </a:fld>
            <a:endParaRPr lang="fr-FR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 defTabSz="998807">
              <a:spcBef>
                <a:spcPts val="0"/>
              </a:spcBef>
              <a:spcAft>
                <a:spcPts val="0"/>
              </a:spcAft>
              <a:defRPr/>
            </a:pPr>
            <a:fld id="{3453C4D5-61A4-4275-9F9A-121705AE6C05}" type="slidenum">
              <a:rPr lang="fr-FR" sz="1400">
                <a:solidFill>
                  <a:prstClr val="black"/>
                </a:solidFill>
                <a:latin typeface="Calibri"/>
                <a:ea typeface="ＭＳ Ｐゴシック"/>
                <a:cs typeface="Arial"/>
              </a:rPr>
              <a:t>29</a:t>
            </a:fld>
            <a:endParaRPr lang="fr-FR" sz="1400">
              <a:solidFill>
                <a:prstClr val="black"/>
              </a:solidFill>
              <a:latin typeface="Calibri"/>
              <a:ea typeface="ＭＳ Ｐゴシック"/>
              <a:cs typeface="Arial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1EDBBE54-E896-D351-CF95-62C4B9D1B9F9}" type="slidenum">
              <a:rPr/>
              <a:t>30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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55F2FA2-A3D6-42F4-9498-03C30CC110AC}" type="slidenum">
              <a:rPr lang="fr-FR"/>
              <a:t>31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Diapositive de titre - Version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1" y="2837640"/>
            <a:ext cx="4076699" cy="279082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1881187" y="2462516"/>
            <a:ext cx="314325" cy="428625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 bwMode="auto">
          <a:xfrm>
            <a:off x="0" y="5994603"/>
            <a:ext cx="12192000" cy="8645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fr-FR" sz="1350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 bwMode="auto">
          <a:xfrm>
            <a:off x="2447595" y="2225944"/>
            <a:ext cx="9144000" cy="1057708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 algn="l">
              <a:buFontTx/>
              <a:buNone/>
              <a:defRPr sz="2700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 bwMode="auto">
          <a:xfrm>
            <a:off x="2447595" y="3093183"/>
            <a:ext cx="9144000" cy="65492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>
                <a:solidFill>
                  <a:srgbClr val="275662"/>
                </a:solidFill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pPr>
              <a:defRPr/>
            </a:pPr>
            <a:r>
              <a:rPr lang="fr-FR"/>
              <a:t>Modifiez le style des sous-titres du masque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Diapositive de titre - Version 2">
    <p:bg>
      <p:bgPr>
        <a:solidFill>
          <a:srgbClr val="00A3A6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2401853" y="1272218"/>
            <a:ext cx="1546667" cy="417777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10" y="2837638"/>
            <a:ext cx="4076191" cy="2790476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 userDrawn="1"/>
        </p:nvPicPr>
        <p:blipFill>
          <a:blip r:embed="rId4"/>
          <a:stretch/>
        </p:blipFill>
        <p:spPr bwMode="auto">
          <a:xfrm>
            <a:off x="1869315" y="2825325"/>
            <a:ext cx="314287" cy="428572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 bwMode="auto">
          <a:xfrm>
            <a:off x="0" y="5994603"/>
            <a:ext cx="12192000" cy="864524"/>
          </a:xfrm>
          <a:prstGeom prst="rect">
            <a:avLst/>
          </a:prstGeom>
          <a:solidFill>
            <a:srgbClr val="00A3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fr-FR" sz="1350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 bwMode="auto">
          <a:xfrm>
            <a:off x="2401843" y="2767207"/>
            <a:ext cx="9144000" cy="1057708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 algn="l">
              <a:buFontTx/>
              <a:buNone/>
              <a:defRPr sz="27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 bwMode="auto">
          <a:xfrm>
            <a:off x="2401843" y="3634445"/>
            <a:ext cx="9144000" cy="65492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>
                <a:solidFill>
                  <a:srgbClr val="275662"/>
                </a:solidFill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pPr>
              <a:defRPr/>
            </a:pPr>
            <a:r>
              <a:rPr lang="fr-FR"/>
              <a:t>Modifiez le style des sous-titres du masque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_Titre et contenu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1122336" y="1747095"/>
            <a:ext cx="9724504" cy="4009911"/>
          </a:xfrm>
          <a:prstGeom prst="rect">
            <a:avLst/>
          </a:prstGeom>
        </p:spPr>
        <p:txBody>
          <a:bodyPr/>
          <a:lstStyle>
            <a:lvl1pPr>
              <a:defRPr sz="1800" b="0"/>
            </a:lvl1pPr>
            <a:lvl2pPr>
              <a:defRPr sz="1650"/>
            </a:lvl2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 bwMode="auto">
          <a:xfrm>
            <a:off x="743194" y="149640"/>
            <a:ext cx="10216343" cy="888251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250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10" name="Subtitle 2"/>
          <p:cNvSpPr>
            <a:spLocks noGrp="1"/>
          </p:cNvSpPr>
          <p:nvPr>
            <p:ph type="subTitle" idx="10"/>
          </p:nvPr>
        </p:nvSpPr>
        <p:spPr bwMode="auto">
          <a:xfrm>
            <a:off x="1122338" y="858844"/>
            <a:ext cx="9837199" cy="6790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500">
                <a:solidFill>
                  <a:srgbClr val="275662"/>
                </a:solidFill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pPr>
              <a:defRPr/>
            </a:pPr>
            <a:r>
              <a:rPr lang="fr-FR"/>
              <a:t>Modifiez le style des sous-titres du masque</a:t>
            </a: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_Deux contenu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1122336" y="1537860"/>
            <a:ext cx="4401589" cy="4351339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650"/>
            </a:lvl2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45996" y="1537860"/>
            <a:ext cx="4401589" cy="4351339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650"/>
            </a:lvl2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 bwMode="auto">
          <a:xfrm>
            <a:off x="743194" y="149640"/>
            <a:ext cx="10216343" cy="888251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250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11" name="Subtitle 2"/>
          <p:cNvSpPr>
            <a:spLocks noGrp="1"/>
          </p:cNvSpPr>
          <p:nvPr>
            <p:ph type="subTitle" idx="10"/>
          </p:nvPr>
        </p:nvSpPr>
        <p:spPr bwMode="auto">
          <a:xfrm>
            <a:off x="1122338" y="858844"/>
            <a:ext cx="9837199" cy="6790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500">
                <a:solidFill>
                  <a:srgbClr val="275662"/>
                </a:solidFill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pPr>
              <a:defRPr/>
            </a:pPr>
            <a:r>
              <a:rPr lang="fr-FR"/>
              <a:t>Modifiez le style des sous-titres du masque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_Compara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22337" y="1537860"/>
            <a:ext cx="4330297" cy="817595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65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1122337" y="2355454"/>
            <a:ext cx="4330297" cy="3369393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104140" y="1537860"/>
            <a:ext cx="4351624" cy="817595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65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104140" y="2355454"/>
            <a:ext cx="4351624" cy="3369393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 bwMode="auto">
          <a:xfrm>
            <a:off x="743194" y="149640"/>
            <a:ext cx="10216343" cy="888251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250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13" name="Subtitle 2"/>
          <p:cNvSpPr>
            <a:spLocks noGrp="1"/>
          </p:cNvSpPr>
          <p:nvPr>
            <p:ph type="subTitle" idx="10"/>
          </p:nvPr>
        </p:nvSpPr>
        <p:spPr bwMode="auto">
          <a:xfrm>
            <a:off x="1122338" y="858844"/>
            <a:ext cx="9837199" cy="6790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500">
                <a:solidFill>
                  <a:srgbClr val="275662"/>
                </a:solidFill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pPr>
              <a:defRPr/>
            </a:pPr>
            <a:r>
              <a:rPr lang="fr-FR"/>
              <a:t>Modifiez le style des sous-titres du masque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_Titre seu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 bwMode="auto">
          <a:xfrm>
            <a:off x="743194" y="149640"/>
            <a:ext cx="10216343" cy="888251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250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_Contenu avec légen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742604" y="581891"/>
            <a:ext cx="4109957" cy="910244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>
              <a:defRPr sz="1800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5183188" y="581891"/>
            <a:ext cx="6172200" cy="5062452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8" name="Subtitle 2"/>
          <p:cNvSpPr>
            <a:spLocks noGrp="1"/>
          </p:cNvSpPr>
          <p:nvPr>
            <p:ph type="subTitle" idx="10"/>
          </p:nvPr>
        </p:nvSpPr>
        <p:spPr bwMode="auto">
          <a:xfrm>
            <a:off x="1112060" y="1492139"/>
            <a:ext cx="3740501" cy="11014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500">
                <a:solidFill>
                  <a:srgbClr val="275662"/>
                </a:solidFill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pPr>
              <a:defRPr/>
            </a:pPr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9" name="Text Placeholder 2"/>
          <p:cNvSpPr>
            <a:spLocks noGrp="1"/>
          </p:cNvSpPr>
          <p:nvPr>
            <p:ph type="body" idx="11"/>
          </p:nvPr>
        </p:nvSpPr>
        <p:spPr bwMode="auto">
          <a:xfrm>
            <a:off x="1112060" y="2593571"/>
            <a:ext cx="3740501" cy="305077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350">
                <a:solidFill>
                  <a:schemeClr val="tx1"/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_Image avec légen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 bwMode="auto">
          <a:xfrm>
            <a:off x="5183188" y="581896"/>
            <a:ext cx="6172200" cy="5037514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>
              <a:defRPr/>
            </a:pPr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 bwMode="auto">
          <a:xfrm>
            <a:off x="742604" y="581891"/>
            <a:ext cx="4109957" cy="910244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>
              <a:defRPr sz="1800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14" name="Subtitle 2"/>
          <p:cNvSpPr>
            <a:spLocks noGrp="1"/>
          </p:cNvSpPr>
          <p:nvPr>
            <p:ph type="subTitle" idx="10"/>
          </p:nvPr>
        </p:nvSpPr>
        <p:spPr bwMode="auto">
          <a:xfrm>
            <a:off x="1112060" y="1492139"/>
            <a:ext cx="3740501" cy="11014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500">
                <a:solidFill>
                  <a:srgbClr val="275662"/>
                </a:solidFill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pPr>
              <a:defRPr/>
            </a:pPr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15" name="Text Placeholder 2"/>
          <p:cNvSpPr>
            <a:spLocks noGrp="1"/>
          </p:cNvSpPr>
          <p:nvPr>
            <p:ph type="body" idx="11"/>
          </p:nvPr>
        </p:nvSpPr>
        <p:spPr bwMode="auto">
          <a:xfrm>
            <a:off x="1112060" y="2593571"/>
            <a:ext cx="3740501" cy="305077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350">
                <a:solidFill>
                  <a:schemeClr val="tx1"/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_Titre et texte vertica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1257660" y="1424048"/>
            <a:ext cx="9713421" cy="4413334"/>
          </a:xfrm>
          <a:prstGeom prst="rect">
            <a:avLst/>
          </a:prstGeom>
        </p:spPr>
        <p:txBody>
          <a:bodyPr vert="eaVert"/>
          <a:lstStyle>
            <a:lvl1pPr>
              <a:defRPr sz="1800"/>
            </a:lvl1pPr>
            <a:lvl2pPr>
              <a:defRPr sz="1650"/>
            </a:lvl2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 bwMode="auto">
          <a:xfrm>
            <a:off x="743194" y="149640"/>
            <a:ext cx="10216343" cy="888251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250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10" name="Subtitle 2"/>
          <p:cNvSpPr>
            <a:spLocks noGrp="1"/>
          </p:cNvSpPr>
          <p:nvPr>
            <p:ph type="subTitle" idx="10"/>
          </p:nvPr>
        </p:nvSpPr>
        <p:spPr bwMode="auto">
          <a:xfrm>
            <a:off x="1122338" y="858844"/>
            <a:ext cx="9837199" cy="6790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500">
                <a:solidFill>
                  <a:srgbClr val="275662"/>
                </a:solidFill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pPr>
              <a:defRPr/>
            </a:pPr>
            <a:r>
              <a:rPr lang="fr-FR"/>
              <a:t>Modifiez le style des sous-titres du masque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_Titre vertical et text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9598429" y="365134"/>
            <a:ext cx="1755371" cy="5811839"/>
          </a:xfrm>
          <a:prstGeom prst="rect">
            <a:avLst/>
          </a:prstGeom>
        </p:spPr>
        <p:txBody>
          <a:bodyPr vert="eaVert"/>
          <a:lstStyle/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838211" y="365134"/>
            <a:ext cx="8241047" cy="5811839"/>
          </a:xfrm>
          <a:prstGeom prst="rect">
            <a:avLst/>
          </a:prstGeom>
        </p:spPr>
        <p:txBody>
          <a:bodyPr vert="eaVert"/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7" name="Subtitle 2"/>
          <p:cNvSpPr>
            <a:spLocks noGrp="1"/>
          </p:cNvSpPr>
          <p:nvPr>
            <p:ph type="subTitle" idx="10"/>
          </p:nvPr>
        </p:nvSpPr>
        <p:spPr bwMode="auto">
          <a:xfrm rot="5400000">
            <a:off x="6626018" y="2818372"/>
            <a:ext cx="5811839" cy="90535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500">
                <a:solidFill>
                  <a:srgbClr val="275662"/>
                </a:solidFill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pPr>
              <a:defRPr/>
            </a:pPr>
            <a:r>
              <a:rPr lang="fr-FR"/>
              <a:t>Modifiez le style des sous-titres du masque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page courant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" name="Espace réservé du numéro de diapositive 3"/>
          <p:cNvSpPr txBox="1"/>
          <p:nvPr userDrawn="1"/>
        </p:nvSpPr>
        <p:spPr bwMode="auto">
          <a:xfrm>
            <a:off x="10512491" y="6246001"/>
            <a:ext cx="1498303" cy="24938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fr-BE" sz="1600">
                <a:solidFill>
                  <a:schemeClr val="bg1"/>
                </a:solidFill>
                <a:latin typeface="Arial"/>
                <a:cs typeface="Arial"/>
              </a:rPr>
              <a:t>.0</a:t>
            </a:r>
            <a:fld id="{CF4668DC-857F-487D-BFFA-8C0CA5037977}" type="slidenum">
              <a:rPr lang="fr-BE" sz="1600">
                <a:solidFill>
                  <a:schemeClr val="bg1"/>
                </a:solidFill>
                <a:latin typeface="Arial"/>
                <a:cs typeface="Arial"/>
              </a:rPr>
              <a:t>‹N°›</a:t>
            </a:fld>
            <a:endParaRPr lang="fr-BE" sz="160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3" name="ZoneTexte 12"/>
          <p:cNvSpPr txBox="1"/>
          <p:nvPr userDrawn="1"/>
        </p:nvSpPr>
        <p:spPr bwMode="auto">
          <a:xfrm>
            <a:off x="9487497" y="6468467"/>
            <a:ext cx="25395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fr-FR" sz="800" b="1">
                <a:solidFill>
                  <a:schemeClr val="bg1"/>
                </a:solidFill>
                <a:latin typeface="Arial"/>
                <a:cs typeface="Arial"/>
              </a:rPr>
              <a:t>19 / 07 / 2013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userDrawn="1">
  <p:cSld name="V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userDrawn="1">
  <p:cSld name="Diapositive de titr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2589889" y="2514601"/>
            <a:ext cx="880060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2589889" y="4777381"/>
            <a:ext cx="880060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fr-FR"/>
              <a:t>Modifiez le style des sous-titres du masque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Diapositive de titre - Version 2">
    <p:bg>
      <p:bgPr>
        <a:solidFill>
          <a:srgbClr val="00A3A6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2401853" y="1272218"/>
            <a:ext cx="1546667" cy="417777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10" y="2837638"/>
            <a:ext cx="4076191" cy="2790476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 userDrawn="1"/>
        </p:nvPicPr>
        <p:blipFill>
          <a:blip r:embed="rId4"/>
          <a:stretch/>
        </p:blipFill>
        <p:spPr bwMode="auto">
          <a:xfrm>
            <a:off x="1869315" y="2825325"/>
            <a:ext cx="314287" cy="428572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 bwMode="auto">
          <a:xfrm>
            <a:off x="0" y="5994603"/>
            <a:ext cx="12192000" cy="864524"/>
          </a:xfrm>
          <a:prstGeom prst="rect">
            <a:avLst/>
          </a:prstGeom>
          <a:solidFill>
            <a:srgbClr val="00A3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fr-FR" sz="1350">
              <a:ln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 bwMode="auto">
          <a:xfrm>
            <a:off x="2401843" y="2767207"/>
            <a:ext cx="9144000" cy="1057708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 algn="l">
              <a:buFontTx/>
              <a:buNone/>
              <a:defRPr sz="27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 bwMode="auto">
          <a:xfrm>
            <a:off x="2401843" y="3634445"/>
            <a:ext cx="9144000" cy="65492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>
                <a:solidFill>
                  <a:srgbClr val="275662"/>
                </a:solidFill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pPr>
              <a:defRPr/>
            </a:pPr>
            <a:r>
              <a:rPr lang="fr-FR"/>
              <a:t>Modifiez le style des sous-titres du masque</a:t>
            </a:r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_Titre et contenu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1122336" y="1747095"/>
            <a:ext cx="9724504" cy="4009911"/>
          </a:xfrm>
          <a:prstGeom prst="rect">
            <a:avLst/>
          </a:prstGeom>
        </p:spPr>
        <p:txBody>
          <a:bodyPr/>
          <a:lstStyle>
            <a:lvl1pPr>
              <a:defRPr sz="1800" b="0"/>
            </a:lvl1pPr>
            <a:lvl2pPr>
              <a:defRPr sz="1650"/>
            </a:lvl2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 bwMode="auto">
          <a:xfrm>
            <a:off x="743194" y="149640"/>
            <a:ext cx="10216343" cy="888251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250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10" name="Subtitle 2"/>
          <p:cNvSpPr>
            <a:spLocks noGrp="1"/>
          </p:cNvSpPr>
          <p:nvPr>
            <p:ph type="subTitle" idx="10"/>
          </p:nvPr>
        </p:nvSpPr>
        <p:spPr bwMode="auto">
          <a:xfrm>
            <a:off x="1122338" y="858844"/>
            <a:ext cx="9837199" cy="6790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500">
                <a:solidFill>
                  <a:srgbClr val="275662"/>
                </a:solidFill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pPr>
              <a:defRPr/>
            </a:pPr>
            <a:r>
              <a:rPr lang="fr-FR"/>
              <a:t>Modifiez le style des sous-titres du masque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page courant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" name="Espace réservé du numéro de diapositive 3"/>
          <p:cNvSpPr txBox="1"/>
          <p:nvPr userDrawn="1"/>
        </p:nvSpPr>
        <p:spPr bwMode="auto">
          <a:xfrm>
            <a:off x="10512491" y="6246001"/>
            <a:ext cx="1498303" cy="24938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fr-BE" sz="1600">
                <a:solidFill>
                  <a:schemeClr val="bg1"/>
                </a:solidFill>
                <a:latin typeface="Arial"/>
                <a:cs typeface="Arial"/>
              </a:rPr>
              <a:t>.0</a:t>
            </a:r>
            <a:fld id="{CF4668DC-857F-487D-BFFA-8C0CA5037977}" type="slidenum">
              <a:rPr lang="fr-BE" sz="1600">
                <a:solidFill>
                  <a:schemeClr val="bg1"/>
                </a:solidFill>
                <a:latin typeface="Arial"/>
                <a:cs typeface="Arial"/>
              </a:rPr>
              <a:t>‹N°›</a:t>
            </a:fld>
            <a:endParaRPr lang="fr-BE" sz="160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3" name="ZoneTexte 12"/>
          <p:cNvSpPr txBox="1"/>
          <p:nvPr userDrawn="1"/>
        </p:nvSpPr>
        <p:spPr bwMode="auto">
          <a:xfrm>
            <a:off x="9487497" y="6468467"/>
            <a:ext cx="25395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fr-FR" sz="800" b="1">
                <a:solidFill>
                  <a:schemeClr val="bg1"/>
                </a:solidFill>
                <a:latin typeface="Arial"/>
                <a:cs typeface="Arial"/>
              </a:rPr>
              <a:t>19 / 07 / 2013</a:t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8"/>
            <a:ext cx="7886700" cy="765405"/>
          </a:xfrm>
          <a:prstGeom prst="rect">
            <a:avLst/>
          </a:prstGeom>
        </p:spPr>
        <p:txBody>
          <a:bodyPr vert="horz" lIns="0" tIns="46800" rIns="91440" bIns="45720" rtlCol="0" anchor="ctr">
            <a:normAutofit/>
          </a:bodyPr>
          <a:lstStyle/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1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424047"/>
            <a:ext cx="7886700" cy="20049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 lang="en-US"/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15"/>
          <a:stretch/>
        </p:blipFill>
        <p:spPr bwMode="auto">
          <a:xfrm>
            <a:off x="0" y="6076187"/>
            <a:ext cx="2667000" cy="8001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marL="342900" indent="-342900" algn="l" defTabSz="685800">
        <a:lnSpc>
          <a:spcPct val="90000"/>
        </a:lnSpc>
        <a:spcBef>
          <a:spcPts val="0"/>
        </a:spcBef>
        <a:buFontTx/>
        <a:buBlip>
          <a:blip r:embed="rId16"/>
        </a:buBlip>
        <a:defRPr sz="2250" b="1">
          <a:solidFill>
            <a:srgbClr val="00A3A6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>
        <a:lnSpc>
          <a:spcPct val="90000"/>
        </a:lnSpc>
        <a:spcBef>
          <a:spcPts val="750"/>
        </a:spcBef>
        <a:buFont typeface="Arial"/>
        <a:buChar char="•"/>
        <a:defRPr sz="1950">
          <a:solidFill>
            <a:srgbClr val="00A3A6"/>
          </a:solidFill>
          <a:latin typeface="+mn-lt"/>
          <a:ea typeface="+mn-ea"/>
          <a:cs typeface="+mn-cs"/>
        </a:defRPr>
      </a:lvl1pPr>
      <a:lvl2pPr marL="5143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5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8"/>
            <a:ext cx="7886700" cy="765405"/>
          </a:xfrm>
          <a:prstGeom prst="rect">
            <a:avLst/>
          </a:prstGeom>
        </p:spPr>
        <p:txBody>
          <a:bodyPr vert="horz" lIns="0" tIns="46800" rIns="91440" bIns="45720" rtlCol="0" anchor="ctr">
            <a:normAutofit/>
          </a:bodyPr>
          <a:lstStyle/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1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424047"/>
            <a:ext cx="7886700" cy="20049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 lang="en-US"/>
          </a:p>
        </p:txBody>
      </p:sp>
      <p:pic>
        <p:nvPicPr>
          <p:cNvPr id="14" name="Image 13"/>
          <p:cNvPicPr>
            <a:picLocks noChangeAspect="1"/>
          </p:cNvPicPr>
          <p:nvPr userDrawn="1"/>
        </p:nvPicPr>
        <p:blipFill>
          <a:blip r:embed="rId5"/>
          <a:stretch/>
        </p:blipFill>
        <p:spPr bwMode="auto">
          <a:xfrm>
            <a:off x="0" y="6076187"/>
            <a:ext cx="2000251" cy="800100"/>
          </a:xfrm>
          <a:prstGeom prst="rect">
            <a:avLst/>
          </a:prstGeom>
        </p:spPr>
      </p:pic>
      <p:sp>
        <p:nvSpPr>
          <p:cNvPr id="15" name="ZoneTexte 14"/>
          <p:cNvSpPr txBox="1"/>
          <p:nvPr userDrawn="1"/>
        </p:nvSpPr>
        <p:spPr bwMode="auto">
          <a:xfrm>
            <a:off x="1142999" y="6350736"/>
            <a:ext cx="6716111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750">
                <a:solidFill>
                  <a:srgbClr val="275662"/>
                </a:solidFill>
                <a:latin typeface="Calibri"/>
              </a:rPr>
              <a:t>Bases de génétique – Benjamin Basso</a:t>
            </a:r>
            <a:endParaRPr/>
          </a:p>
        </p:txBody>
      </p:sp>
      <p:sp>
        <p:nvSpPr>
          <p:cNvPr id="16" name="ZoneTexte 15"/>
          <p:cNvSpPr txBox="1"/>
          <p:nvPr userDrawn="1"/>
        </p:nvSpPr>
        <p:spPr bwMode="auto">
          <a:xfrm>
            <a:off x="1142999" y="6533139"/>
            <a:ext cx="6716111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750">
                <a:solidFill>
                  <a:srgbClr val="00A3A6"/>
                </a:solidFill>
                <a:latin typeface="Calibri Light"/>
              </a:rPr>
              <a:t>12 janvier Webinaire ADA Occitanie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</p:sldLayoutIdLst>
  <p:txStyles>
    <p:titleStyle>
      <a:lvl1pPr marL="342900" indent="-342900" algn="l" defTabSz="685800">
        <a:lnSpc>
          <a:spcPct val="90000"/>
        </a:lnSpc>
        <a:spcBef>
          <a:spcPts val="0"/>
        </a:spcBef>
        <a:buFontTx/>
        <a:buBlip>
          <a:blip r:embed="rId6"/>
        </a:buBlip>
        <a:defRPr sz="2250" b="1">
          <a:solidFill>
            <a:srgbClr val="00A3A6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>
        <a:lnSpc>
          <a:spcPct val="90000"/>
        </a:lnSpc>
        <a:spcBef>
          <a:spcPts val="750"/>
        </a:spcBef>
        <a:buFont typeface="Arial"/>
        <a:buChar char="•"/>
        <a:defRPr sz="1950">
          <a:solidFill>
            <a:srgbClr val="00A3A6"/>
          </a:solidFill>
          <a:latin typeface="+mn-lt"/>
          <a:ea typeface="+mn-ea"/>
          <a:cs typeface="+mn-cs"/>
        </a:defRPr>
      </a:lvl1pPr>
      <a:lvl2pPr marL="5143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5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7.png"/><Relationship Id="rId7" Type="http://schemas.openxmlformats.org/officeDocument/2006/relationships/image" Target="../media/image1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chart" Target="../charts/chart1.xml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7.png"/><Relationship Id="rId9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7.png"/><Relationship Id="rId7" Type="http://schemas.openxmlformats.org/officeDocument/2006/relationships/chart" Target="../charts/chart2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11" Type="http://schemas.openxmlformats.org/officeDocument/2006/relationships/image" Target="../media/image22.png"/><Relationship Id="rId5" Type="http://schemas.openxmlformats.org/officeDocument/2006/relationships/image" Target="../media/image19.png"/><Relationship Id="rId10" Type="http://schemas.openxmlformats.org/officeDocument/2006/relationships/chart" Target="../charts/chart4.xml"/><Relationship Id="rId4" Type="http://schemas.openxmlformats.org/officeDocument/2006/relationships/image" Target="../media/image18.png"/><Relationship Id="rId9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5.xml"/><Relationship Id="rId3" Type="http://schemas.openxmlformats.org/officeDocument/2006/relationships/image" Target="../media/image23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11" Type="http://schemas.openxmlformats.org/officeDocument/2006/relationships/image" Target="../media/image2.png"/><Relationship Id="rId5" Type="http://schemas.openxmlformats.org/officeDocument/2006/relationships/image" Target="../media/image16.png"/><Relationship Id="rId10" Type="http://schemas.openxmlformats.org/officeDocument/2006/relationships/image" Target="../media/image27.svg"/><Relationship Id="rId4" Type="http://schemas.openxmlformats.org/officeDocument/2006/relationships/image" Target="../media/image24.jpg"/><Relationship Id="rId9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4.jp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chart" Target="../charts/chart6.xml"/><Relationship Id="rId5" Type="http://schemas.openxmlformats.org/officeDocument/2006/relationships/image" Target="../media/image18.png"/><Relationship Id="rId10" Type="http://schemas.openxmlformats.org/officeDocument/2006/relationships/chart" Target="../charts/chart7.xml"/><Relationship Id="rId4" Type="http://schemas.openxmlformats.org/officeDocument/2006/relationships/image" Target="../media/image16.png"/><Relationship Id="rId9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30.png"/><Relationship Id="rId7" Type="http://schemas.openxmlformats.org/officeDocument/2006/relationships/chart" Target="../charts/chart8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24.jpg"/><Relationship Id="rId4" Type="http://schemas.openxmlformats.org/officeDocument/2006/relationships/image" Target="../media/image31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4.jp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png"/><Relationship Id="rId5" Type="http://schemas.openxmlformats.org/officeDocument/2006/relationships/chart" Target="../charts/chart9.xml"/><Relationship Id="rId10" Type="http://schemas.openxmlformats.org/officeDocument/2006/relationships/image" Target="../media/image2.png"/><Relationship Id="rId4" Type="http://schemas.openxmlformats.org/officeDocument/2006/relationships/image" Target="../media/image18.png"/><Relationship Id="rId9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24.jpg"/><Relationship Id="rId7" Type="http://schemas.openxmlformats.org/officeDocument/2006/relationships/image" Target="../media/image3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png"/><Relationship Id="rId5" Type="http://schemas.openxmlformats.org/officeDocument/2006/relationships/image" Target="../media/image30.png"/><Relationship Id="rId4" Type="http://schemas.openxmlformats.org/officeDocument/2006/relationships/image" Target="../media/image18.png"/><Relationship Id="rId9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24.jp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5" Type="http://schemas.openxmlformats.org/officeDocument/2006/relationships/image" Target="../media/image32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.png"/><Relationship Id="rId4" Type="http://schemas.openxmlformats.org/officeDocument/2006/relationships/image" Target="../media/image3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41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41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42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4.png"/><Relationship Id="rId5" Type="http://schemas.openxmlformats.org/officeDocument/2006/relationships/image" Target="../media/image32.png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4.png"/><Relationship Id="rId5" Type="http://schemas.openxmlformats.org/officeDocument/2006/relationships/image" Target="../media/image32.png"/><Relationship Id="rId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42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4.png"/><Relationship Id="rId5" Type="http://schemas.openxmlformats.org/officeDocument/2006/relationships/image" Target="../media/image32.png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42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4.png"/><Relationship Id="rId5" Type="http://schemas.openxmlformats.org/officeDocument/2006/relationships/image" Target="../media/image32.png"/><Relationship Id="rId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9.png"/><Relationship Id="rId5" Type="http://schemas.openxmlformats.org/officeDocument/2006/relationships/chart" Target="../charts/chart12.xml"/><Relationship Id="rId4" Type="http://schemas.openxmlformats.org/officeDocument/2006/relationships/chart" Target="../charts/chart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5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5" Type="http://schemas.openxmlformats.org/officeDocument/2006/relationships/image" Target="../media/image53.png"/><Relationship Id="rId4" Type="http://schemas.openxmlformats.org/officeDocument/2006/relationships/image" Target="../media/image52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Titre 9"/>
          <p:cNvSpPr>
            <a:spLocks noGrp="1"/>
          </p:cNvSpPr>
          <p:nvPr>
            <p:ph type="ctrTitle"/>
          </p:nvPr>
        </p:nvSpPr>
        <p:spPr bwMode="auto">
          <a:xfrm>
            <a:off x="3320241" y="2357719"/>
            <a:ext cx="7380312" cy="1007527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fr-FR"/>
              <a:t>L’importance de la voie mâle en apiculture</a:t>
            </a:r>
            <a:endParaRPr lang="fr-FR" sz="1800" i="1"/>
          </a:p>
        </p:txBody>
      </p:sp>
      <p:sp>
        <p:nvSpPr>
          <p:cNvPr id="11" name="Sous-titre 10"/>
          <p:cNvSpPr>
            <a:spLocks noGrp="1"/>
          </p:cNvSpPr>
          <p:nvPr>
            <p:ph type="subTitle" idx="1"/>
          </p:nvPr>
        </p:nvSpPr>
        <p:spPr bwMode="auto">
          <a:xfrm>
            <a:off x="3989180" y="3133788"/>
            <a:ext cx="6351191" cy="436265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fr-FR" sz="1500" i="1"/>
              <a:t>Benjamin Basso </a:t>
            </a:r>
            <a:endParaRPr lang="fr-FR" sz="600"/>
          </a:p>
        </p:txBody>
      </p:sp>
      <p:sp>
        <p:nvSpPr>
          <p:cNvPr id="5" name="ZoneTexte 4"/>
          <p:cNvSpPr txBox="1"/>
          <p:nvPr/>
        </p:nvSpPr>
        <p:spPr bwMode="auto">
          <a:xfrm>
            <a:off x="2783633" y="6060478"/>
            <a:ext cx="75567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  <a:defRPr/>
            </a:pPr>
            <a:endParaRPr lang="fr-FR" sz="1400" strike="sngStrike">
              <a:solidFill>
                <a:srgbClr val="FF0000"/>
              </a:solidFill>
              <a:latin typeface="Calibri"/>
              <a:ea typeface="ＭＳ Ｐゴシック"/>
            </a:endParaRPr>
          </a:p>
          <a:p>
            <a:pPr algn="r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>
                <a:solidFill>
                  <a:srgbClr val="00A3A6"/>
                </a:solidFill>
                <a:latin typeface="Calibri"/>
                <a:ea typeface="ＭＳ Ｐゴシック"/>
              </a:rPr>
              <a:t>Séminaire MeliorApi, Cunéo, 8 Novembre 2024</a:t>
            </a:r>
            <a:endParaRPr/>
          </a:p>
        </p:txBody>
      </p:sp>
      <p:sp>
        <p:nvSpPr>
          <p:cNvPr id="8" name="Sous-titre 10"/>
          <p:cNvSpPr txBox="1"/>
          <p:nvPr/>
        </p:nvSpPr>
        <p:spPr bwMode="auto">
          <a:xfrm>
            <a:off x="7321704" y="5162407"/>
            <a:ext cx="3589056" cy="10914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685800">
              <a:lnSpc>
                <a:spcPct val="90000"/>
              </a:lnSpc>
              <a:spcBef>
                <a:spcPts val="750"/>
              </a:spcBef>
              <a:buFont typeface="Arial"/>
              <a:buNone/>
              <a:defRPr sz="1800">
                <a:solidFill>
                  <a:srgbClr val="275662"/>
                </a:solidFill>
                <a:latin typeface="+mn-lt"/>
                <a:ea typeface="+mn-ea"/>
                <a:cs typeface="+mn-cs"/>
              </a:defRPr>
            </a:lvl1pPr>
            <a:lvl2pPr marL="342892" indent="0" algn="ctr" defTabSz="685800">
              <a:lnSpc>
                <a:spcPct val="90000"/>
              </a:lnSpc>
              <a:spcBef>
                <a:spcPts val="375"/>
              </a:spcBef>
              <a:buFont typeface="Arial"/>
              <a:buNone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783" indent="0" algn="ctr" defTabSz="685800">
              <a:lnSpc>
                <a:spcPct val="90000"/>
              </a:lnSpc>
              <a:spcBef>
                <a:spcPts val="375"/>
              </a:spcBef>
              <a:buFont typeface="Arial"/>
              <a:buNone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675" indent="0" algn="ctr" defTabSz="685800">
              <a:lnSpc>
                <a:spcPct val="90000"/>
              </a:lnSpc>
              <a:spcBef>
                <a:spcPts val="375"/>
              </a:spcBef>
              <a:buFont typeface="Arial"/>
              <a:buNone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566" indent="0" algn="ctr" defTabSz="685800">
              <a:lnSpc>
                <a:spcPct val="90000"/>
              </a:lnSpc>
              <a:spcBef>
                <a:spcPts val="375"/>
              </a:spcBef>
              <a:buFont typeface="Arial"/>
              <a:buNone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457" indent="0" algn="ctr" defTabSz="685800">
              <a:lnSpc>
                <a:spcPct val="90000"/>
              </a:lnSpc>
              <a:spcBef>
                <a:spcPts val="375"/>
              </a:spcBef>
              <a:buFont typeface="Arial"/>
              <a:buNone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348" indent="0" algn="ctr" defTabSz="685800">
              <a:lnSpc>
                <a:spcPct val="90000"/>
              </a:lnSpc>
              <a:spcBef>
                <a:spcPts val="375"/>
              </a:spcBef>
              <a:buFont typeface="Arial"/>
              <a:buNone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240" indent="0" algn="ctr" defTabSz="685800">
              <a:lnSpc>
                <a:spcPct val="90000"/>
              </a:lnSpc>
              <a:spcBef>
                <a:spcPts val="375"/>
              </a:spcBef>
              <a:buFont typeface="Arial"/>
              <a:buNone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132" indent="0" algn="ctr" defTabSz="685800">
              <a:lnSpc>
                <a:spcPct val="90000"/>
              </a:lnSpc>
              <a:spcBef>
                <a:spcPts val="375"/>
              </a:spcBef>
              <a:buFont typeface="Arial"/>
              <a:buNone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z="1200">
                <a:latin typeface="Calibri"/>
              </a:rPr>
              <a:t>INRAE Abeilles et environnement</a:t>
            </a:r>
            <a:endParaRPr/>
          </a:p>
        </p:txBody>
      </p:sp>
      <p:sp>
        <p:nvSpPr>
          <p:cNvPr id="6" name="Titre 9"/>
          <p:cNvSpPr txBox="1"/>
          <p:nvPr/>
        </p:nvSpPr>
        <p:spPr bwMode="auto">
          <a:xfrm>
            <a:off x="3320241" y="3635430"/>
            <a:ext cx="7380312" cy="1007527"/>
          </a:xfrm>
          <a:prstGeom prst="rect">
            <a:avLst/>
          </a:prstGeom>
        </p:spPr>
        <p:txBody>
          <a:bodyPr vert="horz" lIns="0" tIns="46800" rIns="91440" bIns="45720" rtlCol="0" anchor="t" anchorCtr="0">
            <a:noAutofit/>
          </a:bodyPr>
          <a:lstStyle>
            <a:lvl1pPr marL="0" indent="0" algn="l" defTabSz="685800">
              <a:lnSpc>
                <a:spcPct val="90000"/>
              </a:lnSpc>
              <a:spcBef>
                <a:spcPts val="0"/>
              </a:spcBef>
              <a:buFontTx/>
              <a:buNone/>
              <a:defRPr sz="2700" b="1">
                <a:solidFill>
                  <a:srgbClr val="00A3A6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>
                <a:solidFill>
                  <a:srgbClr val="478FD1"/>
                </a:solidFill>
              </a:rPr>
              <a:t>L’importanza della via maschile in apicoltura</a:t>
            </a:r>
            <a:endParaRPr lang="fr-FR" sz="1800" i="1">
              <a:solidFill>
                <a:srgbClr val="478FD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Titre 9"/>
          <p:cNvSpPr>
            <a:spLocks noGrp="1"/>
          </p:cNvSpPr>
          <p:nvPr>
            <p:ph type="ctrTitle"/>
          </p:nvPr>
        </p:nvSpPr>
        <p:spPr bwMode="auto">
          <a:xfrm>
            <a:off x="3320241" y="2357719"/>
            <a:ext cx="7380312" cy="1007527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fr-FR" sz="1800"/>
              <a:t>L’importance de la voie mâle en apiculture</a:t>
            </a:r>
            <a:endParaRPr lang="fr-FR" sz="1200" i="1"/>
          </a:p>
        </p:txBody>
      </p:sp>
      <p:sp>
        <p:nvSpPr>
          <p:cNvPr id="5" name="ZoneTexte 4"/>
          <p:cNvSpPr txBox="1"/>
          <p:nvPr/>
        </p:nvSpPr>
        <p:spPr bwMode="auto">
          <a:xfrm>
            <a:off x="2783633" y="6060478"/>
            <a:ext cx="75567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  <a:defRPr/>
            </a:pPr>
            <a:endParaRPr lang="fr-FR" sz="1400" strike="sngStrike">
              <a:solidFill>
                <a:srgbClr val="FF0000"/>
              </a:solidFill>
              <a:latin typeface="Calibri"/>
              <a:ea typeface="ＭＳ Ｐゴシック"/>
            </a:endParaRPr>
          </a:p>
          <a:p>
            <a:pPr algn="r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>
                <a:solidFill>
                  <a:srgbClr val="00A3A6"/>
                </a:solidFill>
                <a:latin typeface="Calibri"/>
                <a:ea typeface="ＭＳ Ｐゴシック"/>
              </a:rPr>
              <a:t>Séminaire MeliorApi, Cunéo, 8 Novembre 2024</a:t>
            </a:r>
            <a:endParaRPr/>
          </a:p>
        </p:txBody>
      </p:sp>
      <p:sp>
        <p:nvSpPr>
          <p:cNvPr id="6" name="Titre 1"/>
          <p:cNvSpPr txBox="1"/>
          <p:nvPr/>
        </p:nvSpPr>
        <p:spPr bwMode="auto">
          <a:xfrm>
            <a:off x="3203572" y="3365246"/>
            <a:ext cx="7613650" cy="1281113"/>
          </a:xfrm>
          <a:prstGeom prst="rect">
            <a:avLst/>
          </a:prstGeom>
        </p:spPr>
        <p:txBody>
          <a:bodyPr vert="horz" lIns="0" tIns="46800" rIns="91440" bIns="45720" rtlCol="0" anchor="ctr">
            <a:normAutofit/>
          </a:bodyPr>
          <a:lstStyle>
            <a:lvl1pPr marL="342900" indent="-342900" algn="l" defTabSz="685800">
              <a:lnSpc>
                <a:spcPct val="90000"/>
              </a:lnSpc>
              <a:spcBef>
                <a:spcPts val="0"/>
              </a:spcBef>
              <a:buFontTx/>
              <a:buBlip>
                <a:blip r:embed="rId3"/>
              </a:buBlip>
              <a:defRPr sz="2250" b="1">
                <a:solidFill>
                  <a:srgbClr val="00A3A6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400"/>
              <a:t>Un exemple parlant</a:t>
            </a:r>
            <a:endParaRPr lang="fr-FR"/>
          </a:p>
        </p:txBody>
      </p:sp>
      <p:sp>
        <p:nvSpPr>
          <p:cNvPr id="7" name="Titre 1"/>
          <p:cNvSpPr txBox="1"/>
          <p:nvPr/>
        </p:nvSpPr>
        <p:spPr bwMode="auto">
          <a:xfrm>
            <a:off x="3203572" y="4072305"/>
            <a:ext cx="7613650" cy="1281113"/>
          </a:xfrm>
          <a:prstGeom prst="rect">
            <a:avLst/>
          </a:prstGeom>
        </p:spPr>
        <p:txBody>
          <a:bodyPr vert="horz" lIns="0" tIns="46800" rIns="91440" bIns="45720" rtlCol="0" anchor="ctr">
            <a:normAutofit/>
          </a:bodyPr>
          <a:lstStyle>
            <a:lvl1pPr marL="342900" indent="-342900" algn="l" defTabSz="685800">
              <a:lnSpc>
                <a:spcPct val="90000"/>
              </a:lnSpc>
              <a:spcBef>
                <a:spcPts val="0"/>
              </a:spcBef>
              <a:buFontTx/>
              <a:buBlip>
                <a:blip r:embed="rId3"/>
              </a:buBlip>
              <a:defRPr sz="2250" b="1">
                <a:solidFill>
                  <a:srgbClr val="00A3A6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400">
                <a:solidFill>
                  <a:srgbClr val="478FD1"/>
                </a:solidFill>
              </a:rPr>
              <a:t>Un esempio suggestivo</a:t>
            </a:r>
            <a:endParaRPr lang="fr-FR">
              <a:solidFill>
                <a:srgbClr val="478FD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" name="Flèche : droite 14"/>
          <p:cNvSpPr/>
          <p:nvPr/>
        </p:nvSpPr>
        <p:spPr bwMode="auto">
          <a:xfrm rot="2073949">
            <a:off x="1076356" y="4405193"/>
            <a:ext cx="4277692" cy="177678"/>
          </a:xfrm>
          <a:prstGeom prst="rightArrow">
            <a:avLst>
              <a:gd name="adj1" fmla="val 50000"/>
              <a:gd name="adj2" fmla="val 72513"/>
            </a:avLst>
          </a:prstGeom>
          <a:gradFill>
            <a:gsLst>
              <a:gs pos="0">
                <a:srgbClr val="385723"/>
              </a:gs>
              <a:gs pos="100000">
                <a:srgbClr val="848484"/>
              </a:gs>
            </a:gsLst>
            <a:path path="circl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Apport de la voie mâle : un exemple simple  </a:t>
            </a:r>
            <a:endParaRPr/>
          </a:p>
        </p:txBody>
      </p:sp>
      <p:pic>
        <p:nvPicPr>
          <p:cNvPr id="5" name="Picture 2" descr="GPGR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9376522" y="216065"/>
            <a:ext cx="1228725" cy="1076325"/>
          </a:xfrm>
          <a:prstGeom prst="rect">
            <a:avLst/>
          </a:prstGeom>
          <a:noFill/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6772581" y="440713"/>
            <a:ext cx="2150702" cy="2150702"/>
          </a:xfrm>
          <a:prstGeom prst="rect">
            <a:avLst/>
          </a:prstGeom>
        </p:spPr>
      </p:pic>
      <p:sp>
        <p:nvSpPr>
          <p:cNvPr id="7" name="Espace réservé du contenu 1"/>
          <p:cNvSpPr txBox="1"/>
          <p:nvPr/>
        </p:nvSpPr>
        <p:spPr bwMode="auto">
          <a:xfrm>
            <a:off x="8609767" y="4597536"/>
            <a:ext cx="2733544" cy="5463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>
              <a:lnSpc>
                <a:spcPct val="90000"/>
              </a:lnSpc>
              <a:spcBef>
                <a:spcPts val="750"/>
              </a:spcBef>
              <a:buFont typeface="Arial"/>
              <a:buChar char="•"/>
              <a:defRPr sz="1800" b="0">
                <a:solidFill>
                  <a:srgbClr val="00A3A6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6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  <a:defRPr/>
            </a:pPr>
            <a:r>
              <a:rPr lang="fr-FR"/>
              <a:t>Une récolte / 3 jours </a:t>
            </a:r>
            <a:endParaRPr/>
          </a:p>
          <a:p>
            <a:pPr marL="0" indent="0">
              <a:buFont typeface="Arial"/>
              <a:buNone/>
              <a:defRPr/>
            </a:pPr>
            <a:r>
              <a:rPr lang="fr-FR" b="1"/>
              <a:t>Entre 20 et 150 g par ruche</a:t>
            </a:r>
            <a:endParaRPr/>
          </a:p>
        </p:txBody>
      </p:sp>
      <p:pic>
        <p:nvPicPr>
          <p:cNvPr id="1026" name="Picture 2" descr="https://www.geleeroyale-info.fr/wp-content/uploads/2018/08/le-greffage.jpg"/>
          <p:cNvPicPr>
            <a:picLocks noChangeAspect="1" noChangeArrowheads="1"/>
          </p:cNvPicPr>
          <p:nvPr/>
        </p:nvPicPr>
        <p:blipFill>
          <a:blip r:embed="rId5"/>
          <a:stretch/>
        </p:blipFill>
        <p:spPr bwMode="auto">
          <a:xfrm>
            <a:off x="743194" y="2156676"/>
            <a:ext cx="1386200" cy="910583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8" name="Espace réservé du contenu 1"/>
          <p:cNvSpPr txBox="1"/>
          <p:nvPr/>
        </p:nvSpPr>
        <p:spPr bwMode="auto">
          <a:xfrm>
            <a:off x="5026890" y="2576966"/>
            <a:ext cx="2733544" cy="54635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171450" indent="-171450" algn="l" defTabSz="685800">
              <a:lnSpc>
                <a:spcPct val="90000"/>
              </a:lnSpc>
              <a:spcBef>
                <a:spcPts val="750"/>
              </a:spcBef>
              <a:buFont typeface="Arial"/>
              <a:buChar char="•"/>
              <a:defRPr sz="1800" b="0">
                <a:solidFill>
                  <a:srgbClr val="00A3A6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6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/>
              <a:buNone/>
              <a:defRPr/>
            </a:pPr>
            <a:r>
              <a:rPr lang="fr-FR"/>
              <a:t>Sélection pour la production de gelée royale</a:t>
            </a:r>
            <a:endParaRPr/>
          </a:p>
        </p:txBody>
      </p:sp>
      <p:sp>
        <p:nvSpPr>
          <p:cNvPr id="10" name="Espace réservé du contenu 1"/>
          <p:cNvSpPr txBox="1"/>
          <p:nvPr/>
        </p:nvSpPr>
        <p:spPr bwMode="auto">
          <a:xfrm>
            <a:off x="2173421" y="2198595"/>
            <a:ext cx="1334646" cy="3642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>
              <a:lnSpc>
                <a:spcPct val="90000"/>
              </a:lnSpc>
              <a:spcBef>
                <a:spcPts val="750"/>
              </a:spcBef>
              <a:buFont typeface="Arial"/>
              <a:buChar char="•"/>
              <a:defRPr sz="1800" b="0">
                <a:solidFill>
                  <a:srgbClr val="00A3A6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6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  <a:defRPr/>
            </a:pPr>
            <a:r>
              <a:rPr lang="fr-FR"/>
              <a:t>Greffage</a:t>
            </a:r>
            <a:endParaRPr/>
          </a:p>
        </p:txBody>
      </p:sp>
      <p:pic>
        <p:nvPicPr>
          <p:cNvPr id="1030" name="Picture 6" descr="https://www.geleeroyale-info.fr/wp-content/uploads/2018/08/filtration-gelee-royale.jpg"/>
          <p:cNvPicPr>
            <a:picLocks noChangeAspect="1" noChangeArrowheads="1"/>
          </p:cNvPicPr>
          <p:nvPr/>
        </p:nvPicPr>
        <p:blipFill>
          <a:blip r:embed="rId6"/>
          <a:stretch/>
        </p:blipFill>
        <p:spPr bwMode="auto">
          <a:xfrm>
            <a:off x="5682826" y="4597536"/>
            <a:ext cx="2960316" cy="1944606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13" name="Picture 4" descr="https://www.geleeroyale-info.fr/wp-content/uploads/2018/08/gelee-royale-recoltes-des-cadres.jpg"/>
          <p:cNvPicPr>
            <a:picLocks noChangeAspect="1" noChangeArrowheads="1"/>
          </p:cNvPicPr>
          <p:nvPr/>
        </p:nvPicPr>
        <p:blipFill>
          <a:blip r:embed="rId7"/>
          <a:stretch/>
        </p:blipFill>
        <p:spPr bwMode="auto">
          <a:xfrm>
            <a:off x="2215461" y="3607744"/>
            <a:ext cx="1506781" cy="989792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14" name="Espace réservé du contenu 1"/>
          <p:cNvSpPr txBox="1"/>
          <p:nvPr/>
        </p:nvSpPr>
        <p:spPr bwMode="auto">
          <a:xfrm>
            <a:off x="3722242" y="3693667"/>
            <a:ext cx="2373758" cy="5901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>
              <a:lnSpc>
                <a:spcPct val="90000"/>
              </a:lnSpc>
              <a:spcBef>
                <a:spcPts val="750"/>
              </a:spcBef>
              <a:buFont typeface="Arial"/>
              <a:buChar char="•"/>
              <a:defRPr sz="1800" b="0">
                <a:solidFill>
                  <a:srgbClr val="00A3A6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6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  <a:defRPr/>
            </a:pPr>
            <a:r>
              <a:rPr lang="fr-FR"/>
              <a:t>Récolte des cadres </a:t>
            </a:r>
            <a:endParaRPr/>
          </a:p>
        </p:txBody>
      </p:sp>
      <p:sp>
        <p:nvSpPr>
          <p:cNvPr id="16" name="Titre 2"/>
          <p:cNvSpPr txBox="1"/>
          <p:nvPr/>
        </p:nvSpPr>
        <p:spPr bwMode="auto">
          <a:xfrm>
            <a:off x="743194" y="788621"/>
            <a:ext cx="10216343" cy="888251"/>
          </a:xfrm>
          <a:prstGeom prst="rect">
            <a:avLst/>
          </a:prstGeom>
        </p:spPr>
        <p:txBody>
          <a:bodyPr vert="horz" lIns="0" tIns="46800" rIns="91440" bIns="45720" rtlCol="0" anchor="ctr" anchorCtr="0">
            <a:normAutofit/>
          </a:bodyPr>
          <a:lstStyle>
            <a:lvl1pPr marL="342900" indent="-342900" algn="l" defTabSz="685800">
              <a:lnSpc>
                <a:spcPct val="90000"/>
              </a:lnSpc>
              <a:spcBef>
                <a:spcPts val="0"/>
              </a:spcBef>
              <a:buFontTx/>
              <a:buBlip>
                <a:blip r:embed="rId8"/>
              </a:buBlip>
              <a:defRPr sz="2250" b="1">
                <a:solidFill>
                  <a:srgbClr val="00A3A6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>
                <a:solidFill>
                  <a:srgbClr val="478FD1"/>
                </a:solidFill>
              </a:rPr>
              <a:t>Utilità della via maschile : un esempio semplice</a:t>
            </a:r>
            <a:endParaRPr/>
          </a:p>
        </p:txBody>
      </p:sp>
      <p:sp>
        <p:nvSpPr>
          <p:cNvPr id="17" name="Espace réservé du contenu 1"/>
          <p:cNvSpPr txBox="1"/>
          <p:nvPr/>
        </p:nvSpPr>
        <p:spPr bwMode="auto">
          <a:xfrm>
            <a:off x="7820018" y="2576966"/>
            <a:ext cx="2733544" cy="5463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>
              <a:lnSpc>
                <a:spcPct val="90000"/>
              </a:lnSpc>
              <a:spcBef>
                <a:spcPts val="750"/>
              </a:spcBef>
              <a:buFont typeface="Arial"/>
              <a:buChar char="•"/>
              <a:defRPr sz="1800" b="0">
                <a:solidFill>
                  <a:srgbClr val="00A3A6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6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  <a:defRPr/>
            </a:pPr>
            <a:r>
              <a:rPr lang="fr-FR">
                <a:solidFill>
                  <a:srgbClr val="478FD1"/>
                </a:solidFill>
              </a:rPr>
              <a:t>Selezione per la </a:t>
            </a:r>
            <a:br>
              <a:rPr lang="fr-FR">
                <a:solidFill>
                  <a:srgbClr val="478FD1"/>
                </a:solidFill>
              </a:rPr>
            </a:br>
            <a:r>
              <a:rPr lang="fr-FR">
                <a:solidFill>
                  <a:srgbClr val="478FD1"/>
                </a:solidFill>
              </a:rPr>
              <a:t>produzione di pappa reale</a:t>
            </a:r>
          </a:p>
        </p:txBody>
      </p:sp>
      <p:sp>
        <p:nvSpPr>
          <p:cNvPr id="18" name="Espace réservé du contenu 1"/>
          <p:cNvSpPr txBox="1"/>
          <p:nvPr/>
        </p:nvSpPr>
        <p:spPr bwMode="auto">
          <a:xfrm>
            <a:off x="2173421" y="2618920"/>
            <a:ext cx="1334646" cy="3642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>
              <a:lnSpc>
                <a:spcPct val="90000"/>
              </a:lnSpc>
              <a:spcBef>
                <a:spcPts val="750"/>
              </a:spcBef>
              <a:buFont typeface="Arial"/>
              <a:buChar char="•"/>
              <a:defRPr sz="1800" b="0">
                <a:solidFill>
                  <a:srgbClr val="00A3A6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6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  <a:defRPr/>
            </a:pPr>
            <a:r>
              <a:rPr lang="fr-FR">
                <a:solidFill>
                  <a:srgbClr val="478FD1"/>
                </a:solidFill>
              </a:rPr>
              <a:t>Traslarvo</a:t>
            </a:r>
          </a:p>
        </p:txBody>
      </p:sp>
      <p:sp>
        <p:nvSpPr>
          <p:cNvPr id="19" name="Espace réservé du contenu 1"/>
          <p:cNvSpPr txBox="1"/>
          <p:nvPr/>
        </p:nvSpPr>
        <p:spPr bwMode="auto">
          <a:xfrm>
            <a:off x="3723032" y="4109341"/>
            <a:ext cx="1959794" cy="3642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>
              <a:lnSpc>
                <a:spcPct val="90000"/>
              </a:lnSpc>
              <a:spcBef>
                <a:spcPts val="750"/>
              </a:spcBef>
              <a:buFont typeface="Arial"/>
              <a:buChar char="•"/>
              <a:defRPr sz="1800" b="0">
                <a:solidFill>
                  <a:srgbClr val="00A3A6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6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  <a:defRPr/>
            </a:pPr>
            <a:r>
              <a:rPr lang="fr-FR">
                <a:solidFill>
                  <a:srgbClr val="478FD1"/>
                </a:solidFill>
              </a:rPr>
              <a:t>Raccolta dei favi</a:t>
            </a:r>
          </a:p>
        </p:txBody>
      </p:sp>
      <p:sp>
        <p:nvSpPr>
          <p:cNvPr id="20" name="Espace réservé du contenu 1"/>
          <p:cNvSpPr txBox="1"/>
          <p:nvPr/>
        </p:nvSpPr>
        <p:spPr bwMode="auto">
          <a:xfrm>
            <a:off x="8613192" y="5770809"/>
            <a:ext cx="2733544" cy="5463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>
              <a:lnSpc>
                <a:spcPct val="90000"/>
              </a:lnSpc>
              <a:spcBef>
                <a:spcPts val="750"/>
              </a:spcBef>
              <a:buFont typeface="Arial"/>
              <a:buChar char="•"/>
              <a:defRPr sz="1800" b="0">
                <a:solidFill>
                  <a:srgbClr val="00A3A6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6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  <a:defRPr/>
            </a:pPr>
            <a:r>
              <a:rPr lang="fr-FR" dirty="0">
                <a:solidFill>
                  <a:srgbClr val="478FD1"/>
                </a:solidFill>
              </a:rPr>
              <a:t>Una </a:t>
            </a:r>
            <a:r>
              <a:rPr lang="fr-FR" dirty="0" err="1">
                <a:solidFill>
                  <a:srgbClr val="478FD1"/>
                </a:solidFill>
              </a:rPr>
              <a:t>raccolta</a:t>
            </a:r>
            <a:r>
              <a:rPr lang="fr-FR" dirty="0">
                <a:solidFill>
                  <a:srgbClr val="478FD1"/>
                </a:solidFill>
              </a:rPr>
              <a:t> </a:t>
            </a:r>
            <a:r>
              <a:rPr lang="fr-FR" dirty="0" err="1">
                <a:solidFill>
                  <a:srgbClr val="478FD1"/>
                </a:solidFill>
              </a:rPr>
              <a:t>ogni</a:t>
            </a:r>
            <a:r>
              <a:rPr lang="fr-FR" dirty="0">
                <a:solidFill>
                  <a:srgbClr val="478FD1"/>
                </a:solidFill>
              </a:rPr>
              <a:t> 3 </a:t>
            </a:r>
            <a:r>
              <a:rPr lang="fr-FR" dirty="0" err="1">
                <a:solidFill>
                  <a:srgbClr val="478FD1"/>
                </a:solidFill>
              </a:rPr>
              <a:t>giorni</a:t>
            </a:r>
            <a:endParaRPr lang="fr-FR" dirty="0">
              <a:solidFill>
                <a:srgbClr val="478FD1"/>
              </a:solidFill>
            </a:endParaRPr>
          </a:p>
          <a:p>
            <a:pPr marL="0" indent="0">
              <a:buFont typeface="Arial"/>
              <a:buNone/>
              <a:defRPr/>
            </a:pPr>
            <a:r>
              <a:rPr lang="fr-FR" b="1" dirty="0">
                <a:solidFill>
                  <a:srgbClr val="478FD1"/>
                </a:solidFill>
              </a:rPr>
              <a:t>Tra 20 e 150 g per </a:t>
            </a:r>
            <a:r>
              <a:rPr lang="fr-FR" b="1" dirty="0" err="1">
                <a:solidFill>
                  <a:srgbClr val="478FD1"/>
                </a:solidFill>
              </a:rPr>
              <a:t>alveare</a:t>
            </a:r>
            <a:endParaRPr lang="fr-FR" b="1" dirty="0">
              <a:solidFill>
                <a:srgbClr val="478FD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7" grpId="0"/>
      <p:bldP spid="10" grpId="0"/>
      <p:bldP spid="14" grpId="0"/>
      <p:bldP spid="18" grpId="0"/>
      <p:bldP spid="19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12" name="Espace réservé du contenu 11"/>
          <p:cNvGraphicFramePr>
            <a:graphicFrameLocks noGrp="1"/>
          </p:cNvGraphicFramePr>
          <p:nvPr>
            <p:ph idx="1"/>
          </p:nvPr>
        </p:nvGraphicFramePr>
        <p:xfrm>
          <a:off x="2052870" y="1813116"/>
          <a:ext cx="8086260" cy="4651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026" name="Picture 2" descr="GPGR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9376522" y="216065"/>
            <a:ext cx="1228725" cy="1076325"/>
          </a:xfrm>
          <a:prstGeom prst="rect">
            <a:avLst/>
          </a:prstGeom>
          <a:noFill/>
        </p:spPr>
      </p:pic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5"/>
          <a:stretch/>
        </p:blipFill>
        <p:spPr bwMode="auto">
          <a:xfrm>
            <a:off x="6525837" y="5240235"/>
            <a:ext cx="810613" cy="540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3923490" y="4970031"/>
            <a:ext cx="1137035" cy="540409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7">
            <a:grayscl/>
          </a:blip>
          <a:stretch/>
        </p:blipFill>
        <p:spPr bwMode="auto">
          <a:xfrm>
            <a:off x="11381" y="1813116"/>
            <a:ext cx="2181698" cy="1378089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9962623" y="1712070"/>
            <a:ext cx="1711865" cy="1378089"/>
          </a:xfrm>
          <a:prstGeom prst="rect">
            <a:avLst/>
          </a:prstGeom>
        </p:spPr>
      </p:pic>
      <p:sp>
        <p:nvSpPr>
          <p:cNvPr id="19" name="Text Box 3"/>
          <p:cNvSpPr txBox="1">
            <a:spLocks noChangeArrowheads="1"/>
          </p:cNvSpPr>
          <p:nvPr/>
        </p:nvSpPr>
        <p:spPr bwMode="auto">
          <a:xfrm>
            <a:off x="5455145" y="2221839"/>
            <a:ext cx="1475998" cy="3585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defTabSz="685800">
              <a:lnSpc>
                <a:spcPct val="90000"/>
              </a:lnSpc>
              <a:spcBef>
                <a:spcPts val="750"/>
              </a:spcBef>
              <a:buFont typeface="Arial"/>
              <a:buChar char="•"/>
              <a:defRPr b="0">
                <a:solidFill>
                  <a:srgbClr val="00A3A6"/>
                </a:solidFill>
              </a:defRPr>
            </a:lvl1pPr>
            <a:lvl2pPr marL="514350" indent="-171450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650"/>
            </a:lvl2pPr>
            <a:lvl3pPr marL="857250" indent="-171450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500"/>
            </a:lvl3pPr>
            <a:lvl4pPr marL="1200150" indent="-171450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/>
            </a:lvl4pPr>
            <a:lvl5pPr marL="1543050" indent="-171450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/>
            </a:lvl5pPr>
            <a:lvl6pPr marL="1885950" indent="-171450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/>
            </a:lvl6pPr>
            <a:lvl7pPr marL="2228850" indent="-171450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/>
            </a:lvl7pPr>
            <a:lvl8pPr marL="2571750" indent="-171450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/>
            </a:lvl8pPr>
            <a:lvl9pPr marL="2914650" indent="-171450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/>
            </a:lvl9pPr>
          </a:lstStyle>
          <a:p>
            <a:pPr marL="342900" lvl="1" indent="0">
              <a:buNone/>
              <a:defRPr/>
            </a:pPr>
            <a:r>
              <a:rPr lang="fr-FR" sz="1600">
                <a:solidFill>
                  <a:schemeClr val="dk1"/>
                </a:solidFill>
              </a:rPr>
              <a:t>h² = 0,35</a:t>
            </a:r>
            <a:endParaRPr/>
          </a:p>
        </p:txBody>
      </p:sp>
      <p:sp>
        <p:nvSpPr>
          <p:cNvPr id="2" name="Rectangle 1"/>
          <p:cNvSpPr/>
          <p:nvPr/>
        </p:nvSpPr>
        <p:spPr bwMode="auto">
          <a:xfrm>
            <a:off x="2441790" y="6190402"/>
            <a:ext cx="1453557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r">
              <a:defRPr sz="1300" b="0" i="0" u="none" strike="noStrike" spc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1600">
                <a:solidFill>
                  <a:srgbClr val="00A3A6"/>
                </a:solidFill>
              </a:rPr>
              <a:t>Reines à GR</a:t>
            </a:r>
            <a:endParaRPr/>
          </a:p>
          <a:p>
            <a:pPr algn="r">
              <a:defRPr sz="1300" b="0" i="0" u="none" strike="noStrike" spc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1600">
                <a:solidFill>
                  <a:srgbClr val="00A3A6"/>
                </a:solidFill>
              </a:rPr>
              <a:t>Mâles à GR</a:t>
            </a:r>
            <a:endParaRPr/>
          </a:p>
        </p:txBody>
      </p:sp>
      <p:sp>
        <p:nvSpPr>
          <p:cNvPr id="11" name="Rectangle 10"/>
          <p:cNvSpPr/>
          <p:nvPr/>
        </p:nvSpPr>
        <p:spPr bwMode="auto">
          <a:xfrm>
            <a:off x="6907115" y="6151170"/>
            <a:ext cx="1856533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r">
              <a:defRPr sz="1300" b="0" i="0" u="none" strike="noStrike" spc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1600">
                <a:solidFill>
                  <a:srgbClr val="00A3A6"/>
                </a:solidFill>
              </a:rPr>
              <a:t>Reines à miel</a:t>
            </a:r>
          </a:p>
          <a:p>
            <a:pPr algn="r">
              <a:defRPr sz="1300" b="0" i="0" u="none" strike="noStrike" spc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1600">
                <a:solidFill>
                  <a:srgbClr val="00A3A6"/>
                </a:solidFill>
              </a:rPr>
              <a:t>Mâles tout venant</a:t>
            </a:r>
          </a:p>
        </p:txBody>
      </p:sp>
      <p:sp>
        <p:nvSpPr>
          <p:cNvPr id="13" name="Rectangle 12"/>
          <p:cNvSpPr/>
          <p:nvPr/>
        </p:nvSpPr>
        <p:spPr bwMode="auto">
          <a:xfrm>
            <a:off x="5264876" y="6123585"/>
            <a:ext cx="1856533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defRPr sz="1300" b="0" i="0" u="none" strike="noStrike" spc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1600"/>
              <a:t>Reine à gelée</a:t>
            </a:r>
            <a:endParaRPr/>
          </a:p>
          <a:p>
            <a:pPr algn="ctr">
              <a:defRPr sz="1300" b="0" i="0" u="none" strike="noStrike" spc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1600"/>
              <a:t>Mâles tout venant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5648446" y="2882096"/>
            <a:ext cx="2181698" cy="31483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5" name="Rectangle 14"/>
          <p:cNvSpPr/>
          <p:nvPr/>
        </p:nvSpPr>
        <p:spPr bwMode="auto">
          <a:xfrm>
            <a:off x="5434295" y="6069379"/>
            <a:ext cx="1592923" cy="666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1" name="Titre 2"/>
          <p:cNvSpPr>
            <a:spLocks noGrp="1"/>
          </p:cNvSpPr>
          <p:nvPr>
            <p:ph type="title"/>
          </p:nvPr>
        </p:nvSpPr>
        <p:spPr bwMode="auto">
          <a:xfrm>
            <a:off x="743194" y="149640"/>
            <a:ext cx="10216343" cy="888251"/>
          </a:xfrm>
        </p:spPr>
        <p:txBody>
          <a:bodyPr/>
          <a:lstStyle/>
          <a:p>
            <a:pPr>
              <a:defRPr/>
            </a:pPr>
            <a:r>
              <a:rPr lang="fr-FR"/>
              <a:t>Apport de la voie mâle : un exemple simple  </a:t>
            </a:r>
            <a:endParaRPr/>
          </a:p>
        </p:txBody>
      </p:sp>
      <p:sp>
        <p:nvSpPr>
          <p:cNvPr id="22" name="Titre 2"/>
          <p:cNvSpPr txBox="1"/>
          <p:nvPr/>
        </p:nvSpPr>
        <p:spPr bwMode="auto">
          <a:xfrm>
            <a:off x="743194" y="788621"/>
            <a:ext cx="10216343" cy="888251"/>
          </a:xfrm>
          <a:prstGeom prst="rect">
            <a:avLst/>
          </a:prstGeom>
        </p:spPr>
        <p:txBody>
          <a:bodyPr vert="horz" lIns="0" tIns="46800" rIns="91440" bIns="45720" rtlCol="0" anchor="ctr" anchorCtr="0">
            <a:normAutofit/>
          </a:bodyPr>
          <a:lstStyle>
            <a:lvl1pPr marL="342900" indent="-342900" algn="l" defTabSz="685800">
              <a:lnSpc>
                <a:spcPct val="90000"/>
              </a:lnSpc>
              <a:spcBef>
                <a:spcPts val="0"/>
              </a:spcBef>
              <a:buFontTx/>
              <a:buBlip>
                <a:blip r:embed="rId9"/>
              </a:buBlip>
              <a:defRPr sz="2250" b="1">
                <a:solidFill>
                  <a:srgbClr val="00A3A6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>
                <a:solidFill>
                  <a:srgbClr val="478FD1"/>
                </a:solidFill>
              </a:rPr>
              <a:t>Utilità della via maschile : un esempio semplice</a:t>
            </a:r>
            <a:endParaRPr/>
          </a:p>
        </p:txBody>
      </p:sp>
      <p:sp>
        <p:nvSpPr>
          <p:cNvPr id="23" name="Rectangle 22"/>
          <p:cNvSpPr/>
          <p:nvPr/>
        </p:nvSpPr>
        <p:spPr bwMode="auto">
          <a:xfrm>
            <a:off x="3874724" y="6172686"/>
            <a:ext cx="1390153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defRPr sz="1300" b="0" i="0" u="none" strike="noStrike" spc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1600">
                <a:solidFill>
                  <a:srgbClr val="478FD1"/>
                </a:solidFill>
              </a:rPr>
              <a:t>Regine da PR</a:t>
            </a:r>
            <a:endParaRPr/>
          </a:p>
          <a:p>
            <a:pPr>
              <a:defRPr sz="1300" b="0" i="0" u="none" strike="noStrike" spc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1600">
                <a:solidFill>
                  <a:srgbClr val="478FD1"/>
                </a:solidFill>
              </a:rPr>
              <a:t>Fuchi da PR</a:t>
            </a:r>
            <a:endParaRPr/>
          </a:p>
        </p:txBody>
      </p:sp>
      <p:sp>
        <p:nvSpPr>
          <p:cNvPr id="24" name="Rectangle 23"/>
          <p:cNvSpPr/>
          <p:nvPr/>
        </p:nvSpPr>
        <p:spPr bwMode="auto">
          <a:xfrm>
            <a:off x="8747946" y="6152314"/>
            <a:ext cx="1856533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defRPr sz="1300" b="0" i="0" u="none" strike="noStrike" spc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1600">
                <a:solidFill>
                  <a:srgbClr val="478FD1"/>
                </a:solidFill>
              </a:rPr>
              <a:t>Regine da miele</a:t>
            </a:r>
          </a:p>
          <a:p>
            <a:pPr>
              <a:defRPr sz="1300" b="0" i="0" u="none" strike="noStrike" spc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1600">
                <a:solidFill>
                  <a:srgbClr val="478FD1"/>
                </a:solidFill>
              </a:rPr>
              <a:t>Fuchi qualsiasi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39A393BA-B830-4821-B400-1E9BF11CC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Et sans contrôle?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3D2780D-2B9C-454B-A5A6-840503BDBC00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</a:blip>
          <a:stretch>
            <a:fillRect/>
          </a:stretch>
        </p:blipFill>
        <p:spPr>
          <a:xfrm>
            <a:off x="6371829" y="2098963"/>
            <a:ext cx="724533" cy="29724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1CC0874-9F35-4078-A0A1-DBFDE7EEE2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0074" y="711161"/>
            <a:ext cx="778281" cy="90799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A7F7164-D843-4262-BC1D-D3AA8A4319B9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786022" y="2394805"/>
            <a:ext cx="732333" cy="29026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D2EC536-F486-46F0-BBC6-2831879E26A9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</a:blip>
          <a:stretch>
            <a:fillRect/>
          </a:stretch>
        </p:blipFill>
        <p:spPr>
          <a:xfrm>
            <a:off x="6423261" y="4399192"/>
            <a:ext cx="724533" cy="29724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86CCC5E-383B-4C42-90D5-7C9E3AB5C9B3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</a:blip>
          <a:stretch>
            <a:fillRect/>
          </a:stretch>
        </p:blipFill>
        <p:spPr>
          <a:xfrm>
            <a:off x="4963675" y="2635767"/>
            <a:ext cx="724533" cy="29724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4366961-E767-4B41-ABB8-C48B8B9D2FC0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</a:blip>
          <a:stretch>
            <a:fillRect/>
          </a:stretch>
        </p:blipFill>
        <p:spPr>
          <a:xfrm>
            <a:off x="6924155" y="2467995"/>
            <a:ext cx="724533" cy="29724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7A8066D-CEEC-49D7-BE0B-93CEC6464B2B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</a:blip>
          <a:stretch>
            <a:fillRect/>
          </a:stretch>
        </p:blipFill>
        <p:spPr>
          <a:xfrm>
            <a:off x="5092312" y="2190946"/>
            <a:ext cx="724533" cy="29724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EB0AEA0-CCE5-4395-8291-7E209097C8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2654" y="2849091"/>
            <a:ext cx="718023" cy="78677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8A504F6-B299-45C9-AB72-BE0F588C6262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</a:blip>
          <a:stretch>
            <a:fillRect/>
          </a:stretch>
        </p:blipFill>
        <p:spPr>
          <a:xfrm>
            <a:off x="5004607" y="3869972"/>
            <a:ext cx="724533" cy="297249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80D67A7-1E5C-4C53-9F7A-E19AA770768B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</a:blip>
          <a:stretch>
            <a:fillRect/>
          </a:stretch>
        </p:blipFill>
        <p:spPr>
          <a:xfrm>
            <a:off x="5024588" y="4369806"/>
            <a:ext cx="724533" cy="29724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1204374-857D-45C0-BCF7-06D4C92B167B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</a:blip>
          <a:stretch>
            <a:fillRect/>
          </a:stretch>
        </p:blipFill>
        <p:spPr>
          <a:xfrm>
            <a:off x="6825489" y="4058764"/>
            <a:ext cx="724533" cy="297249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4117C1B-B7BB-479F-81EE-BB2C8C9F0710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</a:blip>
          <a:stretch>
            <a:fillRect/>
          </a:stretch>
        </p:blipFill>
        <p:spPr>
          <a:xfrm>
            <a:off x="6388779" y="3718336"/>
            <a:ext cx="724533" cy="29724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5604C73-3286-452A-B2BA-D4A5FF0E67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429296">
            <a:off x="5862921" y="4037184"/>
            <a:ext cx="701594" cy="260074"/>
          </a:xfrm>
          <a:prstGeom prst="rect">
            <a:avLst/>
          </a:prstGeom>
        </p:spPr>
      </p:pic>
      <p:sp>
        <p:nvSpPr>
          <p:cNvPr id="25" name="Flèche : droite 24">
            <a:extLst>
              <a:ext uri="{FF2B5EF4-FFF2-40B4-BE49-F238E27FC236}">
                <a16:creationId xmlns:a16="http://schemas.microsoft.com/office/drawing/2014/main" id="{83BF0BCB-2C0F-4FD5-A0F6-D36CB8FA9E7D}"/>
              </a:ext>
            </a:extLst>
          </p:cNvPr>
          <p:cNvSpPr/>
          <p:nvPr/>
        </p:nvSpPr>
        <p:spPr>
          <a:xfrm rot="5400000" flipV="1">
            <a:off x="3272034" y="2207087"/>
            <a:ext cx="1159411" cy="204878"/>
          </a:xfrm>
          <a:prstGeom prst="rightArrow">
            <a:avLst>
              <a:gd name="adj1" fmla="val 50000"/>
              <a:gd name="adj2" fmla="val 72513"/>
            </a:avLst>
          </a:prstGeom>
          <a:solidFill>
            <a:srgbClr val="00A3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Espace réservé du contenu 1">
            <a:extLst>
              <a:ext uri="{FF2B5EF4-FFF2-40B4-BE49-F238E27FC236}">
                <a16:creationId xmlns:a16="http://schemas.microsoft.com/office/drawing/2014/main" id="{700D229C-33F5-4036-BF24-AC52407008BF}"/>
              </a:ext>
            </a:extLst>
          </p:cNvPr>
          <p:cNvSpPr txBox="1">
            <a:spLocks/>
          </p:cNvSpPr>
          <p:nvPr/>
        </p:nvSpPr>
        <p:spPr>
          <a:xfrm>
            <a:off x="3256146" y="1207629"/>
            <a:ext cx="1143160" cy="3959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800" b="0" kern="1200">
                <a:solidFill>
                  <a:srgbClr val="00A3A6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dirty="0"/>
              <a:t>Souche !</a:t>
            </a:r>
          </a:p>
        </p:txBody>
      </p:sp>
      <p:graphicFrame>
        <p:nvGraphicFramePr>
          <p:cNvPr id="29" name="Graphique 28">
            <a:extLst>
              <a:ext uri="{FF2B5EF4-FFF2-40B4-BE49-F238E27FC236}">
                <a16:creationId xmlns:a16="http://schemas.microsoft.com/office/drawing/2014/main" id="{525F5F17-115B-4CF1-AC9E-0FCD908B284D}"/>
              </a:ext>
            </a:extLst>
          </p:cNvPr>
          <p:cNvGraphicFramePr/>
          <p:nvPr>
            <p:extLst/>
          </p:nvPr>
        </p:nvGraphicFramePr>
        <p:xfrm>
          <a:off x="8640093" y="2561740"/>
          <a:ext cx="1738521" cy="1370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3" name="Espace réservé du contenu 1">
            <a:extLst>
              <a:ext uri="{FF2B5EF4-FFF2-40B4-BE49-F238E27FC236}">
                <a16:creationId xmlns:a16="http://schemas.microsoft.com/office/drawing/2014/main" id="{4E65D5B9-40BC-42CF-9A99-36A6550470C1}"/>
              </a:ext>
            </a:extLst>
          </p:cNvPr>
          <p:cNvSpPr txBox="1">
            <a:spLocks/>
          </p:cNvSpPr>
          <p:nvPr/>
        </p:nvSpPr>
        <p:spPr>
          <a:xfrm>
            <a:off x="3128353" y="3074979"/>
            <a:ext cx="1398746" cy="3540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800" b="0" kern="1200">
                <a:solidFill>
                  <a:srgbClr val="00A3A6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fr-FR" dirty="0"/>
              <a:t>F1</a:t>
            </a:r>
          </a:p>
        </p:txBody>
      </p:sp>
      <p:sp>
        <p:nvSpPr>
          <p:cNvPr id="34" name="Espace réservé du contenu 1">
            <a:extLst>
              <a:ext uri="{FF2B5EF4-FFF2-40B4-BE49-F238E27FC236}">
                <a16:creationId xmlns:a16="http://schemas.microsoft.com/office/drawing/2014/main" id="{7BADD9A7-96F1-4421-B97F-C902A2FC96C9}"/>
              </a:ext>
            </a:extLst>
          </p:cNvPr>
          <p:cNvSpPr txBox="1">
            <a:spLocks/>
          </p:cNvSpPr>
          <p:nvPr/>
        </p:nvSpPr>
        <p:spPr>
          <a:xfrm>
            <a:off x="3190147" y="5101731"/>
            <a:ext cx="1398746" cy="3540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800" b="0" kern="1200">
                <a:solidFill>
                  <a:srgbClr val="00A3A6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fr-FR" dirty="0"/>
              <a:t>F2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D1856CB0-1285-4325-92D6-5B80C8645F4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56309" y="4654938"/>
            <a:ext cx="562046" cy="639126"/>
          </a:xfrm>
          <a:prstGeom prst="rect">
            <a:avLst/>
          </a:prstGeom>
        </p:spPr>
      </p:pic>
      <p:graphicFrame>
        <p:nvGraphicFramePr>
          <p:cNvPr id="36" name="Graphique 35">
            <a:extLst>
              <a:ext uri="{FF2B5EF4-FFF2-40B4-BE49-F238E27FC236}">
                <a16:creationId xmlns:a16="http://schemas.microsoft.com/office/drawing/2014/main" id="{D217C458-6F46-497D-BFE0-E67B31F5F7B3}"/>
              </a:ext>
            </a:extLst>
          </p:cNvPr>
          <p:cNvGraphicFramePr/>
          <p:nvPr>
            <p:extLst/>
          </p:nvPr>
        </p:nvGraphicFramePr>
        <p:xfrm>
          <a:off x="8505369" y="631817"/>
          <a:ext cx="1738521" cy="1370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37" name="Graphique 36">
            <a:extLst>
              <a:ext uri="{FF2B5EF4-FFF2-40B4-BE49-F238E27FC236}">
                <a16:creationId xmlns:a16="http://schemas.microsoft.com/office/drawing/2014/main" id="{5D986643-9B78-4630-A3AE-E39016B5E5CC}"/>
              </a:ext>
            </a:extLst>
          </p:cNvPr>
          <p:cNvGraphicFramePr/>
          <p:nvPr>
            <p:extLst/>
          </p:nvPr>
        </p:nvGraphicFramePr>
        <p:xfrm>
          <a:off x="8726881" y="4547816"/>
          <a:ext cx="1738521" cy="1370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pic>
        <p:nvPicPr>
          <p:cNvPr id="35" name="Image 34">
            <a:extLst>
              <a:ext uri="{FF2B5EF4-FFF2-40B4-BE49-F238E27FC236}">
                <a16:creationId xmlns:a16="http://schemas.microsoft.com/office/drawing/2014/main" id="{DF3ACE86-2508-4D6A-B067-C28F7860487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98305" y="5634492"/>
            <a:ext cx="724533" cy="277212"/>
          </a:xfrm>
          <a:prstGeom prst="rect">
            <a:avLst/>
          </a:prstGeom>
        </p:spPr>
      </p:pic>
      <p:sp>
        <p:nvSpPr>
          <p:cNvPr id="40" name="Flèche : droite 39">
            <a:extLst>
              <a:ext uri="{FF2B5EF4-FFF2-40B4-BE49-F238E27FC236}">
                <a16:creationId xmlns:a16="http://schemas.microsoft.com/office/drawing/2014/main" id="{CD7D8EED-87B2-4B17-92E0-E452B711E7E2}"/>
              </a:ext>
            </a:extLst>
          </p:cNvPr>
          <p:cNvSpPr/>
          <p:nvPr/>
        </p:nvSpPr>
        <p:spPr>
          <a:xfrm rot="5400000" flipV="1">
            <a:off x="5833211" y="1871735"/>
            <a:ext cx="700950" cy="181857"/>
          </a:xfrm>
          <a:prstGeom prst="rightArrow">
            <a:avLst>
              <a:gd name="adj1" fmla="val 50000"/>
              <a:gd name="adj2" fmla="val 72513"/>
            </a:avLst>
          </a:prstGeom>
          <a:solidFill>
            <a:srgbClr val="FDEC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lèche : droite 40">
            <a:extLst>
              <a:ext uri="{FF2B5EF4-FFF2-40B4-BE49-F238E27FC236}">
                <a16:creationId xmlns:a16="http://schemas.microsoft.com/office/drawing/2014/main" id="{23CA8BB4-11A3-4177-96C2-3EB065A89757}"/>
              </a:ext>
            </a:extLst>
          </p:cNvPr>
          <p:cNvSpPr/>
          <p:nvPr/>
        </p:nvSpPr>
        <p:spPr>
          <a:xfrm rot="5400000" flipV="1">
            <a:off x="3192337" y="4138522"/>
            <a:ext cx="1312850" cy="210838"/>
          </a:xfrm>
          <a:prstGeom prst="rightArrow">
            <a:avLst>
              <a:gd name="adj1" fmla="val 50000"/>
              <a:gd name="adj2" fmla="val 72513"/>
            </a:avLst>
          </a:prstGeom>
          <a:solidFill>
            <a:srgbClr val="00A3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2" name="Image 41">
            <a:extLst>
              <a:ext uri="{FF2B5EF4-FFF2-40B4-BE49-F238E27FC236}">
                <a16:creationId xmlns:a16="http://schemas.microsoft.com/office/drawing/2014/main" id="{4A4B5934-B4CE-498C-B2F2-058FABC0E187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</a:blip>
          <a:stretch>
            <a:fillRect/>
          </a:stretch>
        </p:blipFill>
        <p:spPr>
          <a:xfrm>
            <a:off x="6271545" y="2635767"/>
            <a:ext cx="724533" cy="297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867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Graphic spid="29" grpId="0">
        <p:bldAsOne/>
      </p:bldGraphic>
      <p:bldP spid="33" grpId="0"/>
      <p:bldP spid="34" grpId="0"/>
      <p:bldGraphic spid="37" grpId="0">
        <p:bldAsOne/>
      </p:bldGraphic>
      <p:bldP spid="40" grpId="0" animBg="1"/>
      <p:bldP spid="4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Titre 9"/>
          <p:cNvSpPr>
            <a:spLocks noGrp="1"/>
          </p:cNvSpPr>
          <p:nvPr>
            <p:ph type="ctrTitle"/>
          </p:nvPr>
        </p:nvSpPr>
        <p:spPr bwMode="auto">
          <a:xfrm>
            <a:off x="3320241" y="2357719"/>
            <a:ext cx="7380312" cy="1007527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fr-FR" sz="1800"/>
              <a:t>L’importance de la voie mâle en apiculture</a:t>
            </a:r>
            <a:endParaRPr lang="fr-FR" sz="1200" i="1"/>
          </a:p>
        </p:txBody>
      </p:sp>
      <p:sp>
        <p:nvSpPr>
          <p:cNvPr id="5" name="ZoneTexte 4"/>
          <p:cNvSpPr txBox="1"/>
          <p:nvPr/>
        </p:nvSpPr>
        <p:spPr bwMode="auto">
          <a:xfrm>
            <a:off x="2783633" y="6060478"/>
            <a:ext cx="75567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  <a:defRPr/>
            </a:pPr>
            <a:endParaRPr lang="fr-FR" sz="1400" strike="sngStrike">
              <a:solidFill>
                <a:srgbClr val="FF0000"/>
              </a:solidFill>
              <a:latin typeface="Calibri"/>
              <a:ea typeface="ＭＳ Ｐゴシック"/>
            </a:endParaRPr>
          </a:p>
          <a:p>
            <a:pPr algn="r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>
                <a:solidFill>
                  <a:srgbClr val="00A3A6"/>
                </a:solidFill>
                <a:latin typeface="Calibri"/>
                <a:ea typeface="ＭＳ Ｐゴシック"/>
              </a:rPr>
              <a:t>Séminaire MeliorApi, Cunéo, 8 Novembre 2024</a:t>
            </a:r>
            <a:endParaRPr/>
          </a:p>
        </p:txBody>
      </p:sp>
      <p:sp>
        <p:nvSpPr>
          <p:cNvPr id="6" name="Titre 1"/>
          <p:cNvSpPr txBox="1"/>
          <p:nvPr/>
        </p:nvSpPr>
        <p:spPr bwMode="auto">
          <a:xfrm>
            <a:off x="3320241" y="4310602"/>
            <a:ext cx="7613650" cy="1281113"/>
          </a:xfrm>
          <a:prstGeom prst="rect">
            <a:avLst/>
          </a:prstGeom>
        </p:spPr>
        <p:txBody>
          <a:bodyPr vert="horz" lIns="0" tIns="46800" rIns="91440" bIns="45720" rtlCol="0" anchor="ctr">
            <a:normAutofit/>
          </a:bodyPr>
          <a:lstStyle>
            <a:lvl1pPr marL="342900" indent="-342900" algn="l" defTabSz="685800">
              <a:lnSpc>
                <a:spcPct val="90000"/>
              </a:lnSpc>
              <a:spcBef>
                <a:spcPts val="0"/>
              </a:spcBef>
              <a:buFontTx/>
              <a:buBlip>
                <a:blip r:embed="rId3"/>
              </a:buBlip>
              <a:defRPr sz="2250" b="1">
                <a:solidFill>
                  <a:srgbClr val="00A3A6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400">
                <a:solidFill>
                  <a:srgbClr val="478FD1"/>
                </a:solidFill>
              </a:rPr>
              <a:t>Valutare l’impatto della via maschile sul progresso genetico</a:t>
            </a:r>
            <a:endParaRPr lang="fr-FR">
              <a:solidFill>
                <a:srgbClr val="478FD1"/>
              </a:solidFill>
            </a:endParaRPr>
          </a:p>
        </p:txBody>
      </p:sp>
      <p:sp>
        <p:nvSpPr>
          <p:cNvPr id="7" name="Titre 1"/>
          <p:cNvSpPr txBox="1"/>
          <p:nvPr/>
        </p:nvSpPr>
        <p:spPr bwMode="auto">
          <a:xfrm>
            <a:off x="3355972" y="3517646"/>
            <a:ext cx="7613650" cy="1281113"/>
          </a:xfrm>
          <a:prstGeom prst="rect">
            <a:avLst/>
          </a:prstGeom>
        </p:spPr>
        <p:txBody>
          <a:bodyPr vert="horz" lIns="0" tIns="46800" rIns="91440" bIns="45720" rtlCol="0" anchor="ctr">
            <a:normAutofit/>
          </a:bodyPr>
          <a:lstStyle>
            <a:lvl1pPr marL="342900" indent="-342900" algn="l" defTabSz="685800">
              <a:lnSpc>
                <a:spcPct val="90000"/>
              </a:lnSpc>
              <a:spcBef>
                <a:spcPts val="0"/>
              </a:spcBef>
              <a:buFontTx/>
              <a:buBlip>
                <a:blip r:embed="rId3"/>
              </a:buBlip>
              <a:defRPr sz="2250" b="1">
                <a:solidFill>
                  <a:srgbClr val="00A3A6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400"/>
              <a:t>Evaluer l’impact de la voie male sur le progrès génétique</a:t>
            </a:r>
            <a:endParaRPr lang="fr-F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8" name="Picture 1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5241876" y="846910"/>
            <a:ext cx="2669656" cy="1779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0"/>
          </a:effectLst>
        </p:spPr>
      </p:pic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 bwMode="auto">
          <a:xfrm>
            <a:off x="7911532" y="1035958"/>
            <a:ext cx="3394474" cy="54635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  <a:defRPr/>
            </a:pPr>
            <a:r>
              <a:rPr lang="fr-FR"/>
              <a:t>Schéma type de sélection en fécondation naturelle</a:t>
            </a:r>
            <a:endParaRPr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 bwMode="auto">
          <a:xfrm>
            <a:off x="205252" y="159554"/>
            <a:ext cx="5955600" cy="888251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fr-FR" sz="2200"/>
              <a:t>Impact de la voie mâle sur le progrès génétique</a:t>
            </a:r>
            <a:endParaRPr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rcRect l="16926" t="9050" r="25587" b="18500"/>
          <a:stretch/>
        </p:blipFill>
        <p:spPr bwMode="auto">
          <a:xfrm>
            <a:off x="2680585" y="2432005"/>
            <a:ext cx="1065751" cy="10073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3746338" y="3725944"/>
            <a:ext cx="1065751" cy="437238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1514756" y="3753473"/>
            <a:ext cx="1065751" cy="382180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/>
          <a:srcRect l="16926" t="9050" r="25587" b="18500"/>
          <a:stretch/>
        </p:blipFill>
        <p:spPr bwMode="auto">
          <a:xfrm>
            <a:off x="8833408" y="2432005"/>
            <a:ext cx="1065751" cy="10073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8767515" y="3668095"/>
            <a:ext cx="1065751" cy="382180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 bwMode="auto">
          <a:xfrm>
            <a:off x="2580507" y="2182548"/>
            <a:ext cx="14623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200 colonies</a:t>
            </a:r>
            <a:endParaRPr/>
          </a:p>
        </p:txBody>
      </p:sp>
      <p:sp>
        <p:nvSpPr>
          <p:cNvPr id="12" name="ZoneTexte 11"/>
          <p:cNvSpPr txBox="1"/>
          <p:nvPr/>
        </p:nvSpPr>
        <p:spPr bwMode="auto">
          <a:xfrm>
            <a:off x="1652960" y="3439359"/>
            <a:ext cx="1269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10 souches</a:t>
            </a:r>
            <a:endParaRPr/>
          </a:p>
        </p:txBody>
      </p:sp>
      <p:sp>
        <p:nvSpPr>
          <p:cNvPr id="13" name="ZoneTexte 12"/>
          <p:cNvSpPr txBox="1"/>
          <p:nvPr/>
        </p:nvSpPr>
        <p:spPr bwMode="auto">
          <a:xfrm>
            <a:off x="3657407" y="3423589"/>
            <a:ext cx="1882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10 ruches à mâles</a:t>
            </a:r>
            <a:endParaRPr/>
          </a:p>
        </p:txBody>
      </p:sp>
      <p:sp>
        <p:nvSpPr>
          <p:cNvPr id="14" name="ZoneTexte 13"/>
          <p:cNvSpPr txBox="1"/>
          <p:nvPr/>
        </p:nvSpPr>
        <p:spPr bwMode="auto">
          <a:xfrm>
            <a:off x="8687115" y="2098083"/>
            <a:ext cx="14623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500 colonies</a:t>
            </a:r>
            <a:endParaRPr/>
          </a:p>
        </p:txBody>
      </p:sp>
      <p:sp>
        <p:nvSpPr>
          <p:cNvPr id="15" name="ZoneTexte 14"/>
          <p:cNvSpPr txBox="1"/>
          <p:nvPr/>
        </p:nvSpPr>
        <p:spPr bwMode="auto">
          <a:xfrm>
            <a:off x="8863134" y="3355125"/>
            <a:ext cx="1269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10 souches</a:t>
            </a:r>
            <a:endParaRPr/>
          </a:p>
        </p:txBody>
      </p:sp>
      <p:pic>
        <p:nvPicPr>
          <p:cNvPr id="17" name="Picture 2" descr="http://www.lesruchersdargonne.com/insem_perso%20%2815%29.JPG"/>
          <p:cNvPicPr>
            <a:picLocks noChangeAspect="1" noChangeArrowheads="1"/>
          </p:cNvPicPr>
          <p:nvPr/>
        </p:nvPicPr>
        <p:blipFill>
          <a:blip r:embed="rId7"/>
          <a:stretch/>
        </p:blipFill>
        <p:spPr bwMode="auto">
          <a:xfrm>
            <a:off x="4447" y="1020170"/>
            <a:ext cx="2167327" cy="1625496"/>
          </a:xfrm>
          <a:prstGeom prst="rect">
            <a:avLst/>
          </a:prstGeom>
          <a:noFill/>
          <a:effectLst>
            <a:softEdge rad="635000"/>
          </a:effectLst>
        </p:spPr>
      </p:pic>
      <p:sp>
        <p:nvSpPr>
          <p:cNvPr id="21" name="Flèche : courbe vers la droite 20"/>
          <p:cNvSpPr/>
          <p:nvPr/>
        </p:nvSpPr>
        <p:spPr bwMode="auto">
          <a:xfrm rot="10800000">
            <a:off x="3939050" y="2295367"/>
            <a:ext cx="390154" cy="1241493"/>
          </a:xfrm>
          <a:prstGeom prst="curvedRight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22" name="Flèche : courbe vers la droite 21"/>
          <p:cNvSpPr/>
          <p:nvPr/>
        </p:nvSpPr>
        <p:spPr bwMode="auto">
          <a:xfrm rot="10800000">
            <a:off x="10228433" y="2633641"/>
            <a:ext cx="390154" cy="1416633"/>
          </a:xfrm>
          <a:prstGeom prst="curvedRight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>
              <a:solidFill>
                <a:schemeClr val="tx1"/>
              </a:solidFill>
            </a:endParaRPr>
          </a:p>
        </p:txBody>
      </p:sp>
      <p:graphicFrame>
        <p:nvGraphicFramePr>
          <p:cNvPr id="23" name="Graphique 22"/>
          <p:cNvGraphicFramePr>
            <a:graphicFrameLocks/>
          </p:cNvGraphicFramePr>
          <p:nvPr/>
        </p:nvGraphicFramePr>
        <p:xfrm>
          <a:off x="5313423" y="4771291"/>
          <a:ext cx="3394474" cy="18061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4" name="Espace réservé du contenu 1"/>
          <p:cNvSpPr txBox="1"/>
          <p:nvPr/>
        </p:nvSpPr>
        <p:spPr bwMode="auto">
          <a:xfrm>
            <a:off x="3362456" y="5363856"/>
            <a:ext cx="2733544" cy="5463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>
              <a:lnSpc>
                <a:spcPct val="90000"/>
              </a:lnSpc>
              <a:spcBef>
                <a:spcPts val="750"/>
              </a:spcBef>
              <a:buFont typeface="Arial"/>
              <a:buChar char="•"/>
              <a:defRPr sz="1800" b="0">
                <a:solidFill>
                  <a:srgbClr val="00A3A6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6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  <a:defRPr/>
            </a:pPr>
            <a:r>
              <a:rPr lang="fr-FR" b="1"/>
              <a:t>Progrès génétique annuel </a:t>
            </a:r>
            <a:endParaRPr/>
          </a:p>
        </p:txBody>
      </p:sp>
      <p:sp>
        <p:nvSpPr>
          <p:cNvPr id="20" name="Flèche : courbe vers la droite 19"/>
          <p:cNvSpPr/>
          <p:nvPr/>
        </p:nvSpPr>
        <p:spPr bwMode="auto">
          <a:xfrm>
            <a:off x="2097717" y="2382532"/>
            <a:ext cx="390154" cy="1150613"/>
          </a:xfrm>
          <a:prstGeom prst="curvedRight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25" name="Flèche : courbe vers la droite 24"/>
          <p:cNvSpPr/>
          <p:nvPr/>
        </p:nvSpPr>
        <p:spPr bwMode="auto">
          <a:xfrm rot="384251">
            <a:off x="8192256" y="2491501"/>
            <a:ext cx="390154" cy="1512560"/>
          </a:xfrm>
          <a:prstGeom prst="curvedRight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26" name="Espace réservé du contenu 1"/>
          <p:cNvSpPr txBox="1"/>
          <p:nvPr/>
        </p:nvSpPr>
        <p:spPr bwMode="auto">
          <a:xfrm>
            <a:off x="1649777" y="1020170"/>
            <a:ext cx="3763276" cy="54635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171450" indent="-171450" algn="l" defTabSz="685800">
              <a:lnSpc>
                <a:spcPct val="90000"/>
              </a:lnSpc>
              <a:spcBef>
                <a:spcPts val="750"/>
              </a:spcBef>
              <a:buFont typeface="Arial"/>
              <a:buChar char="•"/>
              <a:defRPr sz="1800" b="0">
                <a:solidFill>
                  <a:srgbClr val="00A3A6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6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  <a:defRPr/>
            </a:pPr>
            <a:r>
              <a:rPr lang="fr-FR"/>
              <a:t>Schéma type de sélection avec insémination</a:t>
            </a:r>
            <a:endParaRPr/>
          </a:p>
        </p:txBody>
      </p:sp>
      <p:pic>
        <p:nvPicPr>
          <p:cNvPr id="28" name="Graphique 27" descr="Point d’interrogation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/>
        </p:blipFill>
        <p:spPr bwMode="auto">
          <a:xfrm>
            <a:off x="6160851" y="5269045"/>
            <a:ext cx="367990" cy="367990"/>
          </a:xfrm>
          <a:prstGeom prst="rect">
            <a:avLst/>
          </a:prstGeom>
        </p:spPr>
      </p:pic>
      <p:sp>
        <p:nvSpPr>
          <p:cNvPr id="27" name="Titre 2"/>
          <p:cNvSpPr txBox="1"/>
          <p:nvPr/>
        </p:nvSpPr>
        <p:spPr bwMode="auto">
          <a:xfrm>
            <a:off x="6012587" y="167496"/>
            <a:ext cx="5955600" cy="888251"/>
          </a:xfrm>
          <a:prstGeom prst="rect">
            <a:avLst/>
          </a:prstGeom>
        </p:spPr>
        <p:txBody>
          <a:bodyPr vert="horz" lIns="0" tIns="46800" rIns="91440" bIns="45720" rtlCol="0" anchor="ctr" anchorCtr="0">
            <a:normAutofit/>
          </a:bodyPr>
          <a:lstStyle>
            <a:lvl1pPr marL="342900" indent="-342900" algn="l" defTabSz="685800">
              <a:lnSpc>
                <a:spcPct val="90000"/>
              </a:lnSpc>
              <a:spcBef>
                <a:spcPts val="0"/>
              </a:spcBef>
              <a:buFontTx/>
              <a:buBlip>
                <a:blip r:embed="rId11"/>
              </a:buBlip>
              <a:defRPr sz="2250" b="1">
                <a:solidFill>
                  <a:srgbClr val="00A3A6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200">
                <a:solidFill>
                  <a:srgbClr val="478FD1"/>
                </a:solidFill>
              </a:rPr>
              <a:t>Impatto della via maschile sul progresso genetico</a:t>
            </a:r>
          </a:p>
        </p:txBody>
      </p:sp>
      <p:sp>
        <p:nvSpPr>
          <p:cNvPr id="30" name="Espace réservé du contenu 1"/>
          <p:cNvSpPr txBox="1"/>
          <p:nvPr/>
        </p:nvSpPr>
        <p:spPr bwMode="auto">
          <a:xfrm>
            <a:off x="1611545" y="1612735"/>
            <a:ext cx="3763276" cy="5463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>
              <a:lnSpc>
                <a:spcPct val="90000"/>
              </a:lnSpc>
              <a:spcBef>
                <a:spcPts val="750"/>
              </a:spcBef>
              <a:buFont typeface="Arial"/>
              <a:buChar char="•"/>
              <a:defRPr sz="1800" b="0">
                <a:solidFill>
                  <a:srgbClr val="00A3A6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6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  <a:defRPr/>
            </a:pPr>
            <a:r>
              <a:rPr lang="fr-FR">
                <a:solidFill>
                  <a:srgbClr val="478FD1"/>
                </a:solidFill>
              </a:rPr>
              <a:t>Selezione con inseminazione</a:t>
            </a:r>
          </a:p>
        </p:txBody>
      </p:sp>
      <p:sp>
        <p:nvSpPr>
          <p:cNvPr id="31" name="Espace réservé du contenu 1"/>
          <p:cNvSpPr txBox="1"/>
          <p:nvPr/>
        </p:nvSpPr>
        <p:spPr bwMode="auto">
          <a:xfrm>
            <a:off x="7911532" y="1627764"/>
            <a:ext cx="3763276" cy="5463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>
              <a:lnSpc>
                <a:spcPct val="90000"/>
              </a:lnSpc>
              <a:spcBef>
                <a:spcPts val="750"/>
              </a:spcBef>
              <a:buFont typeface="Arial"/>
              <a:buChar char="•"/>
              <a:defRPr sz="1800" b="0">
                <a:solidFill>
                  <a:srgbClr val="00A3A6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6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  <a:defRPr/>
            </a:pPr>
            <a:r>
              <a:rPr lang="fr-FR">
                <a:solidFill>
                  <a:srgbClr val="478FD1"/>
                </a:solidFill>
              </a:rPr>
              <a:t>Selezione con fecondazione naturale</a:t>
            </a:r>
          </a:p>
        </p:txBody>
      </p:sp>
      <p:sp>
        <p:nvSpPr>
          <p:cNvPr id="32" name="Espace réservé du contenu 1"/>
          <p:cNvSpPr txBox="1"/>
          <p:nvPr/>
        </p:nvSpPr>
        <p:spPr bwMode="auto">
          <a:xfrm>
            <a:off x="6775610" y="5363856"/>
            <a:ext cx="3057656" cy="5463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>
              <a:lnSpc>
                <a:spcPct val="90000"/>
              </a:lnSpc>
              <a:spcBef>
                <a:spcPts val="750"/>
              </a:spcBef>
              <a:buFont typeface="Arial"/>
              <a:buChar char="•"/>
              <a:defRPr sz="1800" b="0">
                <a:solidFill>
                  <a:srgbClr val="00A3A6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6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  <a:defRPr/>
            </a:pPr>
            <a:r>
              <a:rPr lang="fr-FR" b="1">
                <a:solidFill>
                  <a:srgbClr val="478FD1"/>
                </a:solidFill>
              </a:rPr>
              <a:t>Progresso genetico annuale</a:t>
            </a:r>
          </a:p>
        </p:txBody>
      </p:sp>
      <p:sp>
        <p:nvSpPr>
          <p:cNvPr id="33" name="Espace réservé du contenu 1"/>
          <p:cNvSpPr txBox="1"/>
          <p:nvPr/>
        </p:nvSpPr>
        <p:spPr bwMode="auto">
          <a:xfrm>
            <a:off x="1721924" y="4224933"/>
            <a:ext cx="1131751" cy="5463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>
              <a:lnSpc>
                <a:spcPct val="90000"/>
              </a:lnSpc>
              <a:spcBef>
                <a:spcPts val="750"/>
              </a:spcBef>
              <a:buFont typeface="Arial"/>
              <a:buChar char="•"/>
              <a:defRPr sz="1800" b="0">
                <a:solidFill>
                  <a:srgbClr val="00A3A6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6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  <a:defRPr/>
            </a:pPr>
            <a:r>
              <a:rPr lang="fr-FR">
                <a:solidFill>
                  <a:srgbClr val="478FD1"/>
                </a:solidFill>
              </a:rPr>
              <a:t>10 ceppi</a:t>
            </a:r>
          </a:p>
        </p:txBody>
      </p:sp>
      <p:sp>
        <p:nvSpPr>
          <p:cNvPr id="34" name="Espace réservé du contenu 1"/>
          <p:cNvSpPr txBox="1"/>
          <p:nvPr/>
        </p:nvSpPr>
        <p:spPr bwMode="auto">
          <a:xfrm>
            <a:off x="3656746" y="4157497"/>
            <a:ext cx="1921840" cy="5463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>
              <a:lnSpc>
                <a:spcPct val="90000"/>
              </a:lnSpc>
              <a:spcBef>
                <a:spcPts val="750"/>
              </a:spcBef>
              <a:buFont typeface="Arial"/>
              <a:buChar char="•"/>
              <a:defRPr sz="1800" b="0">
                <a:solidFill>
                  <a:srgbClr val="00A3A6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6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  <a:defRPr/>
            </a:pPr>
            <a:r>
              <a:rPr lang="fr-FR">
                <a:solidFill>
                  <a:srgbClr val="478FD1"/>
                </a:solidFill>
              </a:rPr>
              <a:t>10 alveari da fuco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14" grpId="0"/>
      <p:bldP spid="15" grpId="0"/>
      <p:bldP spid="22" grpId="0" animBg="1"/>
      <p:bldGraphic spid="23" grpId="0">
        <p:bldAsOne/>
      </p:bldGraphic>
      <p:bldP spid="24" grpId="0"/>
      <p:bldP spid="25" grpId="0" animBg="1"/>
      <p:bldP spid="31" grpId="0"/>
      <p:bldP spid="32" grpId="0"/>
      <p:bldP spid="33" grpId="0"/>
      <p:bldP spid="3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 bwMode="auto">
          <a:xfrm>
            <a:off x="1046182" y="923389"/>
            <a:ext cx="4591035" cy="462768"/>
          </a:xfrm>
        </p:spPr>
        <p:txBody>
          <a:bodyPr/>
          <a:lstStyle/>
          <a:p>
            <a:pPr>
              <a:defRPr/>
            </a:pPr>
            <a:r>
              <a:rPr lang="fr-FR"/>
              <a:t>Améliorer les performances de la population</a:t>
            </a:r>
            <a:endParaRPr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 bwMode="auto">
          <a:xfrm>
            <a:off x="743194" y="149640"/>
            <a:ext cx="10216343" cy="888251"/>
          </a:xfrm>
        </p:spPr>
        <p:txBody>
          <a:bodyPr/>
          <a:lstStyle/>
          <a:p>
            <a:pPr>
              <a:defRPr/>
            </a:pPr>
            <a:r>
              <a:rPr lang="fr-FR"/>
              <a:t>L’objectif de la sélection</a:t>
            </a:r>
            <a:endParaRPr/>
          </a:p>
        </p:txBody>
      </p:sp>
      <p:sp>
        <p:nvSpPr>
          <p:cNvPr id="5" name="Forme libre : forme 4"/>
          <p:cNvSpPr/>
          <p:nvPr/>
        </p:nvSpPr>
        <p:spPr bwMode="auto">
          <a:xfrm>
            <a:off x="3806266" y="4779953"/>
            <a:ext cx="4228777" cy="1018127"/>
          </a:xfrm>
          <a:custGeom>
            <a:avLst/>
            <a:gdLst>
              <a:gd name="connsiteX0" fmla="*/ 45027 w 3465374"/>
              <a:gd name="connsiteY0" fmla="*/ 1405701 h 1432256"/>
              <a:gd name="connsiteX1" fmla="*/ 51930 w 3465374"/>
              <a:gd name="connsiteY1" fmla="*/ 1405552 h 1432256"/>
              <a:gd name="connsiteX2" fmla="*/ 58833 w 3465374"/>
              <a:gd name="connsiteY2" fmla="*/ 1405391 h 1432256"/>
              <a:gd name="connsiteX3" fmla="*/ 65736 w 3465374"/>
              <a:gd name="connsiteY3" fmla="*/ 1405220 h 1432256"/>
              <a:gd name="connsiteX4" fmla="*/ 72639 w 3465374"/>
              <a:gd name="connsiteY4" fmla="*/ 1405048 h 1432256"/>
              <a:gd name="connsiteX5" fmla="*/ 79542 w 3465374"/>
              <a:gd name="connsiteY5" fmla="*/ 1404864 h 1432256"/>
              <a:gd name="connsiteX6" fmla="*/ 86446 w 3465374"/>
              <a:gd name="connsiteY6" fmla="*/ 1404670 h 1432256"/>
              <a:gd name="connsiteX7" fmla="*/ 93349 w 3465374"/>
              <a:gd name="connsiteY7" fmla="*/ 1404463 h 1432256"/>
              <a:gd name="connsiteX8" fmla="*/ 100252 w 3465374"/>
              <a:gd name="connsiteY8" fmla="*/ 1404257 h 1432256"/>
              <a:gd name="connsiteX9" fmla="*/ 107155 w 3465374"/>
              <a:gd name="connsiteY9" fmla="*/ 1404039 h 1432256"/>
              <a:gd name="connsiteX10" fmla="*/ 114058 w 3465374"/>
              <a:gd name="connsiteY10" fmla="*/ 1403810 h 1432256"/>
              <a:gd name="connsiteX11" fmla="*/ 120961 w 3465374"/>
              <a:gd name="connsiteY11" fmla="*/ 1403570 h 1432256"/>
              <a:gd name="connsiteX12" fmla="*/ 127864 w 3465374"/>
              <a:gd name="connsiteY12" fmla="*/ 1403318 h 1432256"/>
              <a:gd name="connsiteX13" fmla="*/ 134767 w 3465374"/>
              <a:gd name="connsiteY13" fmla="*/ 1403054 h 1432256"/>
              <a:gd name="connsiteX14" fmla="*/ 141671 w 3465374"/>
              <a:gd name="connsiteY14" fmla="*/ 1402779 h 1432256"/>
              <a:gd name="connsiteX15" fmla="*/ 148574 w 3465374"/>
              <a:gd name="connsiteY15" fmla="*/ 1402493 h 1432256"/>
              <a:gd name="connsiteX16" fmla="*/ 155477 w 3465374"/>
              <a:gd name="connsiteY16" fmla="*/ 1402195 h 1432256"/>
              <a:gd name="connsiteX17" fmla="*/ 162380 w 3465374"/>
              <a:gd name="connsiteY17" fmla="*/ 1401885 h 1432256"/>
              <a:gd name="connsiteX18" fmla="*/ 169283 w 3465374"/>
              <a:gd name="connsiteY18" fmla="*/ 1401564 h 1432256"/>
              <a:gd name="connsiteX19" fmla="*/ 176186 w 3465374"/>
              <a:gd name="connsiteY19" fmla="*/ 1401232 h 1432256"/>
              <a:gd name="connsiteX20" fmla="*/ 183089 w 3465374"/>
              <a:gd name="connsiteY20" fmla="*/ 1400877 h 1432256"/>
              <a:gd name="connsiteX21" fmla="*/ 189993 w 3465374"/>
              <a:gd name="connsiteY21" fmla="*/ 1400510 h 1432256"/>
              <a:gd name="connsiteX22" fmla="*/ 196896 w 3465374"/>
              <a:gd name="connsiteY22" fmla="*/ 1400121 h 1432256"/>
              <a:gd name="connsiteX23" fmla="*/ 203799 w 3465374"/>
              <a:gd name="connsiteY23" fmla="*/ 1399731 h 1432256"/>
              <a:gd name="connsiteX24" fmla="*/ 210702 w 3465374"/>
              <a:gd name="connsiteY24" fmla="*/ 1399307 h 1432256"/>
              <a:gd name="connsiteX25" fmla="*/ 217605 w 3465374"/>
              <a:gd name="connsiteY25" fmla="*/ 1398883 h 1432256"/>
              <a:gd name="connsiteX26" fmla="*/ 224508 w 3465374"/>
              <a:gd name="connsiteY26" fmla="*/ 1398425 h 1432256"/>
              <a:gd name="connsiteX27" fmla="*/ 231411 w 3465374"/>
              <a:gd name="connsiteY27" fmla="*/ 1397967 h 1432256"/>
              <a:gd name="connsiteX28" fmla="*/ 238315 w 3465374"/>
              <a:gd name="connsiteY28" fmla="*/ 1397474 h 1432256"/>
              <a:gd name="connsiteX29" fmla="*/ 245218 w 3465374"/>
              <a:gd name="connsiteY29" fmla="*/ 1396970 h 1432256"/>
              <a:gd name="connsiteX30" fmla="*/ 252121 w 3465374"/>
              <a:gd name="connsiteY30" fmla="*/ 1396443 h 1432256"/>
              <a:gd name="connsiteX31" fmla="*/ 259024 w 3465374"/>
              <a:gd name="connsiteY31" fmla="*/ 1395893 h 1432256"/>
              <a:gd name="connsiteX32" fmla="*/ 265927 w 3465374"/>
              <a:gd name="connsiteY32" fmla="*/ 1395320 h 1432256"/>
              <a:gd name="connsiteX33" fmla="*/ 272830 w 3465374"/>
              <a:gd name="connsiteY33" fmla="*/ 1394724 h 1432256"/>
              <a:gd name="connsiteX34" fmla="*/ 279733 w 3465374"/>
              <a:gd name="connsiteY34" fmla="*/ 1394105 h 1432256"/>
              <a:gd name="connsiteX35" fmla="*/ 286636 w 3465374"/>
              <a:gd name="connsiteY35" fmla="*/ 1393464 h 1432256"/>
              <a:gd name="connsiteX36" fmla="*/ 293540 w 3465374"/>
              <a:gd name="connsiteY36" fmla="*/ 1392799 h 1432256"/>
              <a:gd name="connsiteX37" fmla="*/ 300443 w 3465374"/>
              <a:gd name="connsiteY37" fmla="*/ 1392112 h 1432256"/>
              <a:gd name="connsiteX38" fmla="*/ 307346 w 3465374"/>
              <a:gd name="connsiteY38" fmla="*/ 1391390 h 1432256"/>
              <a:gd name="connsiteX39" fmla="*/ 314249 w 3465374"/>
              <a:gd name="connsiteY39" fmla="*/ 1390645 h 1432256"/>
              <a:gd name="connsiteX40" fmla="*/ 321152 w 3465374"/>
              <a:gd name="connsiteY40" fmla="*/ 1389877 h 1432256"/>
              <a:gd name="connsiteX41" fmla="*/ 328055 w 3465374"/>
              <a:gd name="connsiteY41" fmla="*/ 1389075 h 1432256"/>
              <a:gd name="connsiteX42" fmla="*/ 334958 w 3465374"/>
              <a:gd name="connsiteY42" fmla="*/ 1388239 h 1432256"/>
              <a:gd name="connsiteX43" fmla="*/ 341862 w 3465374"/>
              <a:gd name="connsiteY43" fmla="*/ 1387379 h 1432256"/>
              <a:gd name="connsiteX44" fmla="*/ 348765 w 3465374"/>
              <a:gd name="connsiteY44" fmla="*/ 1386486 h 1432256"/>
              <a:gd name="connsiteX45" fmla="*/ 355668 w 3465374"/>
              <a:gd name="connsiteY45" fmla="*/ 1385558 h 1432256"/>
              <a:gd name="connsiteX46" fmla="*/ 362571 w 3465374"/>
              <a:gd name="connsiteY46" fmla="*/ 1384595 h 1432256"/>
              <a:gd name="connsiteX47" fmla="*/ 369474 w 3465374"/>
              <a:gd name="connsiteY47" fmla="*/ 1383598 h 1432256"/>
              <a:gd name="connsiteX48" fmla="*/ 376377 w 3465374"/>
              <a:gd name="connsiteY48" fmla="*/ 1382567 h 1432256"/>
              <a:gd name="connsiteX49" fmla="*/ 383280 w 3465374"/>
              <a:gd name="connsiteY49" fmla="*/ 1381490 h 1432256"/>
              <a:gd name="connsiteX50" fmla="*/ 390184 w 3465374"/>
              <a:gd name="connsiteY50" fmla="*/ 1380390 h 1432256"/>
              <a:gd name="connsiteX51" fmla="*/ 397087 w 3465374"/>
              <a:gd name="connsiteY51" fmla="*/ 1379244 h 1432256"/>
              <a:gd name="connsiteX52" fmla="*/ 403990 w 3465374"/>
              <a:gd name="connsiteY52" fmla="*/ 1378053 h 1432256"/>
              <a:gd name="connsiteX53" fmla="*/ 410893 w 3465374"/>
              <a:gd name="connsiteY53" fmla="*/ 1376827 h 1432256"/>
              <a:gd name="connsiteX54" fmla="*/ 417796 w 3465374"/>
              <a:gd name="connsiteY54" fmla="*/ 1375555 h 1432256"/>
              <a:gd name="connsiteX55" fmla="*/ 424699 w 3465374"/>
              <a:gd name="connsiteY55" fmla="*/ 1374237 h 1432256"/>
              <a:gd name="connsiteX56" fmla="*/ 431602 w 3465374"/>
              <a:gd name="connsiteY56" fmla="*/ 1372885 h 1432256"/>
              <a:gd name="connsiteX57" fmla="*/ 438505 w 3465374"/>
              <a:gd name="connsiteY57" fmla="*/ 1371476 h 1432256"/>
              <a:gd name="connsiteX58" fmla="*/ 445409 w 3465374"/>
              <a:gd name="connsiteY58" fmla="*/ 1370020 h 1432256"/>
              <a:gd name="connsiteX59" fmla="*/ 452312 w 3465374"/>
              <a:gd name="connsiteY59" fmla="*/ 1368519 h 1432256"/>
              <a:gd name="connsiteX60" fmla="*/ 459215 w 3465374"/>
              <a:gd name="connsiteY60" fmla="*/ 1366973 h 1432256"/>
              <a:gd name="connsiteX61" fmla="*/ 466118 w 3465374"/>
              <a:gd name="connsiteY61" fmla="*/ 1365369 h 1432256"/>
              <a:gd name="connsiteX62" fmla="*/ 473021 w 3465374"/>
              <a:gd name="connsiteY62" fmla="*/ 1363718 h 1432256"/>
              <a:gd name="connsiteX63" fmla="*/ 479924 w 3465374"/>
              <a:gd name="connsiteY63" fmla="*/ 1362011 h 1432256"/>
              <a:gd name="connsiteX64" fmla="*/ 486827 w 3465374"/>
              <a:gd name="connsiteY64" fmla="*/ 1360247 h 1432256"/>
              <a:gd name="connsiteX65" fmla="*/ 493731 w 3465374"/>
              <a:gd name="connsiteY65" fmla="*/ 1358436 h 1432256"/>
              <a:gd name="connsiteX66" fmla="*/ 500634 w 3465374"/>
              <a:gd name="connsiteY66" fmla="*/ 1356557 h 1432256"/>
              <a:gd name="connsiteX67" fmla="*/ 507537 w 3465374"/>
              <a:gd name="connsiteY67" fmla="*/ 1354621 h 1432256"/>
              <a:gd name="connsiteX68" fmla="*/ 514440 w 3465374"/>
              <a:gd name="connsiteY68" fmla="*/ 1352627 h 1432256"/>
              <a:gd name="connsiteX69" fmla="*/ 521343 w 3465374"/>
              <a:gd name="connsiteY69" fmla="*/ 1350576 h 1432256"/>
              <a:gd name="connsiteX70" fmla="*/ 528246 w 3465374"/>
              <a:gd name="connsiteY70" fmla="*/ 1348456 h 1432256"/>
              <a:gd name="connsiteX71" fmla="*/ 535149 w 3465374"/>
              <a:gd name="connsiteY71" fmla="*/ 1346268 h 1432256"/>
              <a:gd name="connsiteX72" fmla="*/ 542053 w 3465374"/>
              <a:gd name="connsiteY72" fmla="*/ 1344011 h 1432256"/>
              <a:gd name="connsiteX73" fmla="*/ 548956 w 3465374"/>
              <a:gd name="connsiteY73" fmla="*/ 1341696 h 1432256"/>
              <a:gd name="connsiteX74" fmla="*/ 555859 w 3465374"/>
              <a:gd name="connsiteY74" fmla="*/ 1339313 h 1432256"/>
              <a:gd name="connsiteX75" fmla="*/ 562762 w 3465374"/>
              <a:gd name="connsiteY75" fmla="*/ 1336849 h 1432256"/>
              <a:gd name="connsiteX76" fmla="*/ 569665 w 3465374"/>
              <a:gd name="connsiteY76" fmla="*/ 1334329 h 1432256"/>
              <a:gd name="connsiteX77" fmla="*/ 576568 w 3465374"/>
              <a:gd name="connsiteY77" fmla="*/ 1331728 h 1432256"/>
              <a:gd name="connsiteX78" fmla="*/ 583471 w 3465374"/>
              <a:gd name="connsiteY78" fmla="*/ 1329046 h 1432256"/>
              <a:gd name="connsiteX79" fmla="*/ 590374 w 3465374"/>
              <a:gd name="connsiteY79" fmla="*/ 1326297 h 1432256"/>
              <a:gd name="connsiteX80" fmla="*/ 597278 w 3465374"/>
              <a:gd name="connsiteY80" fmla="*/ 1323466 h 1432256"/>
              <a:gd name="connsiteX81" fmla="*/ 604181 w 3465374"/>
              <a:gd name="connsiteY81" fmla="*/ 1320556 h 1432256"/>
              <a:gd name="connsiteX82" fmla="*/ 611084 w 3465374"/>
              <a:gd name="connsiteY82" fmla="*/ 1317565 h 1432256"/>
              <a:gd name="connsiteX83" fmla="*/ 617987 w 3465374"/>
              <a:gd name="connsiteY83" fmla="*/ 1314483 h 1432256"/>
              <a:gd name="connsiteX84" fmla="*/ 624890 w 3465374"/>
              <a:gd name="connsiteY84" fmla="*/ 1311332 h 1432256"/>
              <a:gd name="connsiteX85" fmla="*/ 631793 w 3465374"/>
              <a:gd name="connsiteY85" fmla="*/ 1308090 h 1432256"/>
              <a:gd name="connsiteX86" fmla="*/ 638696 w 3465374"/>
              <a:gd name="connsiteY86" fmla="*/ 1304755 h 1432256"/>
              <a:gd name="connsiteX87" fmla="*/ 645600 w 3465374"/>
              <a:gd name="connsiteY87" fmla="*/ 1301341 h 1432256"/>
              <a:gd name="connsiteX88" fmla="*/ 652503 w 3465374"/>
              <a:gd name="connsiteY88" fmla="*/ 1297835 h 1432256"/>
              <a:gd name="connsiteX89" fmla="*/ 659406 w 3465374"/>
              <a:gd name="connsiteY89" fmla="*/ 1294237 h 1432256"/>
              <a:gd name="connsiteX90" fmla="*/ 666309 w 3465374"/>
              <a:gd name="connsiteY90" fmla="*/ 1290547 h 1432256"/>
              <a:gd name="connsiteX91" fmla="*/ 673212 w 3465374"/>
              <a:gd name="connsiteY91" fmla="*/ 1286766 h 1432256"/>
              <a:gd name="connsiteX92" fmla="*/ 680115 w 3465374"/>
              <a:gd name="connsiteY92" fmla="*/ 1282882 h 1432256"/>
              <a:gd name="connsiteX93" fmla="*/ 687018 w 3465374"/>
              <a:gd name="connsiteY93" fmla="*/ 1278906 h 1432256"/>
              <a:gd name="connsiteX94" fmla="*/ 693922 w 3465374"/>
              <a:gd name="connsiteY94" fmla="*/ 1274827 h 1432256"/>
              <a:gd name="connsiteX95" fmla="*/ 700825 w 3465374"/>
              <a:gd name="connsiteY95" fmla="*/ 1270656 h 1432256"/>
              <a:gd name="connsiteX96" fmla="*/ 707728 w 3465374"/>
              <a:gd name="connsiteY96" fmla="*/ 1266371 h 1432256"/>
              <a:gd name="connsiteX97" fmla="*/ 714631 w 3465374"/>
              <a:gd name="connsiteY97" fmla="*/ 1261994 h 1432256"/>
              <a:gd name="connsiteX98" fmla="*/ 721534 w 3465374"/>
              <a:gd name="connsiteY98" fmla="*/ 1257514 h 1432256"/>
              <a:gd name="connsiteX99" fmla="*/ 728437 w 3465374"/>
              <a:gd name="connsiteY99" fmla="*/ 1252919 h 1432256"/>
              <a:gd name="connsiteX100" fmla="*/ 735340 w 3465374"/>
              <a:gd name="connsiteY100" fmla="*/ 1248233 h 1432256"/>
              <a:gd name="connsiteX101" fmla="*/ 742243 w 3465374"/>
              <a:gd name="connsiteY101" fmla="*/ 1243432 h 1432256"/>
              <a:gd name="connsiteX102" fmla="*/ 749147 w 3465374"/>
              <a:gd name="connsiteY102" fmla="*/ 1238516 h 1432256"/>
              <a:gd name="connsiteX103" fmla="*/ 756050 w 3465374"/>
              <a:gd name="connsiteY103" fmla="*/ 1233498 h 1432256"/>
              <a:gd name="connsiteX104" fmla="*/ 762953 w 3465374"/>
              <a:gd name="connsiteY104" fmla="*/ 1228365 h 1432256"/>
              <a:gd name="connsiteX105" fmla="*/ 769856 w 3465374"/>
              <a:gd name="connsiteY105" fmla="*/ 1223117 h 1432256"/>
              <a:gd name="connsiteX106" fmla="*/ 776759 w 3465374"/>
              <a:gd name="connsiteY106" fmla="*/ 1217754 h 1432256"/>
              <a:gd name="connsiteX107" fmla="*/ 783662 w 3465374"/>
              <a:gd name="connsiteY107" fmla="*/ 1212277 h 1432256"/>
              <a:gd name="connsiteX108" fmla="*/ 790565 w 3465374"/>
              <a:gd name="connsiteY108" fmla="*/ 1206686 h 1432256"/>
              <a:gd name="connsiteX109" fmla="*/ 797469 w 3465374"/>
              <a:gd name="connsiteY109" fmla="*/ 1200980 h 1432256"/>
              <a:gd name="connsiteX110" fmla="*/ 804372 w 3465374"/>
              <a:gd name="connsiteY110" fmla="*/ 1195159 h 1432256"/>
              <a:gd name="connsiteX111" fmla="*/ 811275 w 3465374"/>
              <a:gd name="connsiteY111" fmla="*/ 1189212 h 1432256"/>
              <a:gd name="connsiteX112" fmla="*/ 818178 w 3465374"/>
              <a:gd name="connsiteY112" fmla="*/ 1183151 h 1432256"/>
              <a:gd name="connsiteX113" fmla="*/ 825081 w 3465374"/>
              <a:gd name="connsiteY113" fmla="*/ 1176975 h 1432256"/>
              <a:gd name="connsiteX114" fmla="*/ 831984 w 3465374"/>
              <a:gd name="connsiteY114" fmla="*/ 1170673 h 1432256"/>
              <a:gd name="connsiteX115" fmla="*/ 838887 w 3465374"/>
              <a:gd name="connsiteY115" fmla="*/ 1164245 h 1432256"/>
              <a:gd name="connsiteX116" fmla="*/ 845791 w 3465374"/>
              <a:gd name="connsiteY116" fmla="*/ 1157703 h 1432256"/>
              <a:gd name="connsiteX117" fmla="*/ 852694 w 3465374"/>
              <a:gd name="connsiteY117" fmla="*/ 1151023 h 1432256"/>
              <a:gd name="connsiteX118" fmla="*/ 859597 w 3465374"/>
              <a:gd name="connsiteY118" fmla="*/ 1144239 h 1432256"/>
              <a:gd name="connsiteX119" fmla="*/ 866500 w 3465374"/>
              <a:gd name="connsiteY119" fmla="*/ 1137319 h 1432256"/>
              <a:gd name="connsiteX120" fmla="*/ 873403 w 3465374"/>
              <a:gd name="connsiteY120" fmla="*/ 1130284 h 1432256"/>
              <a:gd name="connsiteX121" fmla="*/ 880306 w 3465374"/>
              <a:gd name="connsiteY121" fmla="*/ 1123111 h 1432256"/>
              <a:gd name="connsiteX122" fmla="*/ 887209 w 3465374"/>
              <a:gd name="connsiteY122" fmla="*/ 1115824 h 1432256"/>
              <a:gd name="connsiteX123" fmla="*/ 894112 w 3465374"/>
              <a:gd name="connsiteY123" fmla="*/ 1108410 h 1432256"/>
              <a:gd name="connsiteX124" fmla="*/ 901016 w 3465374"/>
              <a:gd name="connsiteY124" fmla="*/ 1100871 h 1432256"/>
              <a:gd name="connsiteX125" fmla="*/ 907919 w 3465374"/>
              <a:gd name="connsiteY125" fmla="*/ 1093205 h 1432256"/>
              <a:gd name="connsiteX126" fmla="*/ 914822 w 3465374"/>
              <a:gd name="connsiteY126" fmla="*/ 1085414 h 1432256"/>
              <a:gd name="connsiteX127" fmla="*/ 921725 w 3465374"/>
              <a:gd name="connsiteY127" fmla="*/ 1077508 h 1432256"/>
              <a:gd name="connsiteX128" fmla="*/ 928628 w 3465374"/>
              <a:gd name="connsiteY128" fmla="*/ 1069464 h 1432256"/>
              <a:gd name="connsiteX129" fmla="*/ 935531 w 3465374"/>
              <a:gd name="connsiteY129" fmla="*/ 1061306 h 1432256"/>
              <a:gd name="connsiteX130" fmla="*/ 942434 w 3465374"/>
              <a:gd name="connsiteY130" fmla="*/ 1053022 h 1432256"/>
              <a:gd name="connsiteX131" fmla="*/ 949338 w 3465374"/>
              <a:gd name="connsiteY131" fmla="*/ 1044612 h 1432256"/>
              <a:gd name="connsiteX132" fmla="*/ 956241 w 3465374"/>
              <a:gd name="connsiteY132" fmla="*/ 1036075 h 1432256"/>
              <a:gd name="connsiteX133" fmla="*/ 963144 w 3465374"/>
              <a:gd name="connsiteY133" fmla="*/ 1027425 h 1432256"/>
              <a:gd name="connsiteX134" fmla="*/ 970047 w 3465374"/>
              <a:gd name="connsiteY134" fmla="*/ 1018648 h 1432256"/>
              <a:gd name="connsiteX135" fmla="*/ 976950 w 3465374"/>
              <a:gd name="connsiteY135" fmla="*/ 1009756 h 1432256"/>
              <a:gd name="connsiteX136" fmla="*/ 983853 w 3465374"/>
              <a:gd name="connsiteY136" fmla="*/ 1000739 h 1432256"/>
              <a:gd name="connsiteX137" fmla="*/ 990756 w 3465374"/>
              <a:gd name="connsiteY137" fmla="*/ 991595 h 1432256"/>
              <a:gd name="connsiteX138" fmla="*/ 997660 w 3465374"/>
              <a:gd name="connsiteY138" fmla="*/ 982349 h 1432256"/>
              <a:gd name="connsiteX139" fmla="*/ 1004563 w 3465374"/>
              <a:gd name="connsiteY139" fmla="*/ 972976 h 1432256"/>
              <a:gd name="connsiteX140" fmla="*/ 1011466 w 3465374"/>
              <a:gd name="connsiteY140" fmla="*/ 963500 h 1432256"/>
              <a:gd name="connsiteX141" fmla="*/ 1018369 w 3465374"/>
              <a:gd name="connsiteY141" fmla="*/ 953898 h 1432256"/>
              <a:gd name="connsiteX142" fmla="*/ 1025272 w 3465374"/>
              <a:gd name="connsiteY142" fmla="*/ 944193 h 1432256"/>
              <a:gd name="connsiteX143" fmla="*/ 1032175 w 3465374"/>
              <a:gd name="connsiteY143" fmla="*/ 934374 h 1432256"/>
              <a:gd name="connsiteX144" fmla="*/ 1039078 w 3465374"/>
              <a:gd name="connsiteY144" fmla="*/ 924440 h 1432256"/>
              <a:gd name="connsiteX145" fmla="*/ 1045981 w 3465374"/>
              <a:gd name="connsiteY145" fmla="*/ 914414 h 1432256"/>
              <a:gd name="connsiteX146" fmla="*/ 1052885 w 3465374"/>
              <a:gd name="connsiteY146" fmla="*/ 904273 h 1432256"/>
              <a:gd name="connsiteX147" fmla="*/ 1059788 w 3465374"/>
              <a:gd name="connsiteY147" fmla="*/ 894030 h 1432256"/>
              <a:gd name="connsiteX148" fmla="*/ 1066691 w 3465374"/>
              <a:gd name="connsiteY148" fmla="*/ 883683 h 1432256"/>
              <a:gd name="connsiteX149" fmla="*/ 1073594 w 3465374"/>
              <a:gd name="connsiteY149" fmla="*/ 873245 h 1432256"/>
              <a:gd name="connsiteX150" fmla="*/ 1080497 w 3465374"/>
              <a:gd name="connsiteY150" fmla="*/ 862704 h 1432256"/>
              <a:gd name="connsiteX151" fmla="*/ 1087400 w 3465374"/>
              <a:gd name="connsiteY151" fmla="*/ 852070 h 1432256"/>
              <a:gd name="connsiteX152" fmla="*/ 1094303 w 3465374"/>
              <a:gd name="connsiteY152" fmla="*/ 841346 h 1432256"/>
              <a:gd name="connsiteX153" fmla="*/ 1101207 w 3465374"/>
              <a:gd name="connsiteY153" fmla="*/ 830529 h 1432256"/>
              <a:gd name="connsiteX154" fmla="*/ 1108110 w 3465374"/>
              <a:gd name="connsiteY154" fmla="*/ 819644 h 1432256"/>
              <a:gd name="connsiteX155" fmla="*/ 1115013 w 3465374"/>
              <a:gd name="connsiteY155" fmla="*/ 808656 h 1432256"/>
              <a:gd name="connsiteX156" fmla="*/ 1121916 w 3465374"/>
              <a:gd name="connsiteY156" fmla="*/ 797599 h 1432256"/>
              <a:gd name="connsiteX157" fmla="*/ 1128819 w 3465374"/>
              <a:gd name="connsiteY157" fmla="*/ 786462 h 1432256"/>
              <a:gd name="connsiteX158" fmla="*/ 1135722 w 3465374"/>
              <a:gd name="connsiteY158" fmla="*/ 775244 h 1432256"/>
              <a:gd name="connsiteX159" fmla="*/ 1142625 w 3465374"/>
              <a:gd name="connsiteY159" fmla="*/ 763970 h 1432256"/>
              <a:gd name="connsiteX160" fmla="*/ 1149529 w 3465374"/>
              <a:gd name="connsiteY160" fmla="*/ 752626 h 1432256"/>
              <a:gd name="connsiteX161" fmla="*/ 1156432 w 3465374"/>
              <a:gd name="connsiteY161" fmla="*/ 741202 h 1432256"/>
              <a:gd name="connsiteX162" fmla="*/ 1163335 w 3465374"/>
              <a:gd name="connsiteY162" fmla="*/ 729733 h 1432256"/>
              <a:gd name="connsiteX163" fmla="*/ 1170238 w 3465374"/>
              <a:gd name="connsiteY163" fmla="*/ 718206 h 1432256"/>
              <a:gd name="connsiteX164" fmla="*/ 1177141 w 3465374"/>
              <a:gd name="connsiteY164" fmla="*/ 706633 h 1432256"/>
              <a:gd name="connsiteX165" fmla="*/ 1184044 w 3465374"/>
              <a:gd name="connsiteY165" fmla="*/ 694992 h 1432256"/>
              <a:gd name="connsiteX166" fmla="*/ 1190947 w 3465374"/>
              <a:gd name="connsiteY166" fmla="*/ 683316 h 1432256"/>
              <a:gd name="connsiteX167" fmla="*/ 1197850 w 3465374"/>
              <a:gd name="connsiteY167" fmla="*/ 671606 h 1432256"/>
              <a:gd name="connsiteX168" fmla="*/ 1204754 w 3465374"/>
              <a:gd name="connsiteY168" fmla="*/ 659850 h 1432256"/>
              <a:gd name="connsiteX169" fmla="*/ 1211657 w 3465374"/>
              <a:gd name="connsiteY169" fmla="*/ 648071 h 1432256"/>
              <a:gd name="connsiteX170" fmla="*/ 1218560 w 3465374"/>
              <a:gd name="connsiteY170" fmla="*/ 636270 h 1432256"/>
              <a:gd name="connsiteX171" fmla="*/ 1225463 w 3465374"/>
              <a:gd name="connsiteY171" fmla="*/ 624422 h 1432256"/>
              <a:gd name="connsiteX172" fmla="*/ 1232366 w 3465374"/>
              <a:gd name="connsiteY172" fmla="*/ 612574 h 1432256"/>
              <a:gd name="connsiteX173" fmla="*/ 1239269 w 3465374"/>
              <a:gd name="connsiteY173" fmla="*/ 600704 h 1432256"/>
              <a:gd name="connsiteX174" fmla="*/ 1246172 w 3465374"/>
              <a:gd name="connsiteY174" fmla="*/ 588833 h 1432256"/>
              <a:gd name="connsiteX175" fmla="*/ 1253076 w 3465374"/>
              <a:gd name="connsiteY175" fmla="*/ 576951 h 1432256"/>
              <a:gd name="connsiteX176" fmla="*/ 1259979 w 3465374"/>
              <a:gd name="connsiteY176" fmla="*/ 565069 h 1432256"/>
              <a:gd name="connsiteX177" fmla="*/ 1266882 w 3465374"/>
              <a:gd name="connsiteY177" fmla="*/ 553187 h 1432256"/>
              <a:gd name="connsiteX178" fmla="*/ 1273785 w 3465374"/>
              <a:gd name="connsiteY178" fmla="*/ 541328 h 1432256"/>
              <a:gd name="connsiteX179" fmla="*/ 1280688 w 3465374"/>
              <a:gd name="connsiteY179" fmla="*/ 529469 h 1432256"/>
              <a:gd name="connsiteX180" fmla="*/ 1287591 w 3465374"/>
              <a:gd name="connsiteY180" fmla="*/ 517644 h 1432256"/>
              <a:gd name="connsiteX181" fmla="*/ 1294494 w 3465374"/>
              <a:gd name="connsiteY181" fmla="*/ 505842 h 1432256"/>
              <a:gd name="connsiteX182" fmla="*/ 1301398 w 3465374"/>
              <a:gd name="connsiteY182" fmla="*/ 494052 h 1432256"/>
              <a:gd name="connsiteX183" fmla="*/ 1308301 w 3465374"/>
              <a:gd name="connsiteY183" fmla="*/ 482319 h 1432256"/>
              <a:gd name="connsiteX184" fmla="*/ 1315204 w 3465374"/>
              <a:gd name="connsiteY184" fmla="*/ 470620 h 1432256"/>
              <a:gd name="connsiteX185" fmla="*/ 1322107 w 3465374"/>
              <a:gd name="connsiteY185" fmla="*/ 458956 h 1432256"/>
              <a:gd name="connsiteX186" fmla="*/ 1329010 w 3465374"/>
              <a:gd name="connsiteY186" fmla="*/ 447361 h 1432256"/>
              <a:gd name="connsiteX187" fmla="*/ 1335913 w 3465374"/>
              <a:gd name="connsiteY187" fmla="*/ 435811 h 1432256"/>
              <a:gd name="connsiteX188" fmla="*/ 1342816 w 3465374"/>
              <a:gd name="connsiteY188" fmla="*/ 424330 h 1432256"/>
              <a:gd name="connsiteX189" fmla="*/ 1349719 w 3465374"/>
              <a:gd name="connsiteY189" fmla="*/ 412918 h 1432256"/>
              <a:gd name="connsiteX190" fmla="*/ 1356623 w 3465374"/>
              <a:gd name="connsiteY190" fmla="*/ 401574 h 1432256"/>
              <a:gd name="connsiteX191" fmla="*/ 1363526 w 3465374"/>
              <a:gd name="connsiteY191" fmla="*/ 390311 h 1432256"/>
              <a:gd name="connsiteX192" fmla="*/ 1370429 w 3465374"/>
              <a:gd name="connsiteY192" fmla="*/ 379128 h 1432256"/>
              <a:gd name="connsiteX193" fmla="*/ 1377332 w 3465374"/>
              <a:gd name="connsiteY193" fmla="*/ 368036 h 1432256"/>
              <a:gd name="connsiteX194" fmla="*/ 1384235 w 3465374"/>
              <a:gd name="connsiteY194" fmla="*/ 357037 h 1432256"/>
              <a:gd name="connsiteX195" fmla="*/ 1391138 w 3465374"/>
              <a:gd name="connsiteY195" fmla="*/ 346152 h 1432256"/>
              <a:gd name="connsiteX196" fmla="*/ 1398041 w 3465374"/>
              <a:gd name="connsiteY196" fmla="*/ 335358 h 1432256"/>
              <a:gd name="connsiteX197" fmla="*/ 1404945 w 3465374"/>
              <a:gd name="connsiteY197" fmla="*/ 324679 h 1432256"/>
              <a:gd name="connsiteX198" fmla="*/ 1411848 w 3465374"/>
              <a:gd name="connsiteY198" fmla="*/ 314115 h 1432256"/>
              <a:gd name="connsiteX199" fmla="*/ 1418751 w 3465374"/>
              <a:gd name="connsiteY199" fmla="*/ 303688 h 1432256"/>
              <a:gd name="connsiteX200" fmla="*/ 1425654 w 3465374"/>
              <a:gd name="connsiteY200" fmla="*/ 293376 h 1432256"/>
              <a:gd name="connsiteX201" fmla="*/ 1432557 w 3465374"/>
              <a:gd name="connsiteY201" fmla="*/ 283201 h 1432256"/>
              <a:gd name="connsiteX202" fmla="*/ 1439460 w 3465374"/>
              <a:gd name="connsiteY202" fmla="*/ 273164 h 1432256"/>
              <a:gd name="connsiteX203" fmla="*/ 1446363 w 3465374"/>
              <a:gd name="connsiteY203" fmla="*/ 263275 h 1432256"/>
              <a:gd name="connsiteX204" fmla="*/ 1453267 w 3465374"/>
              <a:gd name="connsiteY204" fmla="*/ 253536 h 1432256"/>
              <a:gd name="connsiteX205" fmla="*/ 1460170 w 3465374"/>
              <a:gd name="connsiteY205" fmla="*/ 243946 h 1432256"/>
              <a:gd name="connsiteX206" fmla="*/ 1467073 w 3465374"/>
              <a:gd name="connsiteY206" fmla="*/ 234516 h 1432256"/>
              <a:gd name="connsiteX207" fmla="*/ 1473976 w 3465374"/>
              <a:gd name="connsiteY207" fmla="*/ 225258 h 1432256"/>
              <a:gd name="connsiteX208" fmla="*/ 1480879 w 3465374"/>
              <a:gd name="connsiteY208" fmla="*/ 216160 h 1432256"/>
              <a:gd name="connsiteX209" fmla="*/ 1487782 w 3465374"/>
              <a:gd name="connsiteY209" fmla="*/ 207246 h 1432256"/>
              <a:gd name="connsiteX210" fmla="*/ 1494685 w 3465374"/>
              <a:gd name="connsiteY210" fmla="*/ 198503 h 1432256"/>
              <a:gd name="connsiteX211" fmla="*/ 1501588 w 3465374"/>
              <a:gd name="connsiteY211" fmla="*/ 189955 h 1432256"/>
              <a:gd name="connsiteX212" fmla="*/ 1508492 w 3465374"/>
              <a:gd name="connsiteY212" fmla="*/ 181591 h 1432256"/>
              <a:gd name="connsiteX213" fmla="*/ 1515395 w 3465374"/>
              <a:gd name="connsiteY213" fmla="*/ 173433 h 1432256"/>
              <a:gd name="connsiteX214" fmla="*/ 1522298 w 3465374"/>
              <a:gd name="connsiteY214" fmla="*/ 165458 h 1432256"/>
              <a:gd name="connsiteX215" fmla="*/ 1529201 w 3465374"/>
              <a:gd name="connsiteY215" fmla="*/ 157701 h 1432256"/>
              <a:gd name="connsiteX216" fmla="*/ 1536104 w 3465374"/>
              <a:gd name="connsiteY216" fmla="*/ 150139 h 1432256"/>
              <a:gd name="connsiteX217" fmla="*/ 1543007 w 3465374"/>
              <a:gd name="connsiteY217" fmla="*/ 142805 h 1432256"/>
              <a:gd name="connsiteX218" fmla="*/ 1549910 w 3465374"/>
              <a:gd name="connsiteY218" fmla="*/ 135679 h 1432256"/>
              <a:gd name="connsiteX219" fmla="*/ 1556814 w 3465374"/>
              <a:gd name="connsiteY219" fmla="*/ 128781 h 1432256"/>
              <a:gd name="connsiteX220" fmla="*/ 1563717 w 3465374"/>
              <a:gd name="connsiteY220" fmla="*/ 122101 h 1432256"/>
              <a:gd name="connsiteX221" fmla="*/ 1570620 w 3465374"/>
              <a:gd name="connsiteY221" fmla="*/ 115650 h 1432256"/>
              <a:gd name="connsiteX222" fmla="*/ 1577523 w 3465374"/>
              <a:gd name="connsiteY222" fmla="*/ 109428 h 1432256"/>
              <a:gd name="connsiteX223" fmla="*/ 1584426 w 3465374"/>
              <a:gd name="connsiteY223" fmla="*/ 103458 h 1432256"/>
              <a:gd name="connsiteX224" fmla="*/ 1591329 w 3465374"/>
              <a:gd name="connsiteY224" fmla="*/ 97718 h 1432256"/>
              <a:gd name="connsiteX225" fmla="*/ 1598232 w 3465374"/>
              <a:gd name="connsiteY225" fmla="*/ 92218 h 1432256"/>
              <a:gd name="connsiteX226" fmla="*/ 1605135 w 3465374"/>
              <a:gd name="connsiteY226" fmla="*/ 86970 h 1432256"/>
              <a:gd name="connsiteX227" fmla="*/ 1612039 w 3465374"/>
              <a:gd name="connsiteY227" fmla="*/ 81963 h 1432256"/>
              <a:gd name="connsiteX228" fmla="*/ 1618942 w 3465374"/>
              <a:gd name="connsiteY228" fmla="*/ 77220 h 1432256"/>
              <a:gd name="connsiteX229" fmla="*/ 1625845 w 3465374"/>
              <a:gd name="connsiteY229" fmla="*/ 72728 h 1432256"/>
              <a:gd name="connsiteX230" fmla="*/ 1632748 w 3465374"/>
              <a:gd name="connsiteY230" fmla="*/ 68489 h 1432256"/>
              <a:gd name="connsiteX231" fmla="*/ 1639651 w 3465374"/>
              <a:gd name="connsiteY231" fmla="*/ 64524 h 1432256"/>
              <a:gd name="connsiteX232" fmla="*/ 1646554 w 3465374"/>
              <a:gd name="connsiteY232" fmla="*/ 60823 h 1432256"/>
              <a:gd name="connsiteX233" fmla="*/ 1653457 w 3465374"/>
              <a:gd name="connsiteY233" fmla="*/ 57386 h 1432256"/>
              <a:gd name="connsiteX234" fmla="*/ 1660361 w 3465374"/>
              <a:gd name="connsiteY234" fmla="*/ 54200 h 1432256"/>
              <a:gd name="connsiteX235" fmla="*/ 1667264 w 3465374"/>
              <a:gd name="connsiteY235" fmla="*/ 51290 h 1432256"/>
              <a:gd name="connsiteX236" fmla="*/ 1674167 w 3465374"/>
              <a:gd name="connsiteY236" fmla="*/ 48655 h 1432256"/>
              <a:gd name="connsiteX237" fmla="*/ 1681070 w 3465374"/>
              <a:gd name="connsiteY237" fmla="*/ 46294 h 1432256"/>
              <a:gd name="connsiteX238" fmla="*/ 1687973 w 3465374"/>
              <a:gd name="connsiteY238" fmla="*/ 44209 h 1432256"/>
              <a:gd name="connsiteX239" fmla="*/ 1694876 w 3465374"/>
              <a:gd name="connsiteY239" fmla="*/ 42399 h 1432256"/>
              <a:gd name="connsiteX240" fmla="*/ 1701779 w 3465374"/>
              <a:gd name="connsiteY240" fmla="*/ 40863 h 1432256"/>
              <a:gd name="connsiteX241" fmla="*/ 1708683 w 3465374"/>
              <a:gd name="connsiteY241" fmla="*/ 39603 h 1432256"/>
              <a:gd name="connsiteX242" fmla="*/ 1715586 w 3465374"/>
              <a:gd name="connsiteY242" fmla="*/ 38629 h 1432256"/>
              <a:gd name="connsiteX243" fmla="*/ 1722489 w 3465374"/>
              <a:gd name="connsiteY243" fmla="*/ 37941 h 1432256"/>
              <a:gd name="connsiteX244" fmla="*/ 1729392 w 3465374"/>
              <a:gd name="connsiteY244" fmla="*/ 37517 h 1432256"/>
              <a:gd name="connsiteX245" fmla="*/ 1736295 w 3465374"/>
              <a:gd name="connsiteY245" fmla="*/ 37368 h 1432256"/>
              <a:gd name="connsiteX246" fmla="*/ 1743198 w 3465374"/>
              <a:gd name="connsiteY246" fmla="*/ 37517 h 1432256"/>
              <a:gd name="connsiteX247" fmla="*/ 1750101 w 3465374"/>
              <a:gd name="connsiteY247" fmla="*/ 37930 h 1432256"/>
              <a:gd name="connsiteX248" fmla="*/ 1757004 w 3465374"/>
              <a:gd name="connsiteY248" fmla="*/ 38629 h 1432256"/>
              <a:gd name="connsiteX249" fmla="*/ 1763908 w 3465374"/>
              <a:gd name="connsiteY249" fmla="*/ 39614 h 1432256"/>
              <a:gd name="connsiteX250" fmla="*/ 1770811 w 3465374"/>
              <a:gd name="connsiteY250" fmla="*/ 40875 h 1432256"/>
              <a:gd name="connsiteX251" fmla="*/ 1777714 w 3465374"/>
              <a:gd name="connsiteY251" fmla="*/ 42399 h 1432256"/>
              <a:gd name="connsiteX252" fmla="*/ 1784617 w 3465374"/>
              <a:gd name="connsiteY252" fmla="*/ 44209 h 1432256"/>
              <a:gd name="connsiteX253" fmla="*/ 1791520 w 3465374"/>
              <a:gd name="connsiteY253" fmla="*/ 46294 h 1432256"/>
              <a:gd name="connsiteX254" fmla="*/ 1798423 w 3465374"/>
              <a:gd name="connsiteY254" fmla="*/ 48655 h 1432256"/>
              <a:gd name="connsiteX255" fmla="*/ 1805326 w 3465374"/>
              <a:gd name="connsiteY255" fmla="*/ 51290 h 1432256"/>
              <a:gd name="connsiteX256" fmla="*/ 1812230 w 3465374"/>
              <a:gd name="connsiteY256" fmla="*/ 54200 h 1432256"/>
              <a:gd name="connsiteX257" fmla="*/ 1819133 w 3465374"/>
              <a:gd name="connsiteY257" fmla="*/ 57374 h 1432256"/>
              <a:gd name="connsiteX258" fmla="*/ 1826036 w 3465374"/>
              <a:gd name="connsiteY258" fmla="*/ 60812 h 1432256"/>
              <a:gd name="connsiteX259" fmla="*/ 1832939 w 3465374"/>
              <a:gd name="connsiteY259" fmla="*/ 64524 h 1432256"/>
              <a:gd name="connsiteX260" fmla="*/ 1839842 w 3465374"/>
              <a:gd name="connsiteY260" fmla="*/ 68500 h 1432256"/>
              <a:gd name="connsiteX261" fmla="*/ 1846745 w 3465374"/>
              <a:gd name="connsiteY261" fmla="*/ 72739 h 1432256"/>
              <a:gd name="connsiteX262" fmla="*/ 1853648 w 3465374"/>
              <a:gd name="connsiteY262" fmla="*/ 77220 h 1432256"/>
              <a:gd name="connsiteX263" fmla="*/ 1860552 w 3465374"/>
              <a:gd name="connsiteY263" fmla="*/ 81963 h 1432256"/>
              <a:gd name="connsiteX264" fmla="*/ 1867455 w 3465374"/>
              <a:gd name="connsiteY264" fmla="*/ 86970 h 1432256"/>
              <a:gd name="connsiteX265" fmla="*/ 1874358 w 3465374"/>
              <a:gd name="connsiteY265" fmla="*/ 92218 h 1432256"/>
              <a:gd name="connsiteX266" fmla="*/ 1881261 w 3465374"/>
              <a:gd name="connsiteY266" fmla="*/ 97718 h 1432256"/>
              <a:gd name="connsiteX267" fmla="*/ 1888164 w 3465374"/>
              <a:gd name="connsiteY267" fmla="*/ 103447 h 1432256"/>
              <a:gd name="connsiteX268" fmla="*/ 1895067 w 3465374"/>
              <a:gd name="connsiteY268" fmla="*/ 109428 h 1432256"/>
              <a:gd name="connsiteX269" fmla="*/ 1901970 w 3465374"/>
              <a:gd name="connsiteY269" fmla="*/ 115650 h 1432256"/>
              <a:gd name="connsiteX270" fmla="*/ 1908873 w 3465374"/>
              <a:gd name="connsiteY270" fmla="*/ 122101 h 1432256"/>
              <a:gd name="connsiteX271" fmla="*/ 1915777 w 3465374"/>
              <a:gd name="connsiteY271" fmla="*/ 128781 h 1432256"/>
              <a:gd name="connsiteX272" fmla="*/ 1922680 w 3465374"/>
              <a:gd name="connsiteY272" fmla="*/ 135679 h 1432256"/>
              <a:gd name="connsiteX273" fmla="*/ 1929583 w 3465374"/>
              <a:gd name="connsiteY273" fmla="*/ 142805 h 1432256"/>
              <a:gd name="connsiteX274" fmla="*/ 1936486 w 3465374"/>
              <a:gd name="connsiteY274" fmla="*/ 150139 h 1432256"/>
              <a:gd name="connsiteX275" fmla="*/ 1943389 w 3465374"/>
              <a:gd name="connsiteY275" fmla="*/ 157701 h 1432256"/>
              <a:gd name="connsiteX276" fmla="*/ 1950292 w 3465374"/>
              <a:gd name="connsiteY276" fmla="*/ 165458 h 1432256"/>
              <a:gd name="connsiteX277" fmla="*/ 1957195 w 3465374"/>
              <a:gd name="connsiteY277" fmla="*/ 173433 h 1432256"/>
              <a:gd name="connsiteX278" fmla="*/ 1964099 w 3465374"/>
              <a:gd name="connsiteY278" fmla="*/ 181591 h 1432256"/>
              <a:gd name="connsiteX279" fmla="*/ 1971002 w 3465374"/>
              <a:gd name="connsiteY279" fmla="*/ 189955 h 1432256"/>
              <a:gd name="connsiteX280" fmla="*/ 1977905 w 3465374"/>
              <a:gd name="connsiteY280" fmla="*/ 198503 h 1432256"/>
              <a:gd name="connsiteX281" fmla="*/ 1984808 w 3465374"/>
              <a:gd name="connsiteY281" fmla="*/ 207246 h 1432256"/>
              <a:gd name="connsiteX282" fmla="*/ 1991711 w 3465374"/>
              <a:gd name="connsiteY282" fmla="*/ 216160 h 1432256"/>
              <a:gd name="connsiteX283" fmla="*/ 1998614 w 3465374"/>
              <a:gd name="connsiteY283" fmla="*/ 225258 h 1432256"/>
              <a:gd name="connsiteX284" fmla="*/ 2005517 w 3465374"/>
              <a:gd name="connsiteY284" fmla="*/ 234516 h 1432256"/>
              <a:gd name="connsiteX285" fmla="*/ 2012421 w 3465374"/>
              <a:gd name="connsiteY285" fmla="*/ 243946 h 1432256"/>
              <a:gd name="connsiteX286" fmla="*/ 2019324 w 3465374"/>
              <a:gd name="connsiteY286" fmla="*/ 253525 h 1432256"/>
              <a:gd name="connsiteX287" fmla="*/ 2026227 w 3465374"/>
              <a:gd name="connsiteY287" fmla="*/ 263264 h 1432256"/>
              <a:gd name="connsiteX288" fmla="*/ 2033130 w 3465374"/>
              <a:gd name="connsiteY288" fmla="*/ 273164 h 1432256"/>
              <a:gd name="connsiteX289" fmla="*/ 2040033 w 3465374"/>
              <a:gd name="connsiteY289" fmla="*/ 283201 h 1432256"/>
              <a:gd name="connsiteX290" fmla="*/ 2046936 w 3465374"/>
              <a:gd name="connsiteY290" fmla="*/ 293376 h 1432256"/>
              <a:gd name="connsiteX291" fmla="*/ 2053839 w 3465374"/>
              <a:gd name="connsiteY291" fmla="*/ 303688 h 1432256"/>
              <a:gd name="connsiteX292" fmla="*/ 2060742 w 3465374"/>
              <a:gd name="connsiteY292" fmla="*/ 314115 h 1432256"/>
              <a:gd name="connsiteX293" fmla="*/ 2067646 w 3465374"/>
              <a:gd name="connsiteY293" fmla="*/ 324679 h 1432256"/>
              <a:gd name="connsiteX294" fmla="*/ 2074549 w 3465374"/>
              <a:gd name="connsiteY294" fmla="*/ 335358 h 1432256"/>
              <a:gd name="connsiteX295" fmla="*/ 2081452 w 3465374"/>
              <a:gd name="connsiteY295" fmla="*/ 346140 h 1432256"/>
              <a:gd name="connsiteX296" fmla="*/ 2088355 w 3465374"/>
              <a:gd name="connsiteY296" fmla="*/ 357037 h 1432256"/>
              <a:gd name="connsiteX297" fmla="*/ 2095258 w 3465374"/>
              <a:gd name="connsiteY297" fmla="*/ 368036 h 1432256"/>
              <a:gd name="connsiteX298" fmla="*/ 2102161 w 3465374"/>
              <a:gd name="connsiteY298" fmla="*/ 379128 h 1432256"/>
              <a:gd name="connsiteX299" fmla="*/ 2109064 w 3465374"/>
              <a:gd name="connsiteY299" fmla="*/ 390311 h 1432256"/>
              <a:gd name="connsiteX300" fmla="*/ 2115968 w 3465374"/>
              <a:gd name="connsiteY300" fmla="*/ 401574 h 1432256"/>
              <a:gd name="connsiteX301" fmla="*/ 2122871 w 3465374"/>
              <a:gd name="connsiteY301" fmla="*/ 412918 h 1432256"/>
              <a:gd name="connsiteX302" fmla="*/ 2129774 w 3465374"/>
              <a:gd name="connsiteY302" fmla="*/ 424330 h 1432256"/>
              <a:gd name="connsiteX303" fmla="*/ 2136677 w 3465374"/>
              <a:gd name="connsiteY303" fmla="*/ 435811 h 1432256"/>
              <a:gd name="connsiteX304" fmla="*/ 2143580 w 3465374"/>
              <a:gd name="connsiteY304" fmla="*/ 447361 h 1432256"/>
              <a:gd name="connsiteX305" fmla="*/ 2150483 w 3465374"/>
              <a:gd name="connsiteY305" fmla="*/ 458956 h 1432256"/>
              <a:gd name="connsiteX306" fmla="*/ 2157386 w 3465374"/>
              <a:gd name="connsiteY306" fmla="*/ 470620 h 1432256"/>
              <a:gd name="connsiteX307" fmla="*/ 2164290 w 3465374"/>
              <a:gd name="connsiteY307" fmla="*/ 482308 h 1432256"/>
              <a:gd name="connsiteX308" fmla="*/ 2171193 w 3465374"/>
              <a:gd name="connsiteY308" fmla="*/ 494052 h 1432256"/>
              <a:gd name="connsiteX309" fmla="*/ 2178096 w 3465374"/>
              <a:gd name="connsiteY309" fmla="*/ 505831 h 1432256"/>
              <a:gd name="connsiteX310" fmla="*/ 2184999 w 3465374"/>
              <a:gd name="connsiteY310" fmla="*/ 517633 h 1432256"/>
              <a:gd name="connsiteX311" fmla="*/ 2191902 w 3465374"/>
              <a:gd name="connsiteY311" fmla="*/ 529469 h 1432256"/>
              <a:gd name="connsiteX312" fmla="*/ 2198805 w 3465374"/>
              <a:gd name="connsiteY312" fmla="*/ 541328 h 1432256"/>
              <a:gd name="connsiteX313" fmla="*/ 2205708 w 3465374"/>
              <a:gd name="connsiteY313" fmla="*/ 553187 h 1432256"/>
              <a:gd name="connsiteX314" fmla="*/ 2212612 w 3465374"/>
              <a:gd name="connsiteY314" fmla="*/ 565069 h 1432256"/>
              <a:gd name="connsiteX315" fmla="*/ 2219515 w 3465374"/>
              <a:gd name="connsiteY315" fmla="*/ 576951 h 1432256"/>
              <a:gd name="connsiteX316" fmla="*/ 2226418 w 3465374"/>
              <a:gd name="connsiteY316" fmla="*/ 588833 h 1432256"/>
              <a:gd name="connsiteX317" fmla="*/ 2233321 w 3465374"/>
              <a:gd name="connsiteY317" fmla="*/ 600704 h 1432256"/>
              <a:gd name="connsiteX318" fmla="*/ 2240224 w 3465374"/>
              <a:gd name="connsiteY318" fmla="*/ 612574 h 1432256"/>
              <a:gd name="connsiteX319" fmla="*/ 2247127 w 3465374"/>
              <a:gd name="connsiteY319" fmla="*/ 624422 h 1432256"/>
              <a:gd name="connsiteX320" fmla="*/ 2254030 w 3465374"/>
              <a:gd name="connsiteY320" fmla="*/ 636258 h 1432256"/>
              <a:gd name="connsiteX321" fmla="*/ 2260933 w 3465374"/>
              <a:gd name="connsiteY321" fmla="*/ 648071 h 1432256"/>
              <a:gd name="connsiteX322" fmla="*/ 2267837 w 3465374"/>
              <a:gd name="connsiteY322" fmla="*/ 659850 h 1432256"/>
              <a:gd name="connsiteX323" fmla="*/ 2274740 w 3465374"/>
              <a:gd name="connsiteY323" fmla="*/ 671606 h 1432256"/>
              <a:gd name="connsiteX324" fmla="*/ 2281643 w 3465374"/>
              <a:gd name="connsiteY324" fmla="*/ 683316 h 1432256"/>
              <a:gd name="connsiteX325" fmla="*/ 2288546 w 3465374"/>
              <a:gd name="connsiteY325" fmla="*/ 695004 h 1432256"/>
              <a:gd name="connsiteX326" fmla="*/ 2295449 w 3465374"/>
              <a:gd name="connsiteY326" fmla="*/ 706622 h 1432256"/>
              <a:gd name="connsiteX327" fmla="*/ 2302352 w 3465374"/>
              <a:gd name="connsiteY327" fmla="*/ 718195 h 1432256"/>
              <a:gd name="connsiteX328" fmla="*/ 2309255 w 3465374"/>
              <a:gd name="connsiteY328" fmla="*/ 729733 h 1432256"/>
              <a:gd name="connsiteX329" fmla="*/ 2316159 w 3465374"/>
              <a:gd name="connsiteY329" fmla="*/ 741202 h 1432256"/>
              <a:gd name="connsiteX330" fmla="*/ 2323062 w 3465374"/>
              <a:gd name="connsiteY330" fmla="*/ 752615 h 1432256"/>
              <a:gd name="connsiteX331" fmla="*/ 2329965 w 3465374"/>
              <a:gd name="connsiteY331" fmla="*/ 763958 h 1432256"/>
              <a:gd name="connsiteX332" fmla="*/ 2336868 w 3465374"/>
              <a:gd name="connsiteY332" fmla="*/ 775244 h 1432256"/>
              <a:gd name="connsiteX333" fmla="*/ 2343771 w 3465374"/>
              <a:gd name="connsiteY333" fmla="*/ 786462 h 1432256"/>
              <a:gd name="connsiteX334" fmla="*/ 2350674 w 3465374"/>
              <a:gd name="connsiteY334" fmla="*/ 797599 h 1432256"/>
              <a:gd name="connsiteX335" fmla="*/ 2357577 w 3465374"/>
              <a:gd name="connsiteY335" fmla="*/ 808656 h 1432256"/>
              <a:gd name="connsiteX336" fmla="*/ 2364481 w 3465374"/>
              <a:gd name="connsiteY336" fmla="*/ 819633 h 1432256"/>
              <a:gd name="connsiteX337" fmla="*/ 2371384 w 3465374"/>
              <a:gd name="connsiteY337" fmla="*/ 830529 h 1432256"/>
              <a:gd name="connsiteX338" fmla="*/ 2378287 w 3465374"/>
              <a:gd name="connsiteY338" fmla="*/ 841346 h 1432256"/>
              <a:gd name="connsiteX339" fmla="*/ 2385190 w 3465374"/>
              <a:gd name="connsiteY339" fmla="*/ 852070 h 1432256"/>
              <a:gd name="connsiteX340" fmla="*/ 2392093 w 3465374"/>
              <a:gd name="connsiteY340" fmla="*/ 862704 h 1432256"/>
              <a:gd name="connsiteX341" fmla="*/ 2398996 w 3465374"/>
              <a:gd name="connsiteY341" fmla="*/ 873245 h 1432256"/>
              <a:gd name="connsiteX342" fmla="*/ 2405899 w 3465374"/>
              <a:gd name="connsiteY342" fmla="*/ 883683 h 1432256"/>
              <a:gd name="connsiteX343" fmla="*/ 2412802 w 3465374"/>
              <a:gd name="connsiteY343" fmla="*/ 894030 h 1432256"/>
              <a:gd name="connsiteX344" fmla="*/ 2419706 w 3465374"/>
              <a:gd name="connsiteY344" fmla="*/ 904273 h 1432256"/>
              <a:gd name="connsiteX345" fmla="*/ 2426609 w 3465374"/>
              <a:gd name="connsiteY345" fmla="*/ 914414 h 1432256"/>
              <a:gd name="connsiteX346" fmla="*/ 2433512 w 3465374"/>
              <a:gd name="connsiteY346" fmla="*/ 924440 h 1432256"/>
              <a:gd name="connsiteX347" fmla="*/ 2440415 w 3465374"/>
              <a:gd name="connsiteY347" fmla="*/ 934374 h 1432256"/>
              <a:gd name="connsiteX348" fmla="*/ 2447318 w 3465374"/>
              <a:gd name="connsiteY348" fmla="*/ 944193 h 1432256"/>
              <a:gd name="connsiteX349" fmla="*/ 2454221 w 3465374"/>
              <a:gd name="connsiteY349" fmla="*/ 953898 h 1432256"/>
              <a:gd name="connsiteX350" fmla="*/ 2461124 w 3465374"/>
              <a:gd name="connsiteY350" fmla="*/ 963500 h 1432256"/>
              <a:gd name="connsiteX351" fmla="*/ 2468028 w 3465374"/>
              <a:gd name="connsiteY351" fmla="*/ 972976 h 1432256"/>
              <a:gd name="connsiteX352" fmla="*/ 2474931 w 3465374"/>
              <a:gd name="connsiteY352" fmla="*/ 982349 h 1432256"/>
              <a:gd name="connsiteX353" fmla="*/ 2481834 w 3465374"/>
              <a:gd name="connsiteY353" fmla="*/ 991595 h 1432256"/>
              <a:gd name="connsiteX354" fmla="*/ 2488737 w 3465374"/>
              <a:gd name="connsiteY354" fmla="*/ 1000739 h 1432256"/>
              <a:gd name="connsiteX355" fmla="*/ 2495640 w 3465374"/>
              <a:gd name="connsiteY355" fmla="*/ 1009756 h 1432256"/>
              <a:gd name="connsiteX356" fmla="*/ 2502543 w 3465374"/>
              <a:gd name="connsiteY356" fmla="*/ 1018648 h 1432256"/>
              <a:gd name="connsiteX357" fmla="*/ 2509446 w 3465374"/>
              <a:gd name="connsiteY357" fmla="*/ 1027425 h 1432256"/>
              <a:gd name="connsiteX358" fmla="*/ 2516349 w 3465374"/>
              <a:gd name="connsiteY358" fmla="*/ 1036075 h 1432256"/>
              <a:gd name="connsiteX359" fmla="*/ 2523253 w 3465374"/>
              <a:gd name="connsiteY359" fmla="*/ 1044612 h 1432256"/>
              <a:gd name="connsiteX360" fmla="*/ 2530156 w 3465374"/>
              <a:gd name="connsiteY360" fmla="*/ 1053022 h 1432256"/>
              <a:gd name="connsiteX361" fmla="*/ 2537059 w 3465374"/>
              <a:gd name="connsiteY361" fmla="*/ 1061306 h 1432256"/>
              <a:gd name="connsiteX362" fmla="*/ 2543962 w 3465374"/>
              <a:gd name="connsiteY362" fmla="*/ 1069464 h 1432256"/>
              <a:gd name="connsiteX363" fmla="*/ 2550865 w 3465374"/>
              <a:gd name="connsiteY363" fmla="*/ 1077508 h 1432256"/>
              <a:gd name="connsiteX364" fmla="*/ 2557768 w 3465374"/>
              <a:gd name="connsiteY364" fmla="*/ 1085414 h 1432256"/>
              <a:gd name="connsiteX365" fmla="*/ 2564671 w 3465374"/>
              <a:gd name="connsiteY365" fmla="*/ 1093205 h 1432256"/>
              <a:gd name="connsiteX366" fmla="*/ 2571575 w 3465374"/>
              <a:gd name="connsiteY366" fmla="*/ 1100871 h 1432256"/>
              <a:gd name="connsiteX367" fmla="*/ 2578478 w 3465374"/>
              <a:gd name="connsiteY367" fmla="*/ 1108410 h 1432256"/>
              <a:gd name="connsiteX368" fmla="*/ 2585381 w 3465374"/>
              <a:gd name="connsiteY368" fmla="*/ 1115824 h 1432256"/>
              <a:gd name="connsiteX369" fmla="*/ 2592284 w 3465374"/>
              <a:gd name="connsiteY369" fmla="*/ 1123111 h 1432256"/>
              <a:gd name="connsiteX370" fmla="*/ 2599187 w 3465374"/>
              <a:gd name="connsiteY370" fmla="*/ 1130284 h 1432256"/>
              <a:gd name="connsiteX371" fmla="*/ 2606090 w 3465374"/>
              <a:gd name="connsiteY371" fmla="*/ 1137319 h 1432256"/>
              <a:gd name="connsiteX372" fmla="*/ 2612993 w 3465374"/>
              <a:gd name="connsiteY372" fmla="*/ 1144239 h 1432256"/>
              <a:gd name="connsiteX373" fmla="*/ 2619897 w 3465374"/>
              <a:gd name="connsiteY373" fmla="*/ 1151023 h 1432256"/>
              <a:gd name="connsiteX374" fmla="*/ 2626800 w 3465374"/>
              <a:gd name="connsiteY374" fmla="*/ 1157703 h 1432256"/>
              <a:gd name="connsiteX375" fmla="*/ 2633703 w 3465374"/>
              <a:gd name="connsiteY375" fmla="*/ 1164245 h 1432256"/>
              <a:gd name="connsiteX376" fmla="*/ 2640606 w 3465374"/>
              <a:gd name="connsiteY376" fmla="*/ 1170673 h 1432256"/>
              <a:gd name="connsiteX377" fmla="*/ 2647509 w 3465374"/>
              <a:gd name="connsiteY377" fmla="*/ 1176975 h 1432256"/>
              <a:gd name="connsiteX378" fmla="*/ 2654412 w 3465374"/>
              <a:gd name="connsiteY378" fmla="*/ 1183151 h 1432256"/>
              <a:gd name="connsiteX379" fmla="*/ 2661315 w 3465374"/>
              <a:gd name="connsiteY379" fmla="*/ 1189212 h 1432256"/>
              <a:gd name="connsiteX380" fmla="*/ 2668218 w 3465374"/>
              <a:gd name="connsiteY380" fmla="*/ 1195159 h 1432256"/>
              <a:gd name="connsiteX381" fmla="*/ 2675122 w 3465374"/>
              <a:gd name="connsiteY381" fmla="*/ 1200980 h 1432256"/>
              <a:gd name="connsiteX382" fmla="*/ 2682025 w 3465374"/>
              <a:gd name="connsiteY382" fmla="*/ 1206686 h 1432256"/>
              <a:gd name="connsiteX383" fmla="*/ 2688928 w 3465374"/>
              <a:gd name="connsiteY383" fmla="*/ 1212277 h 1432256"/>
              <a:gd name="connsiteX384" fmla="*/ 2695831 w 3465374"/>
              <a:gd name="connsiteY384" fmla="*/ 1217754 h 1432256"/>
              <a:gd name="connsiteX385" fmla="*/ 2702734 w 3465374"/>
              <a:gd name="connsiteY385" fmla="*/ 1223117 h 1432256"/>
              <a:gd name="connsiteX386" fmla="*/ 2709637 w 3465374"/>
              <a:gd name="connsiteY386" fmla="*/ 1228365 h 1432256"/>
              <a:gd name="connsiteX387" fmla="*/ 2716540 w 3465374"/>
              <a:gd name="connsiteY387" fmla="*/ 1233498 h 1432256"/>
              <a:gd name="connsiteX388" fmla="*/ 2723444 w 3465374"/>
              <a:gd name="connsiteY388" fmla="*/ 1238516 h 1432256"/>
              <a:gd name="connsiteX389" fmla="*/ 2730347 w 3465374"/>
              <a:gd name="connsiteY389" fmla="*/ 1243432 h 1432256"/>
              <a:gd name="connsiteX390" fmla="*/ 2737250 w 3465374"/>
              <a:gd name="connsiteY390" fmla="*/ 1248233 h 1432256"/>
              <a:gd name="connsiteX391" fmla="*/ 2744153 w 3465374"/>
              <a:gd name="connsiteY391" fmla="*/ 1252919 h 1432256"/>
              <a:gd name="connsiteX392" fmla="*/ 2751056 w 3465374"/>
              <a:gd name="connsiteY392" fmla="*/ 1257514 h 1432256"/>
              <a:gd name="connsiteX393" fmla="*/ 2757959 w 3465374"/>
              <a:gd name="connsiteY393" fmla="*/ 1261994 h 1432256"/>
              <a:gd name="connsiteX394" fmla="*/ 2764862 w 3465374"/>
              <a:gd name="connsiteY394" fmla="*/ 1266371 h 1432256"/>
              <a:gd name="connsiteX395" fmla="*/ 2771766 w 3465374"/>
              <a:gd name="connsiteY395" fmla="*/ 1270656 h 1432256"/>
              <a:gd name="connsiteX396" fmla="*/ 2778669 w 3465374"/>
              <a:gd name="connsiteY396" fmla="*/ 1274827 h 1432256"/>
              <a:gd name="connsiteX397" fmla="*/ 2785572 w 3465374"/>
              <a:gd name="connsiteY397" fmla="*/ 1278906 h 1432256"/>
              <a:gd name="connsiteX398" fmla="*/ 2792475 w 3465374"/>
              <a:gd name="connsiteY398" fmla="*/ 1282882 h 1432256"/>
              <a:gd name="connsiteX399" fmla="*/ 2799378 w 3465374"/>
              <a:gd name="connsiteY399" fmla="*/ 1286766 h 1432256"/>
              <a:gd name="connsiteX400" fmla="*/ 2806281 w 3465374"/>
              <a:gd name="connsiteY400" fmla="*/ 1290547 h 1432256"/>
              <a:gd name="connsiteX401" fmla="*/ 2813184 w 3465374"/>
              <a:gd name="connsiteY401" fmla="*/ 1294237 h 1432256"/>
              <a:gd name="connsiteX402" fmla="*/ 2820087 w 3465374"/>
              <a:gd name="connsiteY402" fmla="*/ 1297835 h 1432256"/>
              <a:gd name="connsiteX403" fmla="*/ 2826991 w 3465374"/>
              <a:gd name="connsiteY403" fmla="*/ 1301341 h 1432256"/>
              <a:gd name="connsiteX404" fmla="*/ 2833894 w 3465374"/>
              <a:gd name="connsiteY404" fmla="*/ 1304755 h 1432256"/>
              <a:gd name="connsiteX405" fmla="*/ 2840797 w 3465374"/>
              <a:gd name="connsiteY405" fmla="*/ 1308090 h 1432256"/>
              <a:gd name="connsiteX406" fmla="*/ 2847700 w 3465374"/>
              <a:gd name="connsiteY406" fmla="*/ 1311332 h 1432256"/>
              <a:gd name="connsiteX407" fmla="*/ 2854603 w 3465374"/>
              <a:gd name="connsiteY407" fmla="*/ 1314483 h 1432256"/>
              <a:gd name="connsiteX408" fmla="*/ 2861506 w 3465374"/>
              <a:gd name="connsiteY408" fmla="*/ 1317565 h 1432256"/>
              <a:gd name="connsiteX409" fmla="*/ 2868409 w 3465374"/>
              <a:gd name="connsiteY409" fmla="*/ 1320556 h 1432256"/>
              <a:gd name="connsiteX410" fmla="*/ 2875313 w 3465374"/>
              <a:gd name="connsiteY410" fmla="*/ 1323466 h 1432256"/>
              <a:gd name="connsiteX411" fmla="*/ 2882216 w 3465374"/>
              <a:gd name="connsiteY411" fmla="*/ 1326297 h 1432256"/>
              <a:gd name="connsiteX412" fmla="*/ 2889119 w 3465374"/>
              <a:gd name="connsiteY412" fmla="*/ 1329046 h 1432256"/>
              <a:gd name="connsiteX413" fmla="*/ 2896022 w 3465374"/>
              <a:gd name="connsiteY413" fmla="*/ 1331728 h 1432256"/>
              <a:gd name="connsiteX414" fmla="*/ 2902925 w 3465374"/>
              <a:gd name="connsiteY414" fmla="*/ 1334329 h 1432256"/>
              <a:gd name="connsiteX415" fmla="*/ 2909828 w 3465374"/>
              <a:gd name="connsiteY415" fmla="*/ 1336849 h 1432256"/>
              <a:gd name="connsiteX416" fmla="*/ 2916731 w 3465374"/>
              <a:gd name="connsiteY416" fmla="*/ 1339313 h 1432256"/>
              <a:gd name="connsiteX417" fmla="*/ 2923635 w 3465374"/>
              <a:gd name="connsiteY417" fmla="*/ 1341696 h 1432256"/>
              <a:gd name="connsiteX418" fmla="*/ 2930538 w 3465374"/>
              <a:gd name="connsiteY418" fmla="*/ 1344011 h 1432256"/>
              <a:gd name="connsiteX419" fmla="*/ 2937441 w 3465374"/>
              <a:gd name="connsiteY419" fmla="*/ 1346268 h 1432256"/>
              <a:gd name="connsiteX420" fmla="*/ 2944344 w 3465374"/>
              <a:gd name="connsiteY420" fmla="*/ 1348456 h 1432256"/>
              <a:gd name="connsiteX421" fmla="*/ 2951247 w 3465374"/>
              <a:gd name="connsiteY421" fmla="*/ 1350576 h 1432256"/>
              <a:gd name="connsiteX422" fmla="*/ 2958150 w 3465374"/>
              <a:gd name="connsiteY422" fmla="*/ 1352627 h 1432256"/>
              <a:gd name="connsiteX423" fmla="*/ 2965053 w 3465374"/>
              <a:gd name="connsiteY423" fmla="*/ 1354621 h 1432256"/>
              <a:gd name="connsiteX424" fmla="*/ 2971956 w 3465374"/>
              <a:gd name="connsiteY424" fmla="*/ 1356557 h 1432256"/>
              <a:gd name="connsiteX425" fmla="*/ 2978860 w 3465374"/>
              <a:gd name="connsiteY425" fmla="*/ 1358436 h 1432256"/>
              <a:gd name="connsiteX426" fmla="*/ 2985763 w 3465374"/>
              <a:gd name="connsiteY426" fmla="*/ 1360247 h 1432256"/>
              <a:gd name="connsiteX427" fmla="*/ 2992666 w 3465374"/>
              <a:gd name="connsiteY427" fmla="*/ 1362011 h 1432256"/>
              <a:gd name="connsiteX428" fmla="*/ 2999569 w 3465374"/>
              <a:gd name="connsiteY428" fmla="*/ 1363718 h 1432256"/>
              <a:gd name="connsiteX429" fmla="*/ 3006472 w 3465374"/>
              <a:gd name="connsiteY429" fmla="*/ 1365369 h 1432256"/>
              <a:gd name="connsiteX430" fmla="*/ 3013375 w 3465374"/>
              <a:gd name="connsiteY430" fmla="*/ 1366973 h 1432256"/>
              <a:gd name="connsiteX431" fmla="*/ 3020278 w 3465374"/>
              <a:gd name="connsiteY431" fmla="*/ 1368519 h 1432256"/>
              <a:gd name="connsiteX432" fmla="*/ 3027182 w 3465374"/>
              <a:gd name="connsiteY432" fmla="*/ 1370020 h 1432256"/>
              <a:gd name="connsiteX433" fmla="*/ 3034085 w 3465374"/>
              <a:gd name="connsiteY433" fmla="*/ 1371476 h 1432256"/>
              <a:gd name="connsiteX434" fmla="*/ 3040988 w 3465374"/>
              <a:gd name="connsiteY434" fmla="*/ 1372885 h 1432256"/>
              <a:gd name="connsiteX435" fmla="*/ 3047891 w 3465374"/>
              <a:gd name="connsiteY435" fmla="*/ 1374237 h 1432256"/>
              <a:gd name="connsiteX436" fmla="*/ 3054794 w 3465374"/>
              <a:gd name="connsiteY436" fmla="*/ 1375555 h 1432256"/>
              <a:gd name="connsiteX437" fmla="*/ 3061697 w 3465374"/>
              <a:gd name="connsiteY437" fmla="*/ 1376827 h 1432256"/>
              <a:gd name="connsiteX438" fmla="*/ 3068600 w 3465374"/>
              <a:gd name="connsiteY438" fmla="*/ 1378053 h 1432256"/>
              <a:gd name="connsiteX439" fmla="*/ 3075504 w 3465374"/>
              <a:gd name="connsiteY439" fmla="*/ 1379244 h 1432256"/>
              <a:gd name="connsiteX440" fmla="*/ 3082407 w 3465374"/>
              <a:gd name="connsiteY440" fmla="*/ 1380390 h 1432256"/>
              <a:gd name="connsiteX441" fmla="*/ 3089310 w 3465374"/>
              <a:gd name="connsiteY441" fmla="*/ 1381490 h 1432256"/>
              <a:gd name="connsiteX442" fmla="*/ 3096213 w 3465374"/>
              <a:gd name="connsiteY442" fmla="*/ 1382567 h 1432256"/>
              <a:gd name="connsiteX443" fmla="*/ 3103116 w 3465374"/>
              <a:gd name="connsiteY443" fmla="*/ 1383598 h 1432256"/>
              <a:gd name="connsiteX444" fmla="*/ 3110019 w 3465374"/>
              <a:gd name="connsiteY444" fmla="*/ 1384595 h 1432256"/>
              <a:gd name="connsiteX445" fmla="*/ 3116922 w 3465374"/>
              <a:gd name="connsiteY445" fmla="*/ 1385558 h 1432256"/>
              <a:gd name="connsiteX446" fmla="*/ 3123825 w 3465374"/>
              <a:gd name="connsiteY446" fmla="*/ 1386486 h 1432256"/>
              <a:gd name="connsiteX447" fmla="*/ 3130729 w 3465374"/>
              <a:gd name="connsiteY447" fmla="*/ 1387379 h 1432256"/>
              <a:gd name="connsiteX448" fmla="*/ 3137632 w 3465374"/>
              <a:gd name="connsiteY448" fmla="*/ 1388239 h 1432256"/>
              <a:gd name="connsiteX449" fmla="*/ 3144535 w 3465374"/>
              <a:gd name="connsiteY449" fmla="*/ 1389075 h 1432256"/>
              <a:gd name="connsiteX450" fmla="*/ 3151438 w 3465374"/>
              <a:gd name="connsiteY450" fmla="*/ 1389877 h 1432256"/>
              <a:gd name="connsiteX451" fmla="*/ 3158341 w 3465374"/>
              <a:gd name="connsiteY451" fmla="*/ 1390645 h 1432256"/>
              <a:gd name="connsiteX452" fmla="*/ 3165244 w 3465374"/>
              <a:gd name="connsiteY452" fmla="*/ 1391390 h 1432256"/>
              <a:gd name="connsiteX453" fmla="*/ 3172147 w 3465374"/>
              <a:gd name="connsiteY453" fmla="*/ 1392112 h 1432256"/>
              <a:gd name="connsiteX454" fmla="*/ 3179051 w 3465374"/>
              <a:gd name="connsiteY454" fmla="*/ 1392799 h 1432256"/>
              <a:gd name="connsiteX455" fmla="*/ 3185954 w 3465374"/>
              <a:gd name="connsiteY455" fmla="*/ 1393464 h 1432256"/>
              <a:gd name="connsiteX456" fmla="*/ 3192857 w 3465374"/>
              <a:gd name="connsiteY456" fmla="*/ 1394105 h 1432256"/>
              <a:gd name="connsiteX457" fmla="*/ 3199760 w 3465374"/>
              <a:gd name="connsiteY457" fmla="*/ 1394724 h 1432256"/>
              <a:gd name="connsiteX458" fmla="*/ 3206663 w 3465374"/>
              <a:gd name="connsiteY458" fmla="*/ 1395320 h 1432256"/>
              <a:gd name="connsiteX459" fmla="*/ 3213566 w 3465374"/>
              <a:gd name="connsiteY459" fmla="*/ 1395893 h 1432256"/>
              <a:gd name="connsiteX460" fmla="*/ 3220469 w 3465374"/>
              <a:gd name="connsiteY460" fmla="*/ 1396443 h 1432256"/>
              <a:gd name="connsiteX461" fmla="*/ 3227372 w 3465374"/>
              <a:gd name="connsiteY461" fmla="*/ 1396970 h 1432256"/>
              <a:gd name="connsiteX462" fmla="*/ 3234276 w 3465374"/>
              <a:gd name="connsiteY462" fmla="*/ 1397474 h 1432256"/>
              <a:gd name="connsiteX463" fmla="*/ 3241179 w 3465374"/>
              <a:gd name="connsiteY463" fmla="*/ 1397967 h 1432256"/>
              <a:gd name="connsiteX464" fmla="*/ 3248082 w 3465374"/>
              <a:gd name="connsiteY464" fmla="*/ 1398425 h 1432256"/>
              <a:gd name="connsiteX465" fmla="*/ 3254985 w 3465374"/>
              <a:gd name="connsiteY465" fmla="*/ 1398883 h 1432256"/>
              <a:gd name="connsiteX466" fmla="*/ 3261888 w 3465374"/>
              <a:gd name="connsiteY466" fmla="*/ 1399307 h 1432256"/>
              <a:gd name="connsiteX467" fmla="*/ 3268791 w 3465374"/>
              <a:gd name="connsiteY467" fmla="*/ 1399731 h 1432256"/>
              <a:gd name="connsiteX468" fmla="*/ 3275694 w 3465374"/>
              <a:gd name="connsiteY468" fmla="*/ 1400121 h 1432256"/>
              <a:gd name="connsiteX469" fmla="*/ 3282598 w 3465374"/>
              <a:gd name="connsiteY469" fmla="*/ 1400510 h 1432256"/>
              <a:gd name="connsiteX470" fmla="*/ 3289501 w 3465374"/>
              <a:gd name="connsiteY470" fmla="*/ 1400877 h 1432256"/>
              <a:gd name="connsiteX471" fmla="*/ 3296404 w 3465374"/>
              <a:gd name="connsiteY471" fmla="*/ 1401232 h 1432256"/>
              <a:gd name="connsiteX472" fmla="*/ 3303307 w 3465374"/>
              <a:gd name="connsiteY472" fmla="*/ 1401564 h 1432256"/>
              <a:gd name="connsiteX473" fmla="*/ 3310210 w 3465374"/>
              <a:gd name="connsiteY473" fmla="*/ 1401885 h 1432256"/>
              <a:gd name="connsiteX474" fmla="*/ 3317113 w 3465374"/>
              <a:gd name="connsiteY474" fmla="*/ 1402195 h 1432256"/>
              <a:gd name="connsiteX475" fmla="*/ 3324016 w 3465374"/>
              <a:gd name="connsiteY475" fmla="*/ 1402493 h 1432256"/>
              <a:gd name="connsiteX476" fmla="*/ 3330920 w 3465374"/>
              <a:gd name="connsiteY476" fmla="*/ 1402779 h 1432256"/>
              <a:gd name="connsiteX477" fmla="*/ 3337823 w 3465374"/>
              <a:gd name="connsiteY477" fmla="*/ 1403054 h 1432256"/>
              <a:gd name="connsiteX478" fmla="*/ 3344726 w 3465374"/>
              <a:gd name="connsiteY478" fmla="*/ 1403318 h 1432256"/>
              <a:gd name="connsiteX479" fmla="*/ 3351629 w 3465374"/>
              <a:gd name="connsiteY479" fmla="*/ 1403570 h 1432256"/>
              <a:gd name="connsiteX480" fmla="*/ 3358532 w 3465374"/>
              <a:gd name="connsiteY480" fmla="*/ 1403810 h 1432256"/>
              <a:gd name="connsiteX481" fmla="*/ 3365435 w 3465374"/>
              <a:gd name="connsiteY481" fmla="*/ 1404039 h 1432256"/>
              <a:gd name="connsiteX482" fmla="*/ 3372338 w 3465374"/>
              <a:gd name="connsiteY482" fmla="*/ 1404257 h 1432256"/>
              <a:gd name="connsiteX483" fmla="*/ 3379241 w 3465374"/>
              <a:gd name="connsiteY483" fmla="*/ 1404463 h 1432256"/>
              <a:gd name="connsiteX484" fmla="*/ 3386145 w 3465374"/>
              <a:gd name="connsiteY484" fmla="*/ 1404670 h 1432256"/>
              <a:gd name="connsiteX485" fmla="*/ 3393048 w 3465374"/>
              <a:gd name="connsiteY485" fmla="*/ 1404864 h 1432256"/>
              <a:gd name="connsiteX486" fmla="*/ 3399951 w 3465374"/>
              <a:gd name="connsiteY486" fmla="*/ 1405048 h 1432256"/>
              <a:gd name="connsiteX487" fmla="*/ 3406854 w 3465374"/>
              <a:gd name="connsiteY487" fmla="*/ 1405220 h 1432256"/>
              <a:gd name="connsiteX488" fmla="*/ 3413757 w 3465374"/>
              <a:gd name="connsiteY488" fmla="*/ 1405391 h 1432256"/>
              <a:gd name="connsiteX489" fmla="*/ 3420660 w 3465374"/>
              <a:gd name="connsiteY489" fmla="*/ 1405552 h 1432256"/>
              <a:gd name="connsiteX490" fmla="*/ 3427563 w 3465374"/>
              <a:gd name="connsiteY490" fmla="*/ 1405701 h 1432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</a:cxnLst>
            <a:rect l="l" t="t" r="r" b="b"/>
            <a:pathLst>
              <a:path w="3465374" h="1432256" extrusionOk="0">
                <a:moveTo>
                  <a:pt x="45027" y="1405701"/>
                </a:moveTo>
                <a:lnTo>
                  <a:pt x="51930" y="1405552"/>
                </a:lnTo>
                <a:lnTo>
                  <a:pt x="58833" y="1405391"/>
                </a:lnTo>
                <a:lnTo>
                  <a:pt x="65736" y="1405220"/>
                </a:lnTo>
                <a:lnTo>
                  <a:pt x="72639" y="1405048"/>
                </a:lnTo>
                <a:lnTo>
                  <a:pt x="79542" y="1404864"/>
                </a:lnTo>
                <a:lnTo>
                  <a:pt x="86446" y="1404670"/>
                </a:lnTo>
                <a:lnTo>
                  <a:pt x="93349" y="1404463"/>
                </a:lnTo>
                <a:lnTo>
                  <a:pt x="100252" y="1404257"/>
                </a:lnTo>
                <a:lnTo>
                  <a:pt x="107155" y="1404039"/>
                </a:lnTo>
                <a:lnTo>
                  <a:pt x="114058" y="1403810"/>
                </a:lnTo>
                <a:lnTo>
                  <a:pt x="120961" y="1403570"/>
                </a:lnTo>
                <a:lnTo>
                  <a:pt x="127864" y="1403318"/>
                </a:lnTo>
                <a:lnTo>
                  <a:pt x="134767" y="1403054"/>
                </a:lnTo>
                <a:lnTo>
                  <a:pt x="141671" y="1402779"/>
                </a:lnTo>
                <a:lnTo>
                  <a:pt x="148574" y="1402493"/>
                </a:lnTo>
                <a:lnTo>
                  <a:pt x="155477" y="1402195"/>
                </a:lnTo>
                <a:lnTo>
                  <a:pt x="162380" y="1401885"/>
                </a:lnTo>
                <a:lnTo>
                  <a:pt x="169283" y="1401564"/>
                </a:lnTo>
                <a:lnTo>
                  <a:pt x="176186" y="1401232"/>
                </a:lnTo>
                <a:lnTo>
                  <a:pt x="183089" y="1400877"/>
                </a:lnTo>
                <a:lnTo>
                  <a:pt x="189993" y="1400510"/>
                </a:lnTo>
                <a:lnTo>
                  <a:pt x="196896" y="1400121"/>
                </a:lnTo>
                <a:lnTo>
                  <a:pt x="203799" y="1399731"/>
                </a:lnTo>
                <a:lnTo>
                  <a:pt x="210702" y="1399307"/>
                </a:lnTo>
                <a:lnTo>
                  <a:pt x="217605" y="1398883"/>
                </a:lnTo>
                <a:lnTo>
                  <a:pt x="224508" y="1398425"/>
                </a:lnTo>
                <a:lnTo>
                  <a:pt x="231411" y="1397967"/>
                </a:lnTo>
                <a:lnTo>
                  <a:pt x="238315" y="1397474"/>
                </a:lnTo>
                <a:lnTo>
                  <a:pt x="245218" y="1396970"/>
                </a:lnTo>
                <a:lnTo>
                  <a:pt x="252121" y="1396443"/>
                </a:lnTo>
                <a:lnTo>
                  <a:pt x="259024" y="1395893"/>
                </a:lnTo>
                <a:lnTo>
                  <a:pt x="265927" y="1395320"/>
                </a:lnTo>
                <a:lnTo>
                  <a:pt x="272830" y="1394724"/>
                </a:lnTo>
                <a:lnTo>
                  <a:pt x="279733" y="1394105"/>
                </a:lnTo>
                <a:lnTo>
                  <a:pt x="286636" y="1393464"/>
                </a:lnTo>
                <a:lnTo>
                  <a:pt x="293540" y="1392799"/>
                </a:lnTo>
                <a:lnTo>
                  <a:pt x="300443" y="1392112"/>
                </a:lnTo>
                <a:lnTo>
                  <a:pt x="307346" y="1391390"/>
                </a:lnTo>
                <a:lnTo>
                  <a:pt x="314249" y="1390645"/>
                </a:lnTo>
                <a:lnTo>
                  <a:pt x="321152" y="1389877"/>
                </a:lnTo>
                <a:lnTo>
                  <a:pt x="328055" y="1389075"/>
                </a:lnTo>
                <a:lnTo>
                  <a:pt x="334958" y="1388239"/>
                </a:lnTo>
                <a:lnTo>
                  <a:pt x="341862" y="1387379"/>
                </a:lnTo>
                <a:lnTo>
                  <a:pt x="348765" y="1386486"/>
                </a:lnTo>
                <a:lnTo>
                  <a:pt x="355668" y="1385558"/>
                </a:lnTo>
                <a:lnTo>
                  <a:pt x="362571" y="1384595"/>
                </a:lnTo>
                <a:lnTo>
                  <a:pt x="369474" y="1383598"/>
                </a:lnTo>
                <a:lnTo>
                  <a:pt x="376377" y="1382567"/>
                </a:lnTo>
                <a:lnTo>
                  <a:pt x="383280" y="1381490"/>
                </a:lnTo>
                <a:lnTo>
                  <a:pt x="390184" y="1380390"/>
                </a:lnTo>
                <a:lnTo>
                  <a:pt x="397087" y="1379244"/>
                </a:lnTo>
                <a:lnTo>
                  <a:pt x="403990" y="1378053"/>
                </a:lnTo>
                <a:lnTo>
                  <a:pt x="410893" y="1376827"/>
                </a:lnTo>
                <a:lnTo>
                  <a:pt x="417796" y="1375555"/>
                </a:lnTo>
                <a:lnTo>
                  <a:pt x="424699" y="1374237"/>
                </a:lnTo>
                <a:lnTo>
                  <a:pt x="431602" y="1372885"/>
                </a:lnTo>
                <a:lnTo>
                  <a:pt x="438505" y="1371476"/>
                </a:lnTo>
                <a:lnTo>
                  <a:pt x="445409" y="1370020"/>
                </a:lnTo>
                <a:lnTo>
                  <a:pt x="452312" y="1368519"/>
                </a:lnTo>
                <a:lnTo>
                  <a:pt x="459215" y="1366973"/>
                </a:lnTo>
                <a:lnTo>
                  <a:pt x="466118" y="1365369"/>
                </a:lnTo>
                <a:lnTo>
                  <a:pt x="473021" y="1363718"/>
                </a:lnTo>
                <a:lnTo>
                  <a:pt x="479924" y="1362011"/>
                </a:lnTo>
                <a:lnTo>
                  <a:pt x="486827" y="1360247"/>
                </a:lnTo>
                <a:lnTo>
                  <a:pt x="493731" y="1358436"/>
                </a:lnTo>
                <a:lnTo>
                  <a:pt x="500634" y="1356557"/>
                </a:lnTo>
                <a:lnTo>
                  <a:pt x="507537" y="1354621"/>
                </a:lnTo>
                <a:lnTo>
                  <a:pt x="514440" y="1352627"/>
                </a:lnTo>
                <a:lnTo>
                  <a:pt x="521343" y="1350576"/>
                </a:lnTo>
                <a:lnTo>
                  <a:pt x="528246" y="1348456"/>
                </a:lnTo>
                <a:lnTo>
                  <a:pt x="535149" y="1346268"/>
                </a:lnTo>
                <a:lnTo>
                  <a:pt x="542053" y="1344011"/>
                </a:lnTo>
                <a:lnTo>
                  <a:pt x="548956" y="1341696"/>
                </a:lnTo>
                <a:lnTo>
                  <a:pt x="555859" y="1339313"/>
                </a:lnTo>
                <a:lnTo>
                  <a:pt x="562762" y="1336849"/>
                </a:lnTo>
                <a:lnTo>
                  <a:pt x="569665" y="1334329"/>
                </a:lnTo>
                <a:lnTo>
                  <a:pt x="576568" y="1331728"/>
                </a:lnTo>
                <a:lnTo>
                  <a:pt x="583471" y="1329046"/>
                </a:lnTo>
                <a:lnTo>
                  <a:pt x="590374" y="1326297"/>
                </a:lnTo>
                <a:lnTo>
                  <a:pt x="597278" y="1323466"/>
                </a:lnTo>
                <a:lnTo>
                  <a:pt x="604181" y="1320556"/>
                </a:lnTo>
                <a:lnTo>
                  <a:pt x="611084" y="1317565"/>
                </a:lnTo>
                <a:lnTo>
                  <a:pt x="617987" y="1314483"/>
                </a:lnTo>
                <a:lnTo>
                  <a:pt x="624890" y="1311332"/>
                </a:lnTo>
                <a:lnTo>
                  <a:pt x="631793" y="1308090"/>
                </a:lnTo>
                <a:lnTo>
                  <a:pt x="638696" y="1304755"/>
                </a:lnTo>
                <a:lnTo>
                  <a:pt x="645600" y="1301341"/>
                </a:lnTo>
                <a:lnTo>
                  <a:pt x="652503" y="1297835"/>
                </a:lnTo>
                <a:lnTo>
                  <a:pt x="659406" y="1294237"/>
                </a:lnTo>
                <a:lnTo>
                  <a:pt x="666309" y="1290547"/>
                </a:lnTo>
                <a:lnTo>
                  <a:pt x="673212" y="1286766"/>
                </a:lnTo>
                <a:lnTo>
                  <a:pt x="680115" y="1282882"/>
                </a:lnTo>
                <a:lnTo>
                  <a:pt x="687018" y="1278906"/>
                </a:lnTo>
                <a:lnTo>
                  <a:pt x="693922" y="1274827"/>
                </a:lnTo>
                <a:lnTo>
                  <a:pt x="700825" y="1270656"/>
                </a:lnTo>
                <a:lnTo>
                  <a:pt x="707728" y="1266371"/>
                </a:lnTo>
                <a:lnTo>
                  <a:pt x="714631" y="1261994"/>
                </a:lnTo>
                <a:lnTo>
                  <a:pt x="721534" y="1257514"/>
                </a:lnTo>
                <a:lnTo>
                  <a:pt x="728437" y="1252919"/>
                </a:lnTo>
                <a:lnTo>
                  <a:pt x="735340" y="1248233"/>
                </a:lnTo>
                <a:lnTo>
                  <a:pt x="742243" y="1243432"/>
                </a:lnTo>
                <a:lnTo>
                  <a:pt x="749147" y="1238516"/>
                </a:lnTo>
                <a:lnTo>
                  <a:pt x="756050" y="1233498"/>
                </a:lnTo>
                <a:lnTo>
                  <a:pt x="762953" y="1228365"/>
                </a:lnTo>
                <a:lnTo>
                  <a:pt x="769856" y="1223117"/>
                </a:lnTo>
                <a:lnTo>
                  <a:pt x="776759" y="1217754"/>
                </a:lnTo>
                <a:lnTo>
                  <a:pt x="783662" y="1212277"/>
                </a:lnTo>
                <a:lnTo>
                  <a:pt x="790565" y="1206686"/>
                </a:lnTo>
                <a:lnTo>
                  <a:pt x="797469" y="1200980"/>
                </a:lnTo>
                <a:lnTo>
                  <a:pt x="804372" y="1195159"/>
                </a:lnTo>
                <a:lnTo>
                  <a:pt x="811275" y="1189212"/>
                </a:lnTo>
                <a:lnTo>
                  <a:pt x="818178" y="1183151"/>
                </a:lnTo>
                <a:lnTo>
                  <a:pt x="825081" y="1176975"/>
                </a:lnTo>
                <a:lnTo>
                  <a:pt x="831984" y="1170673"/>
                </a:lnTo>
                <a:lnTo>
                  <a:pt x="838887" y="1164245"/>
                </a:lnTo>
                <a:lnTo>
                  <a:pt x="845791" y="1157703"/>
                </a:lnTo>
                <a:lnTo>
                  <a:pt x="852694" y="1151023"/>
                </a:lnTo>
                <a:lnTo>
                  <a:pt x="859597" y="1144239"/>
                </a:lnTo>
                <a:lnTo>
                  <a:pt x="866500" y="1137319"/>
                </a:lnTo>
                <a:lnTo>
                  <a:pt x="873403" y="1130284"/>
                </a:lnTo>
                <a:lnTo>
                  <a:pt x="880306" y="1123111"/>
                </a:lnTo>
                <a:lnTo>
                  <a:pt x="887209" y="1115824"/>
                </a:lnTo>
                <a:lnTo>
                  <a:pt x="894112" y="1108410"/>
                </a:lnTo>
                <a:lnTo>
                  <a:pt x="901016" y="1100871"/>
                </a:lnTo>
                <a:lnTo>
                  <a:pt x="907919" y="1093205"/>
                </a:lnTo>
                <a:lnTo>
                  <a:pt x="914822" y="1085414"/>
                </a:lnTo>
                <a:lnTo>
                  <a:pt x="921725" y="1077508"/>
                </a:lnTo>
                <a:lnTo>
                  <a:pt x="928628" y="1069464"/>
                </a:lnTo>
                <a:lnTo>
                  <a:pt x="935531" y="1061306"/>
                </a:lnTo>
                <a:lnTo>
                  <a:pt x="942434" y="1053022"/>
                </a:lnTo>
                <a:lnTo>
                  <a:pt x="949338" y="1044612"/>
                </a:lnTo>
                <a:lnTo>
                  <a:pt x="956241" y="1036075"/>
                </a:lnTo>
                <a:lnTo>
                  <a:pt x="963144" y="1027425"/>
                </a:lnTo>
                <a:lnTo>
                  <a:pt x="970047" y="1018648"/>
                </a:lnTo>
                <a:lnTo>
                  <a:pt x="976950" y="1009756"/>
                </a:lnTo>
                <a:lnTo>
                  <a:pt x="983853" y="1000739"/>
                </a:lnTo>
                <a:lnTo>
                  <a:pt x="990756" y="991595"/>
                </a:lnTo>
                <a:lnTo>
                  <a:pt x="997660" y="982349"/>
                </a:lnTo>
                <a:lnTo>
                  <a:pt x="1004563" y="972976"/>
                </a:lnTo>
                <a:lnTo>
                  <a:pt x="1011466" y="963500"/>
                </a:lnTo>
                <a:lnTo>
                  <a:pt x="1018369" y="953898"/>
                </a:lnTo>
                <a:lnTo>
                  <a:pt x="1025272" y="944193"/>
                </a:lnTo>
                <a:lnTo>
                  <a:pt x="1032175" y="934374"/>
                </a:lnTo>
                <a:lnTo>
                  <a:pt x="1039078" y="924440"/>
                </a:lnTo>
                <a:lnTo>
                  <a:pt x="1045981" y="914414"/>
                </a:lnTo>
                <a:lnTo>
                  <a:pt x="1052885" y="904273"/>
                </a:lnTo>
                <a:lnTo>
                  <a:pt x="1059788" y="894030"/>
                </a:lnTo>
                <a:lnTo>
                  <a:pt x="1066691" y="883683"/>
                </a:lnTo>
                <a:lnTo>
                  <a:pt x="1073594" y="873245"/>
                </a:lnTo>
                <a:lnTo>
                  <a:pt x="1080497" y="862704"/>
                </a:lnTo>
                <a:lnTo>
                  <a:pt x="1087400" y="852070"/>
                </a:lnTo>
                <a:lnTo>
                  <a:pt x="1094303" y="841346"/>
                </a:lnTo>
                <a:lnTo>
                  <a:pt x="1101207" y="830529"/>
                </a:lnTo>
                <a:lnTo>
                  <a:pt x="1108110" y="819644"/>
                </a:lnTo>
                <a:lnTo>
                  <a:pt x="1115013" y="808656"/>
                </a:lnTo>
                <a:lnTo>
                  <a:pt x="1121916" y="797599"/>
                </a:lnTo>
                <a:lnTo>
                  <a:pt x="1128819" y="786462"/>
                </a:lnTo>
                <a:lnTo>
                  <a:pt x="1135722" y="775244"/>
                </a:lnTo>
                <a:lnTo>
                  <a:pt x="1142625" y="763970"/>
                </a:lnTo>
                <a:lnTo>
                  <a:pt x="1149529" y="752626"/>
                </a:lnTo>
                <a:lnTo>
                  <a:pt x="1156432" y="741202"/>
                </a:lnTo>
                <a:lnTo>
                  <a:pt x="1163335" y="729733"/>
                </a:lnTo>
                <a:lnTo>
                  <a:pt x="1170238" y="718206"/>
                </a:lnTo>
                <a:lnTo>
                  <a:pt x="1177141" y="706633"/>
                </a:lnTo>
                <a:lnTo>
                  <a:pt x="1184044" y="694992"/>
                </a:lnTo>
                <a:lnTo>
                  <a:pt x="1190947" y="683316"/>
                </a:lnTo>
                <a:lnTo>
                  <a:pt x="1197850" y="671606"/>
                </a:lnTo>
                <a:lnTo>
                  <a:pt x="1204754" y="659850"/>
                </a:lnTo>
                <a:lnTo>
                  <a:pt x="1211657" y="648071"/>
                </a:lnTo>
                <a:lnTo>
                  <a:pt x="1218560" y="636270"/>
                </a:lnTo>
                <a:lnTo>
                  <a:pt x="1225463" y="624422"/>
                </a:lnTo>
                <a:lnTo>
                  <a:pt x="1232366" y="612574"/>
                </a:lnTo>
                <a:lnTo>
                  <a:pt x="1239269" y="600704"/>
                </a:lnTo>
                <a:lnTo>
                  <a:pt x="1246172" y="588833"/>
                </a:lnTo>
                <a:lnTo>
                  <a:pt x="1253076" y="576951"/>
                </a:lnTo>
                <a:lnTo>
                  <a:pt x="1259979" y="565069"/>
                </a:lnTo>
                <a:lnTo>
                  <a:pt x="1266882" y="553187"/>
                </a:lnTo>
                <a:lnTo>
                  <a:pt x="1273785" y="541328"/>
                </a:lnTo>
                <a:lnTo>
                  <a:pt x="1280688" y="529469"/>
                </a:lnTo>
                <a:lnTo>
                  <a:pt x="1287591" y="517644"/>
                </a:lnTo>
                <a:lnTo>
                  <a:pt x="1294494" y="505842"/>
                </a:lnTo>
                <a:lnTo>
                  <a:pt x="1301398" y="494052"/>
                </a:lnTo>
                <a:lnTo>
                  <a:pt x="1308301" y="482319"/>
                </a:lnTo>
                <a:lnTo>
                  <a:pt x="1315204" y="470620"/>
                </a:lnTo>
                <a:lnTo>
                  <a:pt x="1322107" y="458956"/>
                </a:lnTo>
                <a:lnTo>
                  <a:pt x="1329010" y="447361"/>
                </a:lnTo>
                <a:lnTo>
                  <a:pt x="1335913" y="435811"/>
                </a:lnTo>
                <a:lnTo>
                  <a:pt x="1342816" y="424330"/>
                </a:lnTo>
                <a:lnTo>
                  <a:pt x="1349719" y="412918"/>
                </a:lnTo>
                <a:lnTo>
                  <a:pt x="1356623" y="401574"/>
                </a:lnTo>
                <a:lnTo>
                  <a:pt x="1363526" y="390311"/>
                </a:lnTo>
                <a:lnTo>
                  <a:pt x="1370429" y="379128"/>
                </a:lnTo>
                <a:lnTo>
                  <a:pt x="1377332" y="368036"/>
                </a:lnTo>
                <a:lnTo>
                  <a:pt x="1384235" y="357037"/>
                </a:lnTo>
                <a:lnTo>
                  <a:pt x="1391138" y="346152"/>
                </a:lnTo>
                <a:lnTo>
                  <a:pt x="1398041" y="335358"/>
                </a:lnTo>
                <a:lnTo>
                  <a:pt x="1404945" y="324679"/>
                </a:lnTo>
                <a:lnTo>
                  <a:pt x="1411848" y="314115"/>
                </a:lnTo>
                <a:lnTo>
                  <a:pt x="1418751" y="303688"/>
                </a:lnTo>
                <a:lnTo>
                  <a:pt x="1425654" y="293376"/>
                </a:lnTo>
                <a:lnTo>
                  <a:pt x="1432557" y="283201"/>
                </a:lnTo>
                <a:lnTo>
                  <a:pt x="1439460" y="273164"/>
                </a:lnTo>
                <a:lnTo>
                  <a:pt x="1446363" y="263275"/>
                </a:lnTo>
                <a:lnTo>
                  <a:pt x="1453267" y="253536"/>
                </a:lnTo>
                <a:lnTo>
                  <a:pt x="1460170" y="243946"/>
                </a:lnTo>
                <a:lnTo>
                  <a:pt x="1467073" y="234516"/>
                </a:lnTo>
                <a:lnTo>
                  <a:pt x="1473976" y="225258"/>
                </a:lnTo>
                <a:lnTo>
                  <a:pt x="1480879" y="216160"/>
                </a:lnTo>
                <a:lnTo>
                  <a:pt x="1487782" y="207246"/>
                </a:lnTo>
                <a:lnTo>
                  <a:pt x="1494685" y="198503"/>
                </a:lnTo>
                <a:lnTo>
                  <a:pt x="1501588" y="189955"/>
                </a:lnTo>
                <a:lnTo>
                  <a:pt x="1508492" y="181591"/>
                </a:lnTo>
                <a:lnTo>
                  <a:pt x="1515395" y="173433"/>
                </a:lnTo>
                <a:lnTo>
                  <a:pt x="1522298" y="165458"/>
                </a:lnTo>
                <a:lnTo>
                  <a:pt x="1529201" y="157701"/>
                </a:lnTo>
                <a:lnTo>
                  <a:pt x="1536104" y="150139"/>
                </a:lnTo>
                <a:lnTo>
                  <a:pt x="1543007" y="142805"/>
                </a:lnTo>
                <a:lnTo>
                  <a:pt x="1549910" y="135679"/>
                </a:lnTo>
                <a:lnTo>
                  <a:pt x="1556814" y="128781"/>
                </a:lnTo>
                <a:lnTo>
                  <a:pt x="1563717" y="122101"/>
                </a:lnTo>
                <a:lnTo>
                  <a:pt x="1570620" y="115650"/>
                </a:lnTo>
                <a:lnTo>
                  <a:pt x="1577523" y="109428"/>
                </a:lnTo>
                <a:lnTo>
                  <a:pt x="1584426" y="103458"/>
                </a:lnTo>
                <a:lnTo>
                  <a:pt x="1591329" y="97718"/>
                </a:lnTo>
                <a:lnTo>
                  <a:pt x="1598232" y="92218"/>
                </a:lnTo>
                <a:lnTo>
                  <a:pt x="1605135" y="86970"/>
                </a:lnTo>
                <a:lnTo>
                  <a:pt x="1612039" y="81963"/>
                </a:lnTo>
                <a:lnTo>
                  <a:pt x="1618942" y="77220"/>
                </a:lnTo>
                <a:lnTo>
                  <a:pt x="1625845" y="72728"/>
                </a:lnTo>
                <a:lnTo>
                  <a:pt x="1632748" y="68489"/>
                </a:lnTo>
                <a:lnTo>
                  <a:pt x="1639651" y="64524"/>
                </a:lnTo>
                <a:lnTo>
                  <a:pt x="1646554" y="60823"/>
                </a:lnTo>
                <a:lnTo>
                  <a:pt x="1653457" y="57386"/>
                </a:lnTo>
                <a:lnTo>
                  <a:pt x="1660361" y="54200"/>
                </a:lnTo>
                <a:lnTo>
                  <a:pt x="1667264" y="51290"/>
                </a:lnTo>
                <a:lnTo>
                  <a:pt x="1674167" y="48655"/>
                </a:lnTo>
                <a:lnTo>
                  <a:pt x="1681070" y="46294"/>
                </a:lnTo>
                <a:lnTo>
                  <a:pt x="1687973" y="44209"/>
                </a:lnTo>
                <a:lnTo>
                  <a:pt x="1694876" y="42399"/>
                </a:lnTo>
                <a:lnTo>
                  <a:pt x="1701779" y="40863"/>
                </a:lnTo>
                <a:lnTo>
                  <a:pt x="1708683" y="39603"/>
                </a:lnTo>
                <a:lnTo>
                  <a:pt x="1715586" y="38629"/>
                </a:lnTo>
                <a:lnTo>
                  <a:pt x="1722489" y="37941"/>
                </a:lnTo>
                <a:lnTo>
                  <a:pt x="1729392" y="37517"/>
                </a:lnTo>
                <a:lnTo>
                  <a:pt x="1736295" y="37368"/>
                </a:lnTo>
                <a:lnTo>
                  <a:pt x="1743198" y="37517"/>
                </a:lnTo>
                <a:lnTo>
                  <a:pt x="1750101" y="37930"/>
                </a:lnTo>
                <a:lnTo>
                  <a:pt x="1757004" y="38629"/>
                </a:lnTo>
                <a:lnTo>
                  <a:pt x="1763908" y="39614"/>
                </a:lnTo>
                <a:lnTo>
                  <a:pt x="1770811" y="40875"/>
                </a:lnTo>
                <a:lnTo>
                  <a:pt x="1777714" y="42399"/>
                </a:lnTo>
                <a:lnTo>
                  <a:pt x="1784617" y="44209"/>
                </a:lnTo>
                <a:lnTo>
                  <a:pt x="1791520" y="46294"/>
                </a:lnTo>
                <a:lnTo>
                  <a:pt x="1798423" y="48655"/>
                </a:lnTo>
                <a:lnTo>
                  <a:pt x="1805326" y="51290"/>
                </a:lnTo>
                <a:lnTo>
                  <a:pt x="1812230" y="54200"/>
                </a:lnTo>
                <a:lnTo>
                  <a:pt x="1819133" y="57374"/>
                </a:lnTo>
                <a:lnTo>
                  <a:pt x="1826036" y="60812"/>
                </a:lnTo>
                <a:lnTo>
                  <a:pt x="1832939" y="64524"/>
                </a:lnTo>
                <a:lnTo>
                  <a:pt x="1839842" y="68500"/>
                </a:lnTo>
                <a:lnTo>
                  <a:pt x="1846745" y="72739"/>
                </a:lnTo>
                <a:lnTo>
                  <a:pt x="1853648" y="77220"/>
                </a:lnTo>
                <a:lnTo>
                  <a:pt x="1860552" y="81963"/>
                </a:lnTo>
                <a:lnTo>
                  <a:pt x="1867455" y="86970"/>
                </a:lnTo>
                <a:lnTo>
                  <a:pt x="1874358" y="92218"/>
                </a:lnTo>
                <a:lnTo>
                  <a:pt x="1881261" y="97718"/>
                </a:lnTo>
                <a:lnTo>
                  <a:pt x="1888164" y="103447"/>
                </a:lnTo>
                <a:lnTo>
                  <a:pt x="1895067" y="109428"/>
                </a:lnTo>
                <a:lnTo>
                  <a:pt x="1901970" y="115650"/>
                </a:lnTo>
                <a:lnTo>
                  <a:pt x="1908873" y="122101"/>
                </a:lnTo>
                <a:lnTo>
                  <a:pt x="1915777" y="128781"/>
                </a:lnTo>
                <a:lnTo>
                  <a:pt x="1922680" y="135679"/>
                </a:lnTo>
                <a:lnTo>
                  <a:pt x="1929583" y="142805"/>
                </a:lnTo>
                <a:lnTo>
                  <a:pt x="1936486" y="150139"/>
                </a:lnTo>
                <a:lnTo>
                  <a:pt x="1943389" y="157701"/>
                </a:lnTo>
                <a:lnTo>
                  <a:pt x="1950292" y="165458"/>
                </a:lnTo>
                <a:lnTo>
                  <a:pt x="1957195" y="173433"/>
                </a:lnTo>
                <a:lnTo>
                  <a:pt x="1964099" y="181591"/>
                </a:lnTo>
                <a:lnTo>
                  <a:pt x="1971002" y="189955"/>
                </a:lnTo>
                <a:lnTo>
                  <a:pt x="1977905" y="198503"/>
                </a:lnTo>
                <a:lnTo>
                  <a:pt x="1984808" y="207246"/>
                </a:lnTo>
                <a:lnTo>
                  <a:pt x="1991711" y="216160"/>
                </a:lnTo>
                <a:lnTo>
                  <a:pt x="1998614" y="225258"/>
                </a:lnTo>
                <a:lnTo>
                  <a:pt x="2005517" y="234516"/>
                </a:lnTo>
                <a:lnTo>
                  <a:pt x="2012421" y="243946"/>
                </a:lnTo>
                <a:lnTo>
                  <a:pt x="2019324" y="253525"/>
                </a:lnTo>
                <a:lnTo>
                  <a:pt x="2026227" y="263264"/>
                </a:lnTo>
                <a:lnTo>
                  <a:pt x="2033130" y="273164"/>
                </a:lnTo>
                <a:lnTo>
                  <a:pt x="2040033" y="283201"/>
                </a:lnTo>
                <a:lnTo>
                  <a:pt x="2046936" y="293376"/>
                </a:lnTo>
                <a:lnTo>
                  <a:pt x="2053839" y="303688"/>
                </a:lnTo>
                <a:lnTo>
                  <a:pt x="2060742" y="314115"/>
                </a:lnTo>
                <a:lnTo>
                  <a:pt x="2067646" y="324679"/>
                </a:lnTo>
                <a:lnTo>
                  <a:pt x="2074549" y="335358"/>
                </a:lnTo>
                <a:lnTo>
                  <a:pt x="2081452" y="346140"/>
                </a:lnTo>
                <a:lnTo>
                  <a:pt x="2088355" y="357037"/>
                </a:lnTo>
                <a:lnTo>
                  <a:pt x="2095258" y="368036"/>
                </a:lnTo>
                <a:lnTo>
                  <a:pt x="2102161" y="379128"/>
                </a:lnTo>
                <a:lnTo>
                  <a:pt x="2109064" y="390311"/>
                </a:lnTo>
                <a:lnTo>
                  <a:pt x="2115968" y="401574"/>
                </a:lnTo>
                <a:lnTo>
                  <a:pt x="2122871" y="412918"/>
                </a:lnTo>
                <a:lnTo>
                  <a:pt x="2129774" y="424330"/>
                </a:lnTo>
                <a:lnTo>
                  <a:pt x="2136677" y="435811"/>
                </a:lnTo>
                <a:lnTo>
                  <a:pt x="2143580" y="447361"/>
                </a:lnTo>
                <a:lnTo>
                  <a:pt x="2150483" y="458956"/>
                </a:lnTo>
                <a:lnTo>
                  <a:pt x="2157386" y="470620"/>
                </a:lnTo>
                <a:lnTo>
                  <a:pt x="2164290" y="482308"/>
                </a:lnTo>
                <a:lnTo>
                  <a:pt x="2171193" y="494052"/>
                </a:lnTo>
                <a:lnTo>
                  <a:pt x="2178096" y="505831"/>
                </a:lnTo>
                <a:lnTo>
                  <a:pt x="2184999" y="517633"/>
                </a:lnTo>
                <a:lnTo>
                  <a:pt x="2191902" y="529469"/>
                </a:lnTo>
                <a:lnTo>
                  <a:pt x="2198805" y="541328"/>
                </a:lnTo>
                <a:lnTo>
                  <a:pt x="2205708" y="553187"/>
                </a:lnTo>
                <a:lnTo>
                  <a:pt x="2212612" y="565069"/>
                </a:lnTo>
                <a:lnTo>
                  <a:pt x="2219515" y="576951"/>
                </a:lnTo>
                <a:lnTo>
                  <a:pt x="2226418" y="588833"/>
                </a:lnTo>
                <a:lnTo>
                  <a:pt x="2233321" y="600704"/>
                </a:lnTo>
                <a:lnTo>
                  <a:pt x="2240224" y="612574"/>
                </a:lnTo>
                <a:lnTo>
                  <a:pt x="2247127" y="624422"/>
                </a:lnTo>
                <a:lnTo>
                  <a:pt x="2254030" y="636258"/>
                </a:lnTo>
                <a:lnTo>
                  <a:pt x="2260933" y="648071"/>
                </a:lnTo>
                <a:lnTo>
                  <a:pt x="2267837" y="659850"/>
                </a:lnTo>
                <a:lnTo>
                  <a:pt x="2274740" y="671606"/>
                </a:lnTo>
                <a:lnTo>
                  <a:pt x="2281643" y="683316"/>
                </a:lnTo>
                <a:lnTo>
                  <a:pt x="2288546" y="695004"/>
                </a:lnTo>
                <a:lnTo>
                  <a:pt x="2295449" y="706622"/>
                </a:lnTo>
                <a:lnTo>
                  <a:pt x="2302352" y="718195"/>
                </a:lnTo>
                <a:lnTo>
                  <a:pt x="2309255" y="729733"/>
                </a:lnTo>
                <a:lnTo>
                  <a:pt x="2316159" y="741202"/>
                </a:lnTo>
                <a:lnTo>
                  <a:pt x="2323062" y="752615"/>
                </a:lnTo>
                <a:lnTo>
                  <a:pt x="2329965" y="763958"/>
                </a:lnTo>
                <a:lnTo>
                  <a:pt x="2336868" y="775244"/>
                </a:lnTo>
                <a:lnTo>
                  <a:pt x="2343771" y="786462"/>
                </a:lnTo>
                <a:lnTo>
                  <a:pt x="2350674" y="797599"/>
                </a:lnTo>
                <a:lnTo>
                  <a:pt x="2357577" y="808656"/>
                </a:lnTo>
                <a:lnTo>
                  <a:pt x="2364481" y="819633"/>
                </a:lnTo>
                <a:lnTo>
                  <a:pt x="2371384" y="830529"/>
                </a:lnTo>
                <a:lnTo>
                  <a:pt x="2378287" y="841346"/>
                </a:lnTo>
                <a:lnTo>
                  <a:pt x="2385190" y="852070"/>
                </a:lnTo>
                <a:lnTo>
                  <a:pt x="2392093" y="862704"/>
                </a:lnTo>
                <a:lnTo>
                  <a:pt x="2398996" y="873245"/>
                </a:lnTo>
                <a:lnTo>
                  <a:pt x="2405899" y="883683"/>
                </a:lnTo>
                <a:lnTo>
                  <a:pt x="2412802" y="894030"/>
                </a:lnTo>
                <a:lnTo>
                  <a:pt x="2419706" y="904273"/>
                </a:lnTo>
                <a:lnTo>
                  <a:pt x="2426609" y="914414"/>
                </a:lnTo>
                <a:lnTo>
                  <a:pt x="2433512" y="924440"/>
                </a:lnTo>
                <a:lnTo>
                  <a:pt x="2440415" y="934374"/>
                </a:lnTo>
                <a:lnTo>
                  <a:pt x="2447318" y="944193"/>
                </a:lnTo>
                <a:lnTo>
                  <a:pt x="2454221" y="953898"/>
                </a:lnTo>
                <a:lnTo>
                  <a:pt x="2461124" y="963500"/>
                </a:lnTo>
                <a:lnTo>
                  <a:pt x="2468028" y="972976"/>
                </a:lnTo>
                <a:lnTo>
                  <a:pt x="2474931" y="982349"/>
                </a:lnTo>
                <a:lnTo>
                  <a:pt x="2481834" y="991595"/>
                </a:lnTo>
                <a:lnTo>
                  <a:pt x="2488737" y="1000739"/>
                </a:lnTo>
                <a:lnTo>
                  <a:pt x="2495640" y="1009756"/>
                </a:lnTo>
                <a:lnTo>
                  <a:pt x="2502543" y="1018648"/>
                </a:lnTo>
                <a:lnTo>
                  <a:pt x="2509446" y="1027425"/>
                </a:lnTo>
                <a:lnTo>
                  <a:pt x="2516349" y="1036075"/>
                </a:lnTo>
                <a:lnTo>
                  <a:pt x="2523253" y="1044612"/>
                </a:lnTo>
                <a:lnTo>
                  <a:pt x="2530156" y="1053022"/>
                </a:lnTo>
                <a:lnTo>
                  <a:pt x="2537059" y="1061306"/>
                </a:lnTo>
                <a:lnTo>
                  <a:pt x="2543962" y="1069464"/>
                </a:lnTo>
                <a:lnTo>
                  <a:pt x="2550865" y="1077508"/>
                </a:lnTo>
                <a:lnTo>
                  <a:pt x="2557768" y="1085414"/>
                </a:lnTo>
                <a:lnTo>
                  <a:pt x="2564671" y="1093205"/>
                </a:lnTo>
                <a:lnTo>
                  <a:pt x="2571575" y="1100871"/>
                </a:lnTo>
                <a:lnTo>
                  <a:pt x="2578478" y="1108410"/>
                </a:lnTo>
                <a:lnTo>
                  <a:pt x="2585381" y="1115824"/>
                </a:lnTo>
                <a:lnTo>
                  <a:pt x="2592284" y="1123111"/>
                </a:lnTo>
                <a:lnTo>
                  <a:pt x="2599187" y="1130284"/>
                </a:lnTo>
                <a:lnTo>
                  <a:pt x="2606090" y="1137319"/>
                </a:lnTo>
                <a:lnTo>
                  <a:pt x="2612993" y="1144239"/>
                </a:lnTo>
                <a:lnTo>
                  <a:pt x="2619897" y="1151023"/>
                </a:lnTo>
                <a:lnTo>
                  <a:pt x="2626800" y="1157703"/>
                </a:lnTo>
                <a:lnTo>
                  <a:pt x="2633703" y="1164245"/>
                </a:lnTo>
                <a:lnTo>
                  <a:pt x="2640606" y="1170673"/>
                </a:lnTo>
                <a:lnTo>
                  <a:pt x="2647509" y="1176975"/>
                </a:lnTo>
                <a:lnTo>
                  <a:pt x="2654412" y="1183151"/>
                </a:lnTo>
                <a:lnTo>
                  <a:pt x="2661315" y="1189212"/>
                </a:lnTo>
                <a:lnTo>
                  <a:pt x="2668218" y="1195159"/>
                </a:lnTo>
                <a:lnTo>
                  <a:pt x="2675122" y="1200980"/>
                </a:lnTo>
                <a:lnTo>
                  <a:pt x="2682025" y="1206686"/>
                </a:lnTo>
                <a:lnTo>
                  <a:pt x="2688928" y="1212277"/>
                </a:lnTo>
                <a:lnTo>
                  <a:pt x="2695831" y="1217754"/>
                </a:lnTo>
                <a:lnTo>
                  <a:pt x="2702734" y="1223117"/>
                </a:lnTo>
                <a:lnTo>
                  <a:pt x="2709637" y="1228365"/>
                </a:lnTo>
                <a:lnTo>
                  <a:pt x="2716540" y="1233498"/>
                </a:lnTo>
                <a:lnTo>
                  <a:pt x="2723444" y="1238516"/>
                </a:lnTo>
                <a:lnTo>
                  <a:pt x="2730347" y="1243432"/>
                </a:lnTo>
                <a:lnTo>
                  <a:pt x="2737250" y="1248233"/>
                </a:lnTo>
                <a:lnTo>
                  <a:pt x="2744153" y="1252919"/>
                </a:lnTo>
                <a:lnTo>
                  <a:pt x="2751056" y="1257514"/>
                </a:lnTo>
                <a:lnTo>
                  <a:pt x="2757959" y="1261994"/>
                </a:lnTo>
                <a:lnTo>
                  <a:pt x="2764862" y="1266371"/>
                </a:lnTo>
                <a:lnTo>
                  <a:pt x="2771766" y="1270656"/>
                </a:lnTo>
                <a:lnTo>
                  <a:pt x="2778669" y="1274827"/>
                </a:lnTo>
                <a:lnTo>
                  <a:pt x="2785572" y="1278906"/>
                </a:lnTo>
                <a:lnTo>
                  <a:pt x="2792475" y="1282882"/>
                </a:lnTo>
                <a:lnTo>
                  <a:pt x="2799378" y="1286766"/>
                </a:lnTo>
                <a:lnTo>
                  <a:pt x="2806281" y="1290547"/>
                </a:lnTo>
                <a:lnTo>
                  <a:pt x="2813184" y="1294237"/>
                </a:lnTo>
                <a:lnTo>
                  <a:pt x="2820087" y="1297835"/>
                </a:lnTo>
                <a:lnTo>
                  <a:pt x="2826991" y="1301341"/>
                </a:lnTo>
                <a:lnTo>
                  <a:pt x="2833894" y="1304755"/>
                </a:lnTo>
                <a:lnTo>
                  <a:pt x="2840797" y="1308090"/>
                </a:lnTo>
                <a:lnTo>
                  <a:pt x="2847700" y="1311332"/>
                </a:lnTo>
                <a:lnTo>
                  <a:pt x="2854603" y="1314483"/>
                </a:lnTo>
                <a:lnTo>
                  <a:pt x="2861506" y="1317565"/>
                </a:lnTo>
                <a:lnTo>
                  <a:pt x="2868409" y="1320556"/>
                </a:lnTo>
                <a:lnTo>
                  <a:pt x="2875313" y="1323466"/>
                </a:lnTo>
                <a:lnTo>
                  <a:pt x="2882216" y="1326297"/>
                </a:lnTo>
                <a:lnTo>
                  <a:pt x="2889119" y="1329046"/>
                </a:lnTo>
                <a:lnTo>
                  <a:pt x="2896022" y="1331728"/>
                </a:lnTo>
                <a:lnTo>
                  <a:pt x="2902925" y="1334329"/>
                </a:lnTo>
                <a:lnTo>
                  <a:pt x="2909828" y="1336849"/>
                </a:lnTo>
                <a:lnTo>
                  <a:pt x="2916731" y="1339313"/>
                </a:lnTo>
                <a:lnTo>
                  <a:pt x="2923635" y="1341696"/>
                </a:lnTo>
                <a:lnTo>
                  <a:pt x="2930538" y="1344011"/>
                </a:lnTo>
                <a:lnTo>
                  <a:pt x="2937441" y="1346268"/>
                </a:lnTo>
                <a:lnTo>
                  <a:pt x="2944344" y="1348456"/>
                </a:lnTo>
                <a:lnTo>
                  <a:pt x="2951247" y="1350576"/>
                </a:lnTo>
                <a:lnTo>
                  <a:pt x="2958150" y="1352627"/>
                </a:lnTo>
                <a:lnTo>
                  <a:pt x="2965053" y="1354621"/>
                </a:lnTo>
                <a:lnTo>
                  <a:pt x="2971956" y="1356557"/>
                </a:lnTo>
                <a:lnTo>
                  <a:pt x="2978860" y="1358436"/>
                </a:lnTo>
                <a:lnTo>
                  <a:pt x="2985763" y="1360247"/>
                </a:lnTo>
                <a:lnTo>
                  <a:pt x="2992666" y="1362011"/>
                </a:lnTo>
                <a:lnTo>
                  <a:pt x="2999569" y="1363718"/>
                </a:lnTo>
                <a:lnTo>
                  <a:pt x="3006472" y="1365369"/>
                </a:lnTo>
                <a:lnTo>
                  <a:pt x="3013375" y="1366973"/>
                </a:lnTo>
                <a:lnTo>
                  <a:pt x="3020278" y="1368519"/>
                </a:lnTo>
                <a:lnTo>
                  <a:pt x="3027182" y="1370020"/>
                </a:lnTo>
                <a:lnTo>
                  <a:pt x="3034085" y="1371476"/>
                </a:lnTo>
                <a:lnTo>
                  <a:pt x="3040988" y="1372885"/>
                </a:lnTo>
                <a:lnTo>
                  <a:pt x="3047891" y="1374237"/>
                </a:lnTo>
                <a:lnTo>
                  <a:pt x="3054794" y="1375555"/>
                </a:lnTo>
                <a:lnTo>
                  <a:pt x="3061697" y="1376827"/>
                </a:lnTo>
                <a:lnTo>
                  <a:pt x="3068600" y="1378053"/>
                </a:lnTo>
                <a:lnTo>
                  <a:pt x="3075504" y="1379244"/>
                </a:lnTo>
                <a:lnTo>
                  <a:pt x="3082407" y="1380390"/>
                </a:lnTo>
                <a:lnTo>
                  <a:pt x="3089310" y="1381490"/>
                </a:lnTo>
                <a:lnTo>
                  <a:pt x="3096213" y="1382567"/>
                </a:lnTo>
                <a:lnTo>
                  <a:pt x="3103116" y="1383598"/>
                </a:lnTo>
                <a:lnTo>
                  <a:pt x="3110019" y="1384595"/>
                </a:lnTo>
                <a:lnTo>
                  <a:pt x="3116922" y="1385558"/>
                </a:lnTo>
                <a:lnTo>
                  <a:pt x="3123825" y="1386486"/>
                </a:lnTo>
                <a:lnTo>
                  <a:pt x="3130729" y="1387379"/>
                </a:lnTo>
                <a:lnTo>
                  <a:pt x="3137632" y="1388239"/>
                </a:lnTo>
                <a:lnTo>
                  <a:pt x="3144535" y="1389075"/>
                </a:lnTo>
                <a:lnTo>
                  <a:pt x="3151438" y="1389877"/>
                </a:lnTo>
                <a:lnTo>
                  <a:pt x="3158341" y="1390645"/>
                </a:lnTo>
                <a:lnTo>
                  <a:pt x="3165244" y="1391390"/>
                </a:lnTo>
                <a:lnTo>
                  <a:pt x="3172147" y="1392112"/>
                </a:lnTo>
                <a:lnTo>
                  <a:pt x="3179051" y="1392799"/>
                </a:lnTo>
                <a:lnTo>
                  <a:pt x="3185954" y="1393464"/>
                </a:lnTo>
                <a:lnTo>
                  <a:pt x="3192857" y="1394105"/>
                </a:lnTo>
                <a:lnTo>
                  <a:pt x="3199760" y="1394724"/>
                </a:lnTo>
                <a:lnTo>
                  <a:pt x="3206663" y="1395320"/>
                </a:lnTo>
                <a:lnTo>
                  <a:pt x="3213566" y="1395893"/>
                </a:lnTo>
                <a:lnTo>
                  <a:pt x="3220469" y="1396443"/>
                </a:lnTo>
                <a:lnTo>
                  <a:pt x="3227372" y="1396970"/>
                </a:lnTo>
                <a:lnTo>
                  <a:pt x="3234276" y="1397474"/>
                </a:lnTo>
                <a:lnTo>
                  <a:pt x="3241179" y="1397967"/>
                </a:lnTo>
                <a:lnTo>
                  <a:pt x="3248082" y="1398425"/>
                </a:lnTo>
                <a:lnTo>
                  <a:pt x="3254985" y="1398883"/>
                </a:lnTo>
                <a:lnTo>
                  <a:pt x="3261888" y="1399307"/>
                </a:lnTo>
                <a:lnTo>
                  <a:pt x="3268791" y="1399731"/>
                </a:lnTo>
                <a:lnTo>
                  <a:pt x="3275694" y="1400121"/>
                </a:lnTo>
                <a:lnTo>
                  <a:pt x="3282598" y="1400510"/>
                </a:lnTo>
                <a:lnTo>
                  <a:pt x="3289501" y="1400877"/>
                </a:lnTo>
                <a:lnTo>
                  <a:pt x="3296404" y="1401232"/>
                </a:lnTo>
                <a:lnTo>
                  <a:pt x="3303307" y="1401564"/>
                </a:lnTo>
                <a:lnTo>
                  <a:pt x="3310210" y="1401885"/>
                </a:lnTo>
                <a:lnTo>
                  <a:pt x="3317113" y="1402195"/>
                </a:lnTo>
                <a:lnTo>
                  <a:pt x="3324016" y="1402493"/>
                </a:lnTo>
                <a:lnTo>
                  <a:pt x="3330920" y="1402779"/>
                </a:lnTo>
                <a:lnTo>
                  <a:pt x="3337823" y="1403054"/>
                </a:lnTo>
                <a:lnTo>
                  <a:pt x="3344726" y="1403318"/>
                </a:lnTo>
                <a:lnTo>
                  <a:pt x="3351629" y="1403570"/>
                </a:lnTo>
                <a:lnTo>
                  <a:pt x="3358532" y="1403810"/>
                </a:lnTo>
                <a:lnTo>
                  <a:pt x="3365435" y="1404039"/>
                </a:lnTo>
                <a:lnTo>
                  <a:pt x="3372338" y="1404257"/>
                </a:lnTo>
                <a:lnTo>
                  <a:pt x="3379241" y="1404463"/>
                </a:lnTo>
                <a:lnTo>
                  <a:pt x="3386145" y="1404670"/>
                </a:lnTo>
                <a:lnTo>
                  <a:pt x="3393048" y="1404864"/>
                </a:lnTo>
                <a:lnTo>
                  <a:pt x="3399951" y="1405048"/>
                </a:lnTo>
                <a:lnTo>
                  <a:pt x="3406854" y="1405220"/>
                </a:lnTo>
                <a:lnTo>
                  <a:pt x="3413757" y="1405391"/>
                </a:lnTo>
                <a:lnTo>
                  <a:pt x="3420660" y="1405552"/>
                </a:lnTo>
                <a:lnTo>
                  <a:pt x="3427563" y="1405701"/>
                </a:lnTo>
              </a:path>
            </a:pathLst>
          </a:custGeom>
          <a:solidFill>
            <a:srgbClr val="CCFAFF">
              <a:alpha val="30000"/>
            </a:srgbClr>
          </a:solidFill>
          <a:ln w="41419" cap="flat">
            <a:solidFill>
              <a:schemeClr val="accent6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auto">
          <a:xfrm>
            <a:off x="3054591" y="5960780"/>
            <a:ext cx="5582457" cy="74758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Flèche : droite 6"/>
          <p:cNvSpPr/>
          <p:nvPr/>
        </p:nvSpPr>
        <p:spPr bwMode="auto">
          <a:xfrm rot="6470327">
            <a:off x="5920644" y="3899902"/>
            <a:ext cx="966733" cy="237320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8" name="Forme libre : forme 7"/>
          <p:cNvSpPr/>
          <p:nvPr/>
        </p:nvSpPr>
        <p:spPr bwMode="auto">
          <a:xfrm>
            <a:off x="3056958" y="2341530"/>
            <a:ext cx="4604441" cy="1105129"/>
          </a:xfrm>
          <a:custGeom>
            <a:avLst/>
            <a:gdLst>
              <a:gd name="connsiteX0" fmla="*/ 78188 w 4604441"/>
              <a:gd name="connsiteY0" fmla="*/ 1068152 h 1105128"/>
              <a:gd name="connsiteX1" fmla="*/ 87287 w 4604441"/>
              <a:gd name="connsiteY1" fmla="*/ 1068040 h 1105128"/>
              <a:gd name="connsiteX2" fmla="*/ 96387 w 4604441"/>
              <a:gd name="connsiteY2" fmla="*/ 1067919 h 1105128"/>
              <a:gd name="connsiteX3" fmla="*/ 105487 w 4604441"/>
              <a:gd name="connsiteY3" fmla="*/ 1067789 h 1105128"/>
              <a:gd name="connsiteX4" fmla="*/ 114586 w 4604441"/>
              <a:gd name="connsiteY4" fmla="*/ 1067660 h 1105128"/>
              <a:gd name="connsiteX5" fmla="*/ 123686 w 4604441"/>
              <a:gd name="connsiteY5" fmla="*/ 1067522 h 1105128"/>
              <a:gd name="connsiteX6" fmla="*/ 132786 w 4604441"/>
              <a:gd name="connsiteY6" fmla="*/ 1067375 h 1105128"/>
              <a:gd name="connsiteX7" fmla="*/ 141885 w 4604441"/>
              <a:gd name="connsiteY7" fmla="*/ 1067219 h 1105128"/>
              <a:gd name="connsiteX8" fmla="*/ 150985 w 4604441"/>
              <a:gd name="connsiteY8" fmla="*/ 1067064 h 1105128"/>
              <a:gd name="connsiteX9" fmla="*/ 160085 w 4604441"/>
              <a:gd name="connsiteY9" fmla="*/ 1066900 h 1105128"/>
              <a:gd name="connsiteX10" fmla="*/ 169184 w 4604441"/>
              <a:gd name="connsiteY10" fmla="*/ 1066727 h 1105128"/>
              <a:gd name="connsiteX11" fmla="*/ 178284 w 4604441"/>
              <a:gd name="connsiteY11" fmla="*/ 1066546 h 1105128"/>
              <a:gd name="connsiteX12" fmla="*/ 187384 w 4604441"/>
              <a:gd name="connsiteY12" fmla="*/ 1066356 h 1105128"/>
              <a:gd name="connsiteX13" fmla="*/ 196483 w 4604441"/>
              <a:gd name="connsiteY13" fmla="*/ 1066157 h 1105128"/>
              <a:gd name="connsiteX14" fmla="*/ 205583 w 4604441"/>
              <a:gd name="connsiteY14" fmla="*/ 1065950 h 1105128"/>
              <a:gd name="connsiteX15" fmla="*/ 214683 w 4604441"/>
              <a:gd name="connsiteY15" fmla="*/ 1065734 h 1105128"/>
              <a:gd name="connsiteX16" fmla="*/ 223783 w 4604441"/>
              <a:gd name="connsiteY16" fmla="*/ 1065510 h 1105128"/>
              <a:gd name="connsiteX17" fmla="*/ 232882 w 4604441"/>
              <a:gd name="connsiteY17" fmla="*/ 1065277 h 1105128"/>
              <a:gd name="connsiteX18" fmla="*/ 241982 w 4604441"/>
              <a:gd name="connsiteY18" fmla="*/ 1065035 h 1105128"/>
              <a:gd name="connsiteX19" fmla="*/ 251082 w 4604441"/>
              <a:gd name="connsiteY19" fmla="*/ 1064785 h 1105128"/>
              <a:gd name="connsiteX20" fmla="*/ 260181 w 4604441"/>
              <a:gd name="connsiteY20" fmla="*/ 1064517 h 1105128"/>
              <a:gd name="connsiteX21" fmla="*/ 269281 w 4604441"/>
              <a:gd name="connsiteY21" fmla="*/ 1064241 h 1105128"/>
              <a:gd name="connsiteX22" fmla="*/ 278381 w 4604441"/>
              <a:gd name="connsiteY22" fmla="*/ 1063947 h 1105128"/>
              <a:gd name="connsiteX23" fmla="*/ 287480 w 4604441"/>
              <a:gd name="connsiteY23" fmla="*/ 1063654 h 1105128"/>
              <a:gd name="connsiteX24" fmla="*/ 296580 w 4604441"/>
              <a:gd name="connsiteY24" fmla="*/ 1063334 h 1105128"/>
              <a:gd name="connsiteX25" fmla="*/ 305680 w 4604441"/>
              <a:gd name="connsiteY25" fmla="*/ 1063015 h 1105128"/>
              <a:gd name="connsiteX26" fmla="*/ 314779 w 4604441"/>
              <a:gd name="connsiteY26" fmla="*/ 1062669 h 1105128"/>
              <a:gd name="connsiteX27" fmla="*/ 323879 w 4604441"/>
              <a:gd name="connsiteY27" fmla="*/ 1062324 h 1105128"/>
              <a:gd name="connsiteX28" fmla="*/ 332979 w 4604441"/>
              <a:gd name="connsiteY28" fmla="*/ 1061953 h 1105128"/>
              <a:gd name="connsiteX29" fmla="*/ 342078 w 4604441"/>
              <a:gd name="connsiteY29" fmla="*/ 1061573 h 1105128"/>
              <a:gd name="connsiteX30" fmla="*/ 351178 w 4604441"/>
              <a:gd name="connsiteY30" fmla="*/ 1061176 h 1105128"/>
              <a:gd name="connsiteX31" fmla="*/ 360278 w 4604441"/>
              <a:gd name="connsiteY31" fmla="*/ 1060761 h 1105128"/>
              <a:gd name="connsiteX32" fmla="*/ 369378 w 4604441"/>
              <a:gd name="connsiteY32" fmla="*/ 1060330 h 1105128"/>
              <a:gd name="connsiteX33" fmla="*/ 378477 w 4604441"/>
              <a:gd name="connsiteY33" fmla="*/ 1059881 h 1105128"/>
              <a:gd name="connsiteX34" fmla="*/ 387577 w 4604441"/>
              <a:gd name="connsiteY34" fmla="*/ 1059414 h 1105128"/>
              <a:gd name="connsiteX35" fmla="*/ 396677 w 4604441"/>
              <a:gd name="connsiteY35" fmla="*/ 1058931 h 1105128"/>
              <a:gd name="connsiteX36" fmla="*/ 405776 w 4604441"/>
              <a:gd name="connsiteY36" fmla="*/ 1058430 h 1105128"/>
              <a:gd name="connsiteX37" fmla="*/ 414876 w 4604441"/>
              <a:gd name="connsiteY37" fmla="*/ 1057912 h 1105128"/>
              <a:gd name="connsiteX38" fmla="*/ 423976 w 4604441"/>
              <a:gd name="connsiteY38" fmla="*/ 1057368 h 1105128"/>
              <a:gd name="connsiteX39" fmla="*/ 433075 w 4604441"/>
              <a:gd name="connsiteY39" fmla="*/ 1056807 h 1105128"/>
              <a:gd name="connsiteX40" fmla="*/ 442175 w 4604441"/>
              <a:gd name="connsiteY40" fmla="*/ 1056228 h 1105128"/>
              <a:gd name="connsiteX41" fmla="*/ 451275 w 4604441"/>
              <a:gd name="connsiteY41" fmla="*/ 1055624 h 1105128"/>
              <a:gd name="connsiteX42" fmla="*/ 460374 w 4604441"/>
              <a:gd name="connsiteY42" fmla="*/ 1054994 h 1105128"/>
              <a:gd name="connsiteX43" fmla="*/ 469474 w 4604441"/>
              <a:gd name="connsiteY43" fmla="*/ 1054346 h 1105128"/>
              <a:gd name="connsiteX44" fmla="*/ 478574 w 4604441"/>
              <a:gd name="connsiteY44" fmla="*/ 1053673 h 1105128"/>
              <a:gd name="connsiteX45" fmla="*/ 487673 w 4604441"/>
              <a:gd name="connsiteY45" fmla="*/ 1052974 h 1105128"/>
              <a:gd name="connsiteX46" fmla="*/ 496773 w 4604441"/>
              <a:gd name="connsiteY46" fmla="*/ 1052248 h 1105128"/>
              <a:gd name="connsiteX47" fmla="*/ 505873 w 4604441"/>
              <a:gd name="connsiteY47" fmla="*/ 1051497 h 1105128"/>
              <a:gd name="connsiteX48" fmla="*/ 514973 w 4604441"/>
              <a:gd name="connsiteY48" fmla="*/ 1050720 h 1105128"/>
              <a:gd name="connsiteX49" fmla="*/ 524072 w 4604441"/>
              <a:gd name="connsiteY49" fmla="*/ 1049909 h 1105128"/>
              <a:gd name="connsiteX50" fmla="*/ 533172 w 4604441"/>
              <a:gd name="connsiteY50" fmla="*/ 1049080 h 1105128"/>
              <a:gd name="connsiteX51" fmla="*/ 542272 w 4604441"/>
              <a:gd name="connsiteY51" fmla="*/ 1048216 h 1105128"/>
              <a:gd name="connsiteX52" fmla="*/ 551371 w 4604441"/>
              <a:gd name="connsiteY52" fmla="*/ 1047318 h 1105128"/>
              <a:gd name="connsiteX53" fmla="*/ 560471 w 4604441"/>
              <a:gd name="connsiteY53" fmla="*/ 1046395 h 1105128"/>
              <a:gd name="connsiteX54" fmla="*/ 569571 w 4604441"/>
              <a:gd name="connsiteY54" fmla="*/ 1045436 h 1105128"/>
              <a:gd name="connsiteX55" fmla="*/ 578670 w 4604441"/>
              <a:gd name="connsiteY55" fmla="*/ 1044443 h 1105128"/>
              <a:gd name="connsiteX56" fmla="*/ 587770 w 4604441"/>
              <a:gd name="connsiteY56" fmla="*/ 1043424 h 1105128"/>
              <a:gd name="connsiteX57" fmla="*/ 596870 w 4604441"/>
              <a:gd name="connsiteY57" fmla="*/ 1042363 h 1105128"/>
              <a:gd name="connsiteX58" fmla="*/ 605969 w 4604441"/>
              <a:gd name="connsiteY58" fmla="*/ 1041266 h 1105128"/>
              <a:gd name="connsiteX59" fmla="*/ 615069 w 4604441"/>
              <a:gd name="connsiteY59" fmla="*/ 1040135 h 1105128"/>
              <a:gd name="connsiteX60" fmla="*/ 624169 w 4604441"/>
              <a:gd name="connsiteY60" fmla="*/ 1038969 h 1105128"/>
              <a:gd name="connsiteX61" fmla="*/ 633268 w 4604441"/>
              <a:gd name="connsiteY61" fmla="*/ 1037761 h 1105128"/>
              <a:gd name="connsiteX62" fmla="*/ 642368 w 4604441"/>
              <a:gd name="connsiteY62" fmla="*/ 1036517 h 1105128"/>
              <a:gd name="connsiteX63" fmla="*/ 651468 w 4604441"/>
              <a:gd name="connsiteY63" fmla="*/ 1035231 h 1105128"/>
              <a:gd name="connsiteX64" fmla="*/ 660568 w 4604441"/>
              <a:gd name="connsiteY64" fmla="*/ 1033901 h 1105128"/>
              <a:gd name="connsiteX65" fmla="*/ 669667 w 4604441"/>
              <a:gd name="connsiteY65" fmla="*/ 1032537 h 1105128"/>
              <a:gd name="connsiteX66" fmla="*/ 678767 w 4604441"/>
              <a:gd name="connsiteY66" fmla="*/ 1031121 h 1105128"/>
              <a:gd name="connsiteX67" fmla="*/ 687867 w 4604441"/>
              <a:gd name="connsiteY67" fmla="*/ 1029662 h 1105128"/>
              <a:gd name="connsiteX68" fmla="*/ 696966 w 4604441"/>
              <a:gd name="connsiteY68" fmla="*/ 1028160 h 1105128"/>
              <a:gd name="connsiteX69" fmla="*/ 706066 w 4604441"/>
              <a:gd name="connsiteY69" fmla="*/ 1026614 h 1105128"/>
              <a:gd name="connsiteX70" fmla="*/ 715166 w 4604441"/>
              <a:gd name="connsiteY70" fmla="*/ 1025017 h 1105128"/>
              <a:gd name="connsiteX71" fmla="*/ 724265 w 4604441"/>
              <a:gd name="connsiteY71" fmla="*/ 1023368 h 1105128"/>
              <a:gd name="connsiteX72" fmla="*/ 733365 w 4604441"/>
              <a:gd name="connsiteY72" fmla="*/ 1021667 h 1105128"/>
              <a:gd name="connsiteX73" fmla="*/ 742465 w 4604441"/>
              <a:gd name="connsiteY73" fmla="*/ 1019923 h 1105128"/>
              <a:gd name="connsiteX74" fmla="*/ 751564 w 4604441"/>
              <a:gd name="connsiteY74" fmla="*/ 1018127 h 1105128"/>
              <a:gd name="connsiteX75" fmla="*/ 760664 w 4604441"/>
              <a:gd name="connsiteY75" fmla="*/ 1016271 h 1105128"/>
              <a:gd name="connsiteX76" fmla="*/ 769764 w 4604441"/>
              <a:gd name="connsiteY76" fmla="*/ 1014372 h 1105128"/>
              <a:gd name="connsiteX77" fmla="*/ 778863 w 4604441"/>
              <a:gd name="connsiteY77" fmla="*/ 1012412 h 1105128"/>
              <a:gd name="connsiteX78" fmla="*/ 787963 w 4604441"/>
              <a:gd name="connsiteY78" fmla="*/ 1010391 h 1105128"/>
              <a:gd name="connsiteX79" fmla="*/ 797063 w 4604441"/>
              <a:gd name="connsiteY79" fmla="*/ 1008319 h 1105128"/>
              <a:gd name="connsiteX80" fmla="*/ 806162 w 4604441"/>
              <a:gd name="connsiteY80" fmla="*/ 1006187 h 1105128"/>
              <a:gd name="connsiteX81" fmla="*/ 815262 w 4604441"/>
              <a:gd name="connsiteY81" fmla="*/ 1003994 h 1105128"/>
              <a:gd name="connsiteX82" fmla="*/ 824362 w 4604441"/>
              <a:gd name="connsiteY82" fmla="*/ 1001740 h 1105128"/>
              <a:gd name="connsiteX83" fmla="*/ 833462 w 4604441"/>
              <a:gd name="connsiteY83" fmla="*/ 999418 h 1105128"/>
              <a:gd name="connsiteX84" fmla="*/ 842561 w 4604441"/>
              <a:gd name="connsiteY84" fmla="*/ 997044 h 1105128"/>
              <a:gd name="connsiteX85" fmla="*/ 851661 w 4604441"/>
              <a:gd name="connsiteY85" fmla="*/ 994600 h 1105128"/>
              <a:gd name="connsiteX86" fmla="*/ 860761 w 4604441"/>
              <a:gd name="connsiteY86" fmla="*/ 992088 h 1105128"/>
              <a:gd name="connsiteX87" fmla="*/ 869860 w 4604441"/>
              <a:gd name="connsiteY87" fmla="*/ 989515 h 1105128"/>
              <a:gd name="connsiteX88" fmla="*/ 878960 w 4604441"/>
              <a:gd name="connsiteY88" fmla="*/ 986873 h 1105128"/>
              <a:gd name="connsiteX89" fmla="*/ 888060 w 4604441"/>
              <a:gd name="connsiteY89" fmla="*/ 984162 h 1105128"/>
              <a:gd name="connsiteX90" fmla="*/ 897159 w 4604441"/>
              <a:gd name="connsiteY90" fmla="*/ 981382 h 1105128"/>
              <a:gd name="connsiteX91" fmla="*/ 906259 w 4604441"/>
              <a:gd name="connsiteY91" fmla="*/ 978533 h 1105128"/>
              <a:gd name="connsiteX92" fmla="*/ 915359 w 4604441"/>
              <a:gd name="connsiteY92" fmla="*/ 975606 h 1105128"/>
              <a:gd name="connsiteX93" fmla="*/ 924458 w 4604441"/>
              <a:gd name="connsiteY93" fmla="*/ 972610 h 1105128"/>
              <a:gd name="connsiteX94" fmla="*/ 933558 w 4604441"/>
              <a:gd name="connsiteY94" fmla="*/ 969536 h 1105128"/>
              <a:gd name="connsiteX95" fmla="*/ 942658 w 4604441"/>
              <a:gd name="connsiteY95" fmla="*/ 966394 h 1105128"/>
              <a:gd name="connsiteX96" fmla="*/ 951757 w 4604441"/>
              <a:gd name="connsiteY96" fmla="*/ 963165 h 1105128"/>
              <a:gd name="connsiteX97" fmla="*/ 960857 w 4604441"/>
              <a:gd name="connsiteY97" fmla="*/ 959866 h 1105128"/>
              <a:gd name="connsiteX98" fmla="*/ 969957 w 4604441"/>
              <a:gd name="connsiteY98" fmla="*/ 956491 h 1105128"/>
              <a:gd name="connsiteX99" fmla="*/ 979057 w 4604441"/>
              <a:gd name="connsiteY99" fmla="*/ 953028 h 1105128"/>
              <a:gd name="connsiteX100" fmla="*/ 988156 w 4604441"/>
              <a:gd name="connsiteY100" fmla="*/ 949497 h 1105128"/>
              <a:gd name="connsiteX101" fmla="*/ 997256 w 4604441"/>
              <a:gd name="connsiteY101" fmla="*/ 945880 h 1105128"/>
              <a:gd name="connsiteX102" fmla="*/ 1006356 w 4604441"/>
              <a:gd name="connsiteY102" fmla="*/ 942176 h 1105128"/>
              <a:gd name="connsiteX103" fmla="*/ 1015455 w 4604441"/>
              <a:gd name="connsiteY103" fmla="*/ 938394 h 1105128"/>
              <a:gd name="connsiteX104" fmla="*/ 1024555 w 4604441"/>
              <a:gd name="connsiteY104" fmla="*/ 934526 h 1105128"/>
              <a:gd name="connsiteX105" fmla="*/ 1033655 w 4604441"/>
              <a:gd name="connsiteY105" fmla="*/ 930572 h 1105128"/>
              <a:gd name="connsiteX106" fmla="*/ 1042754 w 4604441"/>
              <a:gd name="connsiteY106" fmla="*/ 926531 h 1105128"/>
              <a:gd name="connsiteX107" fmla="*/ 1051854 w 4604441"/>
              <a:gd name="connsiteY107" fmla="*/ 922404 h 1105128"/>
              <a:gd name="connsiteX108" fmla="*/ 1060954 w 4604441"/>
              <a:gd name="connsiteY108" fmla="*/ 918191 h 1105128"/>
              <a:gd name="connsiteX109" fmla="*/ 1070053 w 4604441"/>
              <a:gd name="connsiteY109" fmla="*/ 913891 h 1105128"/>
              <a:gd name="connsiteX110" fmla="*/ 1079153 w 4604441"/>
              <a:gd name="connsiteY110" fmla="*/ 909505 h 1105128"/>
              <a:gd name="connsiteX111" fmla="*/ 1088253 w 4604441"/>
              <a:gd name="connsiteY111" fmla="*/ 905024 h 1105128"/>
              <a:gd name="connsiteX112" fmla="*/ 1097352 w 4604441"/>
              <a:gd name="connsiteY112" fmla="*/ 900457 h 1105128"/>
              <a:gd name="connsiteX113" fmla="*/ 1106452 w 4604441"/>
              <a:gd name="connsiteY113" fmla="*/ 895803 h 1105128"/>
              <a:gd name="connsiteX114" fmla="*/ 1115552 w 4604441"/>
              <a:gd name="connsiteY114" fmla="*/ 891055 h 1105128"/>
              <a:gd name="connsiteX115" fmla="*/ 1124652 w 4604441"/>
              <a:gd name="connsiteY115" fmla="*/ 886211 h 1105128"/>
              <a:gd name="connsiteX116" fmla="*/ 1133751 w 4604441"/>
              <a:gd name="connsiteY116" fmla="*/ 881281 h 1105128"/>
              <a:gd name="connsiteX117" fmla="*/ 1142851 w 4604441"/>
              <a:gd name="connsiteY117" fmla="*/ 876248 h 1105128"/>
              <a:gd name="connsiteX118" fmla="*/ 1151951 w 4604441"/>
              <a:gd name="connsiteY118" fmla="*/ 871137 h 1105128"/>
              <a:gd name="connsiteX119" fmla="*/ 1161050 w 4604441"/>
              <a:gd name="connsiteY119" fmla="*/ 865922 h 1105128"/>
              <a:gd name="connsiteX120" fmla="*/ 1170150 w 4604441"/>
              <a:gd name="connsiteY120" fmla="*/ 860621 h 1105128"/>
              <a:gd name="connsiteX121" fmla="*/ 1179250 w 4604441"/>
              <a:gd name="connsiteY121" fmla="*/ 855216 h 1105128"/>
              <a:gd name="connsiteX122" fmla="*/ 1188349 w 4604441"/>
              <a:gd name="connsiteY122" fmla="*/ 849725 h 1105128"/>
              <a:gd name="connsiteX123" fmla="*/ 1197449 w 4604441"/>
              <a:gd name="connsiteY123" fmla="*/ 844139 h 1105128"/>
              <a:gd name="connsiteX124" fmla="*/ 1206549 w 4604441"/>
              <a:gd name="connsiteY124" fmla="*/ 838458 h 1105128"/>
              <a:gd name="connsiteX125" fmla="*/ 1215648 w 4604441"/>
              <a:gd name="connsiteY125" fmla="*/ 832682 h 1105128"/>
              <a:gd name="connsiteX126" fmla="*/ 1224748 w 4604441"/>
              <a:gd name="connsiteY126" fmla="*/ 826811 h 1105128"/>
              <a:gd name="connsiteX127" fmla="*/ 1233848 w 4604441"/>
              <a:gd name="connsiteY127" fmla="*/ 820853 h 1105128"/>
              <a:gd name="connsiteX128" fmla="*/ 1242947 w 4604441"/>
              <a:gd name="connsiteY128" fmla="*/ 814792 h 1105128"/>
              <a:gd name="connsiteX129" fmla="*/ 1252047 w 4604441"/>
              <a:gd name="connsiteY129" fmla="*/ 808645 h 1105128"/>
              <a:gd name="connsiteX130" fmla="*/ 1261147 w 4604441"/>
              <a:gd name="connsiteY130" fmla="*/ 802403 h 1105128"/>
              <a:gd name="connsiteX131" fmla="*/ 1270247 w 4604441"/>
              <a:gd name="connsiteY131" fmla="*/ 796066 h 1105128"/>
              <a:gd name="connsiteX132" fmla="*/ 1279346 w 4604441"/>
              <a:gd name="connsiteY132" fmla="*/ 789633 h 1105128"/>
              <a:gd name="connsiteX133" fmla="*/ 1288446 w 4604441"/>
              <a:gd name="connsiteY133" fmla="*/ 783115 h 1105128"/>
              <a:gd name="connsiteX134" fmla="*/ 1297546 w 4604441"/>
              <a:gd name="connsiteY134" fmla="*/ 776501 h 1105128"/>
              <a:gd name="connsiteX135" fmla="*/ 1306645 w 4604441"/>
              <a:gd name="connsiteY135" fmla="*/ 769801 h 1105128"/>
              <a:gd name="connsiteX136" fmla="*/ 1315745 w 4604441"/>
              <a:gd name="connsiteY136" fmla="*/ 763007 h 1105128"/>
              <a:gd name="connsiteX137" fmla="*/ 1324845 w 4604441"/>
              <a:gd name="connsiteY137" fmla="*/ 756117 h 1105128"/>
              <a:gd name="connsiteX138" fmla="*/ 1333944 w 4604441"/>
              <a:gd name="connsiteY138" fmla="*/ 749149 h 1105128"/>
              <a:gd name="connsiteX139" fmla="*/ 1343044 w 4604441"/>
              <a:gd name="connsiteY139" fmla="*/ 742087 h 1105128"/>
              <a:gd name="connsiteX140" fmla="*/ 1352144 w 4604441"/>
              <a:gd name="connsiteY140" fmla="*/ 734947 h 1105128"/>
              <a:gd name="connsiteX141" fmla="*/ 1361243 w 4604441"/>
              <a:gd name="connsiteY141" fmla="*/ 727712 h 1105128"/>
              <a:gd name="connsiteX142" fmla="*/ 1370343 w 4604441"/>
              <a:gd name="connsiteY142" fmla="*/ 720399 h 1105128"/>
              <a:gd name="connsiteX143" fmla="*/ 1379443 w 4604441"/>
              <a:gd name="connsiteY143" fmla="*/ 713000 h 1105128"/>
              <a:gd name="connsiteX144" fmla="*/ 1388542 w 4604441"/>
              <a:gd name="connsiteY144" fmla="*/ 705514 h 1105128"/>
              <a:gd name="connsiteX145" fmla="*/ 1397642 w 4604441"/>
              <a:gd name="connsiteY145" fmla="*/ 697959 h 1105128"/>
              <a:gd name="connsiteX146" fmla="*/ 1406742 w 4604441"/>
              <a:gd name="connsiteY146" fmla="*/ 690319 h 1105128"/>
              <a:gd name="connsiteX147" fmla="*/ 1415842 w 4604441"/>
              <a:gd name="connsiteY147" fmla="*/ 682600 h 1105128"/>
              <a:gd name="connsiteX148" fmla="*/ 1424941 w 4604441"/>
              <a:gd name="connsiteY148" fmla="*/ 674804 h 1105128"/>
              <a:gd name="connsiteX149" fmla="*/ 1434041 w 4604441"/>
              <a:gd name="connsiteY149" fmla="*/ 666938 h 1105128"/>
              <a:gd name="connsiteX150" fmla="*/ 1443141 w 4604441"/>
              <a:gd name="connsiteY150" fmla="*/ 658995 h 1105128"/>
              <a:gd name="connsiteX151" fmla="*/ 1452240 w 4604441"/>
              <a:gd name="connsiteY151" fmla="*/ 650983 h 1105128"/>
              <a:gd name="connsiteX152" fmla="*/ 1461340 w 4604441"/>
              <a:gd name="connsiteY152" fmla="*/ 642902 h 1105128"/>
              <a:gd name="connsiteX153" fmla="*/ 1470440 w 4604441"/>
              <a:gd name="connsiteY153" fmla="*/ 634751 h 1105128"/>
              <a:gd name="connsiteX154" fmla="*/ 1479539 w 4604441"/>
              <a:gd name="connsiteY154" fmla="*/ 626549 h 1105128"/>
              <a:gd name="connsiteX155" fmla="*/ 1488639 w 4604441"/>
              <a:gd name="connsiteY155" fmla="*/ 618269 h 1105128"/>
              <a:gd name="connsiteX156" fmla="*/ 1497739 w 4604441"/>
              <a:gd name="connsiteY156" fmla="*/ 609938 h 1105128"/>
              <a:gd name="connsiteX157" fmla="*/ 1506838 w 4604441"/>
              <a:gd name="connsiteY157" fmla="*/ 601546 h 1105128"/>
              <a:gd name="connsiteX158" fmla="*/ 1515938 w 4604441"/>
              <a:gd name="connsiteY158" fmla="*/ 593093 h 1105128"/>
              <a:gd name="connsiteX159" fmla="*/ 1525038 w 4604441"/>
              <a:gd name="connsiteY159" fmla="*/ 584597 h 1105128"/>
              <a:gd name="connsiteX160" fmla="*/ 1534137 w 4604441"/>
              <a:gd name="connsiteY160" fmla="*/ 576050 h 1105128"/>
              <a:gd name="connsiteX161" fmla="*/ 1543237 w 4604441"/>
              <a:gd name="connsiteY161" fmla="*/ 567442 h 1105128"/>
              <a:gd name="connsiteX162" fmla="*/ 1552337 w 4604441"/>
              <a:gd name="connsiteY162" fmla="*/ 558800 h 1105128"/>
              <a:gd name="connsiteX163" fmla="*/ 1561436 w 4604441"/>
              <a:gd name="connsiteY163" fmla="*/ 550114 h 1105128"/>
              <a:gd name="connsiteX164" fmla="*/ 1570536 w 4604441"/>
              <a:gd name="connsiteY164" fmla="*/ 541394 h 1105128"/>
              <a:gd name="connsiteX165" fmla="*/ 1579636 w 4604441"/>
              <a:gd name="connsiteY165" fmla="*/ 532622 h 1105128"/>
              <a:gd name="connsiteX166" fmla="*/ 1588736 w 4604441"/>
              <a:gd name="connsiteY166" fmla="*/ 523824 h 1105128"/>
              <a:gd name="connsiteX167" fmla="*/ 1597835 w 4604441"/>
              <a:gd name="connsiteY167" fmla="*/ 515000 h 1105128"/>
              <a:gd name="connsiteX168" fmla="*/ 1606935 w 4604441"/>
              <a:gd name="connsiteY168" fmla="*/ 506142 h 1105128"/>
              <a:gd name="connsiteX169" fmla="*/ 1616035 w 4604441"/>
              <a:gd name="connsiteY169" fmla="*/ 497266 h 1105128"/>
              <a:gd name="connsiteX170" fmla="*/ 1625134 w 4604441"/>
              <a:gd name="connsiteY170" fmla="*/ 488373 h 1105128"/>
              <a:gd name="connsiteX171" fmla="*/ 1634234 w 4604441"/>
              <a:gd name="connsiteY171" fmla="*/ 479446 h 1105128"/>
              <a:gd name="connsiteX172" fmla="*/ 1643334 w 4604441"/>
              <a:gd name="connsiteY172" fmla="*/ 470519 h 1105128"/>
              <a:gd name="connsiteX173" fmla="*/ 1652433 w 4604441"/>
              <a:gd name="connsiteY173" fmla="*/ 461574 h 1105128"/>
              <a:gd name="connsiteX174" fmla="*/ 1661533 w 4604441"/>
              <a:gd name="connsiteY174" fmla="*/ 452629 h 1105128"/>
              <a:gd name="connsiteX175" fmla="*/ 1670633 w 4604441"/>
              <a:gd name="connsiteY175" fmla="*/ 443676 h 1105128"/>
              <a:gd name="connsiteX176" fmla="*/ 1679732 w 4604441"/>
              <a:gd name="connsiteY176" fmla="*/ 434723 h 1105128"/>
              <a:gd name="connsiteX177" fmla="*/ 1688832 w 4604441"/>
              <a:gd name="connsiteY177" fmla="*/ 425770 h 1105128"/>
              <a:gd name="connsiteX178" fmla="*/ 1697932 w 4604441"/>
              <a:gd name="connsiteY178" fmla="*/ 416834 h 1105128"/>
              <a:gd name="connsiteX179" fmla="*/ 1707031 w 4604441"/>
              <a:gd name="connsiteY179" fmla="*/ 407898 h 1105128"/>
              <a:gd name="connsiteX180" fmla="*/ 1716131 w 4604441"/>
              <a:gd name="connsiteY180" fmla="*/ 398988 h 1105128"/>
              <a:gd name="connsiteX181" fmla="*/ 1725231 w 4604441"/>
              <a:gd name="connsiteY181" fmla="*/ 390095 h 1105128"/>
              <a:gd name="connsiteX182" fmla="*/ 1734331 w 4604441"/>
              <a:gd name="connsiteY182" fmla="*/ 381210 h 1105128"/>
              <a:gd name="connsiteX183" fmla="*/ 1743430 w 4604441"/>
              <a:gd name="connsiteY183" fmla="*/ 372369 h 1105128"/>
              <a:gd name="connsiteX184" fmla="*/ 1752530 w 4604441"/>
              <a:gd name="connsiteY184" fmla="*/ 363554 h 1105128"/>
              <a:gd name="connsiteX185" fmla="*/ 1761630 w 4604441"/>
              <a:gd name="connsiteY185" fmla="*/ 354765 h 1105128"/>
              <a:gd name="connsiteX186" fmla="*/ 1770729 w 4604441"/>
              <a:gd name="connsiteY186" fmla="*/ 346028 h 1105128"/>
              <a:gd name="connsiteX187" fmla="*/ 1779829 w 4604441"/>
              <a:gd name="connsiteY187" fmla="*/ 337325 h 1105128"/>
              <a:gd name="connsiteX188" fmla="*/ 1788929 w 4604441"/>
              <a:gd name="connsiteY188" fmla="*/ 328674 h 1105128"/>
              <a:gd name="connsiteX189" fmla="*/ 1798028 w 4604441"/>
              <a:gd name="connsiteY189" fmla="*/ 320074 h 1105128"/>
              <a:gd name="connsiteX190" fmla="*/ 1807128 w 4604441"/>
              <a:gd name="connsiteY190" fmla="*/ 311527 h 1105128"/>
              <a:gd name="connsiteX191" fmla="*/ 1816228 w 4604441"/>
              <a:gd name="connsiteY191" fmla="*/ 303040 h 1105128"/>
              <a:gd name="connsiteX192" fmla="*/ 1825327 w 4604441"/>
              <a:gd name="connsiteY192" fmla="*/ 294613 h 1105128"/>
              <a:gd name="connsiteX193" fmla="*/ 1834427 w 4604441"/>
              <a:gd name="connsiteY193" fmla="*/ 286256 h 1105128"/>
              <a:gd name="connsiteX194" fmla="*/ 1843527 w 4604441"/>
              <a:gd name="connsiteY194" fmla="*/ 277967 h 1105128"/>
              <a:gd name="connsiteX195" fmla="*/ 1852626 w 4604441"/>
              <a:gd name="connsiteY195" fmla="*/ 269765 h 1105128"/>
              <a:gd name="connsiteX196" fmla="*/ 1861726 w 4604441"/>
              <a:gd name="connsiteY196" fmla="*/ 261632 h 1105128"/>
              <a:gd name="connsiteX197" fmla="*/ 1870826 w 4604441"/>
              <a:gd name="connsiteY197" fmla="*/ 253585 h 1105128"/>
              <a:gd name="connsiteX198" fmla="*/ 1879926 w 4604441"/>
              <a:gd name="connsiteY198" fmla="*/ 245625 h 1105128"/>
              <a:gd name="connsiteX199" fmla="*/ 1889025 w 4604441"/>
              <a:gd name="connsiteY199" fmla="*/ 237768 h 1105128"/>
              <a:gd name="connsiteX200" fmla="*/ 1898125 w 4604441"/>
              <a:gd name="connsiteY200" fmla="*/ 229998 h 1105128"/>
              <a:gd name="connsiteX201" fmla="*/ 1907225 w 4604441"/>
              <a:gd name="connsiteY201" fmla="*/ 222331 h 1105128"/>
              <a:gd name="connsiteX202" fmla="*/ 1916324 w 4604441"/>
              <a:gd name="connsiteY202" fmla="*/ 214768 h 1105128"/>
              <a:gd name="connsiteX203" fmla="*/ 1925424 w 4604441"/>
              <a:gd name="connsiteY203" fmla="*/ 207317 h 1105128"/>
              <a:gd name="connsiteX204" fmla="*/ 1934524 w 4604441"/>
              <a:gd name="connsiteY204" fmla="*/ 199978 h 1105128"/>
              <a:gd name="connsiteX205" fmla="*/ 1943623 w 4604441"/>
              <a:gd name="connsiteY205" fmla="*/ 192751 h 1105128"/>
              <a:gd name="connsiteX206" fmla="*/ 1952723 w 4604441"/>
              <a:gd name="connsiteY206" fmla="*/ 185646 h 1105128"/>
              <a:gd name="connsiteX207" fmla="*/ 1961823 w 4604441"/>
              <a:gd name="connsiteY207" fmla="*/ 178670 h 1105128"/>
              <a:gd name="connsiteX208" fmla="*/ 1970922 w 4604441"/>
              <a:gd name="connsiteY208" fmla="*/ 171814 h 1105128"/>
              <a:gd name="connsiteX209" fmla="*/ 1980022 w 4604441"/>
              <a:gd name="connsiteY209" fmla="*/ 165097 h 1105128"/>
              <a:gd name="connsiteX210" fmla="*/ 1989122 w 4604441"/>
              <a:gd name="connsiteY210" fmla="*/ 158510 h 1105128"/>
              <a:gd name="connsiteX211" fmla="*/ 1998221 w 4604441"/>
              <a:gd name="connsiteY211" fmla="*/ 152069 h 1105128"/>
              <a:gd name="connsiteX212" fmla="*/ 2007321 w 4604441"/>
              <a:gd name="connsiteY212" fmla="*/ 145766 h 1105128"/>
              <a:gd name="connsiteX213" fmla="*/ 2016421 w 4604441"/>
              <a:gd name="connsiteY213" fmla="*/ 139619 h 1105128"/>
              <a:gd name="connsiteX214" fmla="*/ 2025521 w 4604441"/>
              <a:gd name="connsiteY214" fmla="*/ 133610 h 1105128"/>
              <a:gd name="connsiteX215" fmla="*/ 2034620 w 4604441"/>
              <a:gd name="connsiteY215" fmla="*/ 127765 h 1105128"/>
              <a:gd name="connsiteX216" fmla="*/ 2043720 w 4604441"/>
              <a:gd name="connsiteY216" fmla="*/ 122066 h 1105128"/>
              <a:gd name="connsiteX217" fmla="*/ 2052820 w 4604441"/>
              <a:gd name="connsiteY217" fmla="*/ 116541 h 1105128"/>
              <a:gd name="connsiteX218" fmla="*/ 2061919 w 4604441"/>
              <a:gd name="connsiteY218" fmla="*/ 111171 h 1105128"/>
              <a:gd name="connsiteX219" fmla="*/ 2071019 w 4604441"/>
              <a:gd name="connsiteY219" fmla="*/ 105973 h 1105128"/>
              <a:gd name="connsiteX220" fmla="*/ 2080119 w 4604441"/>
              <a:gd name="connsiteY220" fmla="*/ 100939 h 1105128"/>
              <a:gd name="connsiteX221" fmla="*/ 2089218 w 4604441"/>
              <a:gd name="connsiteY221" fmla="*/ 96079 h 1105128"/>
              <a:gd name="connsiteX222" fmla="*/ 2098318 w 4604441"/>
              <a:gd name="connsiteY222" fmla="*/ 91390 h 1105128"/>
              <a:gd name="connsiteX223" fmla="*/ 2107418 w 4604441"/>
              <a:gd name="connsiteY223" fmla="*/ 86892 h 1105128"/>
              <a:gd name="connsiteX224" fmla="*/ 2116517 w 4604441"/>
              <a:gd name="connsiteY224" fmla="*/ 82567 h 1105128"/>
              <a:gd name="connsiteX225" fmla="*/ 2125617 w 4604441"/>
              <a:gd name="connsiteY225" fmla="*/ 78422 h 1105128"/>
              <a:gd name="connsiteX226" fmla="*/ 2134717 w 4604441"/>
              <a:gd name="connsiteY226" fmla="*/ 74468 h 1105128"/>
              <a:gd name="connsiteX227" fmla="*/ 2143816 w 4604441"/>
              <a:gd name="connsiteY227" fmla="*/ 70695 h 1105128"/>
              <a:gd name="connsiteX228" fmla="*/ 2152916 w 4604441"/>
              <a:gd name="connsiteY228" fmla="*/ 67121 h 1105128"/>
              <a:gd name="connsiteX229" fmla="*/ 2162016 w 4604441"/>
              <a:gd name="connsiteY229" fmla="*/ 63736 h 1105128"/>
              <a:gd name="connsiteX230" fmla="*/ 2171116 w 4604441"/>
              <a:gd name="connsiteY230" fmla="*/ 60542 h 1105128"/>
              <a:gd name="connsiteX231" fmla="*/ 2180215 w 4604441"/>
              <a:gd name="connsiteY231" fmla="*/ 57554 h 1105128"/>
              <a:gd name="connsiteX232" fmla="*/ 2189315 w 4604441"/>
              <a:gd name="connsiteY232" fmla="*/ 54766 h 1105128"/>
              <a:gd name="connsiteX233" fmla="*/ 2198415 w 4604441"/>
              <a:gd name="connsiteY233" fmla="*/ 52176 h 1105128"/>
              <a:gd name="connsiteX234" fmla="*/ 2207514 w 4604441"/>
              <a:gd name="connsiteY234" fmla="*/ 49775 h 1105128"/>
              <a:gd name="connsiteX235" fmla="*/ 2216614 w 4604441"/>
              <a:gd name="connsiteY235" fmla="*/ 47582 h 1105128"/>
              <a:gd name="connsiteX236" fmla="*/ 2225714 w 4604441"/>
              <a:gd name="connsiteY236" fmla="*/ 45597 h 1105128"/>
              <a:gd name="connsiteX237" fmla="*/ 2234813 w 4604441"/>
              <a:gd name="connsiteY237" fmla="*/ 43818 h 1105128"/>
              <a:gd name="connsiteX238" fmla="*/ 2243913 w 4604441"/>
              <a:gd name="connsiteY238" fmla="*/ 42247 h 1105128"/>
              <a:gd name="connsiteX239" fmla="*/ 2253013 w 4604441"/>
              <a:gd name="connsiteY239" fmla="*/ 40883 h 1105128"/>
              <a:gd name="connsiteX240" fmla="*/ 2262112 w 4604441"/>
              <a:gd name="connsiteY240" fmla="*/ 39726 h 1105128"/>
              <a:gd name="connsiteX241" fmla="*/ 2271212 w 4604441"/>
              <a:gd name="connsiteY241" fmla="*/ 38776 h 1105128"/>
              <a:gd name="connsiteX242" fmla="*/ 2280312 w 4604441"/>
              <a:gd name="connsiteY242" fmla="*/ 38042 h 1105128"/>
              <a:gd name="connsiteX243" fmla="*/ 2289411 w 4604441"/>
              <a:gd name="connsiteY243" fmla="*/ 37524 h 1105128"/>
              <a:gd name="connsiteX244" fmla="*/ 2298511 w 4604441"/>
              <a:gd name="connsiteY244" fmla="*/ 37205 h 1105128"/>
              <a:gd name="connsiteX245" fmla="*/ 2307611 w 4604441"/>
              <a:gd name="connsiteY245" fmla="*/ 37092 h 1105128"/>
              <a:gd name="connsiteX246" fmla="*/ 2316711 w 4604441"/>
              <a:gd name="connsiteY246" fmla="*/ 37205 h 1105128"/>
              <a:gd name="connsiteX247" fmla="*/ 2325810 w 4604441"/>
              <a:gd name="connsiteY247" fmla="*/ 37515 h 1105128"/>
              <a:gd name="connsiteX248" fmla="*/ 2334910 w 4604441"/>
              <a:gd name="connsiteY248" fmla="*/ 38042 h 1105128"/>
              <a:gd name="connsiteX249" fmla="*/ 2344010 w 4604441"/>
              <a:gd name="connsiteY249" fmla="*/ 38785 h 1105128"/>
              <a:gd name="connsiteX250" fmla="*/ 2353109 w 4604441"/>
              <a:gd name="connsiteY250" fmla="*/ 39734 h 1105128"/>
              <a:gd name="connsiteX251" fmla="*/ 2362209 w 4604441"/>
              <a:gd name="connsiteY251" fmla="*/ 40883 h 1105128"/>
              <a:gd name="connsiteX252" fmla="*/ 2371309 w 4604441"/>
              <a:gd name="connsiteY252" fmla="*/ 42247 h 1105128"/>
              <a:gd name="connsiteX253" fmla="*/ 2380408 w 4604441"/>
              <a:gd name="connsiteY253" fmla="*/ 43818 h 1105128"/>
              <a:gd name="connsiteX254" fmla="*/ 2389508 w 4604441"/>
              <a:gd name="connsiteY254" fmla="*/ 45597 h 1105128"/>
              <a:gd name="connsiteX255" fmla="*/ 2398608 w 4604441"/>
              <a:gd name="connsiteY255" fmla="*/ 47582 h 1105128"/>
              <a:gd name="connsiteX256" fmla="*/ 2407707 w 4604441"/>
              <a:gd name="connsiteY256" fmla="*/ 49775 h 1105128"/>
              <a:gd name="connsiteX257" fmla="*/ 2416807 w 4604441"/>
              <a:gd name="connsiteY257" fmla="*/ 52167 h 1105128"/>
              <a:gd name="connsiteX258" fmla="*/ 2425907 w 4604441"/>
              <a:gd name="connsiteY258" fmla="*/ 54757 h 1105128"/>
              <a:gd name="connsiteX259" fmla="*/ 2435006 w 4604441"/>
              <a:gd name="connsiteY259" fmla="*/ 57554 h 1105128"/>
              <a:gd name="connsiteX260" fmla="*/ 2444106 w 4604441"/>
              <a:gd name="connsiteY260" fmla="*/ 60550 h 1105128"/>
              <a:gd name="connsiteX261" fmla="*/ 2453206 w 4604441"/>
              <a:gd name="connsiteY261" fmla="*/ 63745 h 1105128"/>
              <a:gd name="connsiteX262" fmla="*/ 2462306 w 4604441"/>
              <a:gd name="connsiteY262" fmla="*/ 67121 h 1105128"/>
              <a:gd name="connsiteX263" fmla="*/ 2471405 w 4604441"/>
              <a:gd name="connsiteY263" fmla="*/ 70695 h 1105128"/>
              <a:gd name="connsiteX264" fmla="*/ 2480505 w 4604441"/>
              <a:gd name="connsiteY264" fmla="*/ 74468 h 1105128"/>
              <a:gd name="connsiteX265" fmla="*/ 2489605 w 4604441"/>
              <a:gd name="connsiteY265" fmla="*/ 78422 h 1105128"/>
              <a:gd name="connsiteX266" fmla="*/ 2498704 w 4604441"/>
              <a:gd name="connsiteY266" fmla="*/ 82567 h 1105128"/>
              <a:gd name="connsiteX267" fmla="*/ 2507804 w 4604441"/>
              <a:gd name="connsiteY267" fmla="*/ 86884 h 1105128"/>
              <a:gd name="connsiteX268" fmla="*/ 2516904 w 4604441"/>
              <a:gd name="connsiteY268" fmla="*/ 91390 h 1105128"/>
              <a:gd name="connsiteX269" fmla="*/ 2526003 w 4604441"/>
              <a:gd name="connsiteY269" fmla="*/ 96079 h 1105128"/>
              <a:gd name="connsiteX270" fmla="*/ 2535103 w 4604441"/>
              <a:gd name="connsiteY270" fmla="*/ 100939 h 1105128"/>
              <a:gd name="connsiteX271" fmla="*/ 2544203 w 4604441"/>
              <a:gd name="connsiteY271" fmla="*/ 105973 h 1105128"/>
              <a:gd name="connsiteX272" fmla="*/ 2553302 w 4604441"/>
              <a:gd name="connsiteY272" fmla="*/ 111171 h 1105128"/>
              <a:gd name="connsiteX273" fmla="*/ 2562402 w 4604441"/>
              <a:gd name="connsiteY273" fmla="*/ 116541 h 1105128"/>
              <a:gd name="connsiteX274" fmla="*/ 2571502 w 4604441"/>
              <a:gd name="connsiteY274" fmla="*/ 122066 h 1105128"/>
              <a:gd name="connsiteX275" fmla="*/ 2580601 w 4604441"/>
              <a:gd name="connsiteY275" fmla="*/ 127765 h 1105128"/>
              <a:gd name="connsiteX276" fmla="*/ 2589701 w 4604441"/>
              <a:gd name="connsiteY276" fmla="*/ 133610 h 1105128"/>
              <a:gd name="connsiteX277" fmla="*/ 2598801 w 4604441"/>
              <a:gd name="connsiteY277" fmla="*/ 139619 h 1105128"/>
              <a:gd name="connsiteX278" fmla="*/ 2607900 w 4604441"/>
              <a:gd name="connsiteY278" fmla="*/ 145766 h 1105128"/>
              <a:gd name="connsiteX279" fmla="*/ 2617000 w 4604441"/>
              <a:gd name="connsiteY279" fmla="*/ 152069 h 1105128"/>
              <a:gd name="connsiteX280" fmla="*/ 2626100 w 4604441"/>
              <a:gd name="connsiteY280" fmla="*/ 158510 h 1105128"/>
              <a:gd name="connsiteX281" fmla="*/ 2635200 w 4604441"/>
              <a:gd name="connsiteY281" fmla="*/ 165097 h 1105128"/>
              <a:gd name="connsiteX282" fmla="*/ 2644299 w 4604441"/>
              <a:gd name="connsiteY282" fmla="*/ 171814 h 1105128"/>
              <a:gd name="connsiteX283" fmla="*/ 2653399 w 4604441"/>
              <a:gd name="connsiteY283" fmla="*/ 178670 h 1105128"/>
              <a:gd name="connsiteX284" fmla="*/ 2662499 w 4604441"/>
              <a:gd name="connsiteY284" fmla="*/ 185646 h 1105128"/>
              <a:gd name="connsiteX285" fmla="*/ 2671598 w 4604441"/>
              <a:gd name="connsiteY285" fmla="*/ 192751 h 1105128"/>
              <a:gd name="connsiteX286" fmla="*/ 2680698 w 4604441"/>
              <a:gd name="connsiteY286" fmla="*/ 199969 h 1105128"/>
              <a:gd name="connsiteX287" fmla="*/ 2689798 w 4604441"/>
              <a:gd name="connsiteY287" fmla="*/ 207308 h 1105128"/>
              <a:gd name="connsiteX288" fmla="*/ 2698897 w 4604441"/>
              <a:gd name="connsiteY288" fmla="*/ 214768 h 1105128"/>
              <a:gd name="connsiteX289" fmla="*/ 2707997 w 4604441"/>
              <a:gd name="connsiteY289" fmla="*/ 222331 h 1105128"/>
              <a:gd name="connsiteX290" fmla="*/ 2717097 w 4604441"/>
              <a:gd name="connsiteY290" fmla="*/ 229998 h 1105128"/>
              <a:gd name="connsiteX291" fmla="*/ 2726196 w 4604441"/>
              <a:gd name="connsiteY291" fmla="*/ 237768 h 1105128"/>
              <a:gd name="connsiteX292" fmla="*/ 2735296 w 4604441"/>
              <a:gd name="connsiteY292" fmla="*/ 245625 h 1105128"/>
              <a:gd name="connsiteX293" fmla="*/ 2744396 w 4604441"/>
              <a:gd name="connsiteY293" fmla="*/ 253585 h 1105128"/>
              <a:gd name="connsiteX294" fmla="*/ 2753495 w 4604441"/>
              <a:gd name="connsiteY294" fmla="*/ 261632 h 1105128"/>
              <a:gd name="connsiteX295" fmla="*/ 2762595 w 4604441"/>
              <a:gd name="connsiteY295" fmla="*/ 269757 h 1105128"/>
              <a:gd name="connsiteX296" fmla="*/ 2771695 w 4604441"/>
              <a:gd name="connsiteY296" fmla="*/ 277967 h 1105128"/>
              <a:gd name="connsiteX297" fmla="*/ 2780795 w 4604441"/>
              <a:gd name="connsiteY297" fmla="*/ 286256 h 1105128"/>
              <a:gd name="connsiteX298" fmla="*/ 2789894 w 4604441"/>
              <a:gd name="connsiteY298" fmla="*/ 294613 h 1105128"/>
              <a:gd name="connsiteX299" fmla="*/ 2798994 w 4604441"/>
              <a:gd name="connsiteY299" fmla="*/ 303040 h 1105128"/>
              <a:gd name="connsiteX300" fmla="*/ 2808094 w 4604441"/>
              <a:gd name="connsiteY300" fmla="*/ 311527 h 1105128"/>
              <a:gd name="connsiteX301" fmla="*/ 2817193 w 4604441"/>
              <a:gd name="connsiteY301" fmla="*/ 320074 h 1105128"/>
              <a:gd name="connsiteX302" fmla="*/ 2826293 w 4604441"/>
              <a:gd name="connsiteY302" fmla="*/ 328674 h 1105128"/>
              <a:gd name="connsiteX303" fmla="*/ 2835393 w 4604441"/>
              <a:gd name="connsiteY303" fmla="*/ 337325 h 1105128"/>
              <a:gd name="connsiteX304" fmla="*/ 2844492 w 4604441"/>
              <a:gd name="connsiteY304" fmla="*/ 346028 h 1105128"/>
              <a:gd name="connsiteX305" fmla="*/ 2853592 w 4604441"/>
              <a:gd name="connsiteY305" fmla="*/ 354765 h 1105128"/>
              <a:gd name="connsiteX306" fmla="*/ 2862692 w 4604441"/>
              <a:gd name="connsiteY306" fmla="*/ 363554 h 1105128"/>
              <a:gd name="connsiteX307" fmla="*/ 2871791 w 4604441"/>
              <a:gd name="connsiteY307" fmla="*/ 372361 h 1105128"/>
              <a:gd name="connsiteX308" fmla="*/ 2880891 w 4604441"/>
              <a:gd name="connsiteY308" fmla="*/ 381210 h 1105128"/>
              <a:gd name="connsiteX309" fmla="*/ 2889991 w 4604441"/>
              <a:gd name="connsiteY309" fmla="*/ 390086 h 1105128"/>
              <a:gd name="connsiteX310" fmla="*/ 2899090 w 4604441"/>
              <a:gd name="connsiteY310" fmla="*/ 398979 h 1105128"/>
              <a:gd name="connsiteX311" fmla="*/ 2908190 w 4604441"/>
              <a:gd name="connsiteY311" fmla="*/ 407898 h 1105128"/>
              <a:gd name="connsiteX312" fmla="*/ 2917290 w 4604441"/>
              <a:gd name="connsiteY312" fmla="*/ 416834 h 1105128"/>
              <a:gd name="connsiteX313" fmla="*/ 2926390 w 4604441"/>
              <a:gd name="connsiteY313" fmla="*/ 425770 h 1105128"/>
              <a:gd name="connsiteX314" fmla="*/ 2935489 w 4604441"/>
              <a:gd name="connsiteY314" fmla="*/ 434723 h 1105128"/>
              <a:gd name="connsiteX315" fmla="*/ 2944589 w 4604441"/>
              <a:gd name="connsiteY315" fmla="*/ 443676 h 1105128"/>
              <a:gd name="connsiteX316" fmla="*/ 2953689 w 4604441"/>
              <a:gd name="connsiteY316" fmla="*/ 452629 h 1105128"/>
              <a:gd name="connsiteX317" fmla="*/ 2962788 w 4604441"/>
              <a:gd name="connsiteY317" fmla="*/ 461574 h 1105128"/>
              <a:gd name="connsiteX318" fmla="*/ 2971888 w 4604441"/>
              <a:gd name="connsiteY318" fmla="*/ 470519 h 1105128"/>
              <a:gd name="connsiteX319" fmla="*/ 2980988 w 4604441"/>
              <a:gd name="connsiteY319" fmla="*/ 479446 h 1105128"/>
              <a:gd name="connsiteX320" fmla="*/ 2990087 w 4604441"/>
              <a:gd name="connsiteY320" fmla="*/ 488365 h 1105128"/>
              <a:gd name="connsiteX321" fmla="*/ 2999187 w 4604441"/>
              <a:gd name="connsiteY321" fmla="*/ 497266 h 1105128"/>
              <a:gd name="connsiteX322" fmla="*/ 3008287 w 4604441"/>
              <a:gd name="connsiteY322" fmla="*/ 506142 h 1105128"/>
              <a:gd name="connsiteX323" fmla="*/ 3017386 w 4604441"/>
              <a:gd name="connsiteY323" fmla="*/ 515000 h 1105128"/>
              <a:gd name="connsiteX324" fmla="*/ 3026486 w 4604441"/>
              <a:gd name="connsiteY324" fmla="*/ 523824 h 1105128"/>
              <a:gd name="connsiteX325" fmla="*/ 3035586 w 4604441"/>
              <a:gd name="connsiteY325" fmla="*/ 532630 h 1105128"/>
              <a:gd name="connsiteX326" fmla="*/ 3044685 w 4604441"/>
              <a:gd name="connsiteY326" fmla="*/ 541385 h 1105128"/>
              <a:gd name="connsiteX327" fmla="*/ 3053785 w 4604441"/>
              <a:gd name="connsiteY327" fmla="*/ 550105 h 1105128"/>
              <a:gd name="connsiteX328" fmla="*/ 3062885 w 4604441"/>
              <a:gd name="connsiteY328" fmla="*/ 558800 h 1105128"/>
              <a:gd name="connsiteX329" fmla="*/ 3071985 w 4604441"/>
              <a:gd name="connsiteY329" fmla="*/ 567442 h 1105128"/>
              <a:gd name="connsiteX330" fmla="*/ 3081084 w 4604441"/>
              <a:gd name="connsiteY330" fmla="*/ 576041 h 1105128"/>
              <a:gd name="connsiteX331" fmla="*/ 3090184 w 4604441"/>
              <a:gd name="connsiteY331" fmla="*/ 584589 h 1105128"/>
              <a:gd name="connsiteX332" fmla="*/ 3099284 w 4604441"/>
              <a:gd name="connsiteY332" fmla="*/ 593093 h 1105128"/>
              <a:gd name="connsiteX333" fmla="*/ 3108383 w 4604441"/>
              <a:gd name="connsiteY333" fmla="*/ 601546 h 1105128"/>
              <a:gd name="connsiteX334" fmla="*/ 3117483 w 4604441"/>
              <a:gd name="connsiteY334" fmla="*/ 609938 h 1105128"/>
              <a:gd name="connsiteX335" fmla="*/ 3126583 w 4604441"/>
              <a:gd name="connsiteY335" fmla="*/ 618269 h 1105128"/>
              <a:gd name="connsiteX336" fmla="*/ 3135682 w 4604441"/>
              <a:gd name="connsiteY336" fmla="*/ 626540 h 1105128"/>
              <a:gd name="connsiteX337" fmla="*/ 3144782 w 4604441"/>
              <a:gd name="connsiteY337" fmla="*/ 634751 h 1105128"/>
              <a:gd name="connsiteX338" fmla="*/ 3153882 w 4604441"/>
              <a:gd name="connsiteY338" fmla="*/ 642902 h 1105128"/>
              <a:gd name="connsiteX339" fmla="*/ 3162981 w 4604441"/>
              <a:gd name="connsiteY339" fmla="*/ 650983 h 1105128"/>
              <a:gd name="connsiteX340" fmla="*/ 3172081 w 4604441"/>
              <a:gd name="connsiteY340" fmla="*/ 658995 h 1105128"/>
              <a:gd name="connsiteX341" fmla="*/ 3181181 w 4604441"/>
              <a:gd name="connsiteY341" fmla="*/ 666938 h 1105128"/>
              <a:gd name="connsiteX342" fmla="*/ 3190280 w 4604441"/>
              <a:gd name="connsiteY342" fmla="*/ 674804 h 1105128"/>
              <a:gd name="connsiteX343" fmla="*/ 3199380 w 4604441"/>
              <a:gd name="connsiteY343" fmla="*/ 682600 h 1105128"/>
              <a:gd name="connsiteX344" fmla="*/ 3208480 w 4604441"/>
              <a:gd name="connsiteY344" fmla="*/ 690319 h 1105128"/>
              <a:gd name="connsiteX345" fmla="*/ 3217579 w 4604441"/>
              <a:gd name="connsiteY345" fmla="*/ 697959 h 1105128"/>
              <a:gd name="connsiteX346" fmla="*/ 3226679 w 4604441"/>
              <a:gd name="connsiteY346" fmla="*/ 705514 h 1105128"/>
              <a:gd name="connsiteX347" fmla="*/ 3235779 w 4604441"/>
              <a:gd name="connsiteY347" fmla="*/ 713000 h 1105128"/>
              <a:gd name="connsiteX348" fmla="*/ 3244879 w 4604441"/>
              <a:gd name="connsiteY348" fmla="*/ 720399 h 1105128"/>
              <a:gd name="connsiteX349" fmla="*/ 3253978 w 4604441"/>
              <a:gd name="connsiteY349" fmla="*/ 727712 h 1105128"/>
              <a:gd name="connsiteX350" fmla="*/ 3263078 w 4604441"/>
              <a:gd name="connsiteY350" fmla="*/ 734947 h 1105128"/>
              <a:gd name="connsiteX351" fmla="*/ 3272178 w 4604441"/>
              <a:gd name="connsiteY351" fmla="*/ 742087 h 1105128"/>
              <a:gd name="connsiteX352" fmla="*/ 3281277 w 4604441"/>
              <a:gd name="connsiteY352" fmla="*/ 749149 h 1105128"/>
              <a:gd name="connsiteX353" fmla="*/ 3290377 w 4604441"/>
              <a:gd name="connsiteY353" fmla="*/ 756117 h 1105128"/>
              <a:gd name="connsiteX354" fmla="*/ 3299477 w 4604441"/>
              <a:gd name="connsiteY354" fmla="*/ 763007 h 1105128"/>
              <a:gd name="connsiteX355" fmla="*/ 3308576 w 4604441"/>
              <a:gd name="connsiteY355" fmla="*/ 769801 h 1105128"/>
              <a:gd name="connsiteX356" fmla="*/ 3317676 w 4604441"/>
              <a:gd name="connsiteY356" fmla="*/ 776501 h 1105128"/>
              <a:gd name="connsiteX357" fmla="*/ 3326776 w 4604441"/>
              <a:gd name="connsiteY357" fmla="*/ 783115 h 1105128"/>
              <a:gd name="connsiteX358" fmla="*/ 3335875 w 4604441"/>
              <a:gd name="connsiteY358" fmla="*/ 789633 h 1105128"/>
              <a:gd name="connsiteX359" fmla="*/ 3344975 w 4604441"/>
              <a:gd name="connsiteY359" fmla="*/ 796066 h 1105128"/>
              <a:gd name="connsiteX360" fmla="*/ 3354075 w 4604441"/>
              <a:gd name="connsiteY360" fmla="*/ 802403 h 1105128"/>
              <a:gd name="connsiteX361" fmla="*/ 3363174 w 4604441"/>
              <a:gd name="connsiteY361" fmla="*/ 808645 h 1105128"/>
              <a:gd name="connsiteX362" fmla="*/ 3372274 w 4604441"/>
              <a:gd name="connsiteY362" fmla="*/ 814792 h 1105128"/>
              <a:gd name="connsiteX363" fmla="*/ 3381374 w 4604441"/>
              <a:gd name="connsiteY363" fmla="*/ 820853 h 1105128"/>
              <a:gd name="connsiteX364" fmla="*/ 3390474 w 4604441"/>
              <a:gd name="connsiteY364" fmla="*/ 826811 h 1105128"/>
              <a:gd name="connsiteX365" fmla="*/ 3399573 w 4604441"/>
              <a:gd name="connsiteY365" fmla="*/ 832682 h 1105128"/>
              <a:gd name="connsiteX366" fmla="*/ 3408673 w 4604441"/>
              <a:gd name="connsiteY366" fmla="*/ 838458 h 1105128"/>
              <a:gd name="connsiteX367" fmla="*/ 3417773 w 4604441"/>
              <a:gd name="connsiteY367" fmla="*/ 844139 h 1105128"/>
              <a:gd name="connsiteX368" fmla="*/ 3426872 w 4604441"/>
              <a:gd name="connsiteY368" fmla="*/ 849725 h 1105128"/>
              <a:gd name="connsiteX369" fmla="*/ 3435972 w 4604441"/>
              <a:gd name="connsiteY369" fmla="*/ 855216 h 1105128"/>
              <a:gd name="connsiteX370" fmla="*/ 3445072 w 4604441"/>
              <a:gd name="connsiteY370" fmla="*/ 860621 h 1105128"/>
              <a:gd name="connsiteX371" fmla="*/ 3454171 w 4604441"/>
              <a:gd name="connsiteY371" fmla="*/ 865922 h 1105128"/>
              <a:gd name="connsiteX372" fmla="*/ 3463271 w 4604441"/>
              <a:gd name="connsiteY372" fmla="*/ 871137 h 1105128"/>
              <a:gd name="connsiteX373" fmla="*/ 3472371 w 4604441"/>
              <a:gd name="connsiteY373" fmla="*/ 876248 h 1105128"/>
              <a:gd name="connsiteX374" fmla="*/ 3481470 w 4604441"/>
              <a:gd name="connsiteY374" fmla="*/ 881281 h 1105128"/>
              <a:gd name="connsiteX375" fmla="*/ 3490570 w 4604441"/>
              <a:gd name="connsiteY375" fmla="*/ 886211 h 1105128"/>
              <a:gd name="connsiteX376" fmla="*/ 3499670 w 4604441"/>
              <a:gd name="connsiteY376" fmla="*/ 891055 h 1105128"/>
              <a:gd name="connsiteX377" fmla="*/ 3508769 w 4604441"/>
              <a:gd name="connsiteY377" fmla="*/ 895803 h 1105128"/>
              <a:gd name="connsiteX378" fmla="*/ 3517869 w 4604441"/>
              <a:gd name="connsiteY378" fmla="*/ 900457 h 1105128"/>
              <a:gd name="connsiteX379" fmla="*/ 3526969 w 4604441"/>
              <a:gd name="connsiteY379" fmla="*/ 905024 h 1105128"/>
              <a:gd name="connsiteX380" fmla="*/ 3536069 w 4604441"/>
              <a:gd name="connsiteY380" fmla="*/ 909505 h 1105128"/>
              <a:gd name="connsiteX381" fmla="*/ 3545168 w 4604441"/>
              <a:gd name="connsiteY381" fmla="*/ 913891 h 1105128"/>
              <a:gd name="connsiteX382" fmla="*/ 3554268 w 4604441"/>
              <a:gd name="connsiteY382" fmla="*/ 918191 h 1105128"/>
              <a:gd name="connsiteX383" fmla="*/ 3563368 w 4604441"/>
              <a:gd name="connsiteY383" fmla="*/ 922404 h 1105128"/>
              <a:gd name="connsiteX384" fmla="*/ 3572467 w 4604441"/>
              <a:gd name="connsiteY384" fmla="*/ 926531 h 1105128"/>
              <a:gd name="connsiteX385" fmla="*/ 3581567 w 4604441"/>
              <a:gd name="connsiteY385" fmla="*/ 930572 h 1105128"/>
              <a:gd name="connsiteX386" fmla="*/ 3590667 w 4604441"/>
              <a:gd name="connsiteY386" fmla="*/ 934526 h 1105128"/>
              <a:gd name="connsiteX387" fmla="*/ 3599766 w 4604441"/>
              <a:gd name="connsiteY387" fmla="*/ 938394 h 1105128"/>
              <a:gd name="connsiteX388" fmla="*/ 3608866 w 4604441"/>
              <a:gd name="connsiteY388" fmla="*/ 942176 h 1105128"/>
              <a:gd name="connsiteX389" fmla="*/ 3617966 w 4604441"/>
              <a:gd name="connsiteY389" fmla="*/ 945880 h 1105128"/>
              <a:gd name="connsiteX390" fmla="*/ 3627065 w 4604441"/>
              <a:gd name="connsiteY390" fmla="*/ 949497 h 1105128"/>
              <a:gd name="connsiteX391" fmla="*/ 3636165 w 4604441"/>
              <a:gd name="connsiteY391" fmla="*/ 953028 h 1105128"/>
              <a:gd name="connsiteX392" fmla="*/ 3645265 w 4604441"/>
              <a:gd name="connsiteY392" fmla="*/ 956491 h 1105128"/>
              <a:gd name="connsiteX393" fmla="*/ 3654364 w 4604441"/>
              <a:gd name="connsiteY393" fmla="*/ 959866 h 1105128"/>
              <a:gd name="connsiteX394" fmla="*/ 3663464 w 4604441"/>
              <a:gd name="connsiteY394" fmla="*/ 963165 h 1105128"/>
              <a:gd name="connsiteX395" fmla="*/ 3672564 w 4604441"/>
              <a:gd name="connsiteY395" fmla="*/ 966394 h 1105128"/>
              <a:gd name="connsiteX396" fmla="*/ 3681663 w 4604441"/>
              <a:gd name="connsiteY396" fmla="*/ 969536 h 1105128"/>
              <a:gd name="connsiteX397" fmla="*/ 3690763 w 4604441"/>
              <a:gd name="connsiteY397" fmla="*/ 972610 h 1105128"/>
              <a:gd name="connsiteX398" fmla="*/ 3699863 w 4604441"/>
              <a:gd name="connsiteY398" fmla="*/ 975606 h 1105128"/>
              <a:gd name="connsiteX399" fmla="*/ 3708963 w 4604441"/>
              <a:gd name="connsiteY399" fmla="*/ 978533 h 1105128"/>
              <a:gd name="connsiteX400" fmla="*/ 3718062 w 4604441"/>
              <a:gd name="connsiteY400" fmla="*/ 981382 h 1105128"/>
              <a:gd name="connsiteX401" fmla="*/ 3727162 w 4604441"/>
              <a:gd name="connsiteY401" fmla="*/ 984162 h 1105128"/>
              <a:gd name="connsiteX402" fmla="*/ 3736262 w 4604441"/>
              <a:gd name="connsiteY402" fmla="*/ 986873 h 1105128"/>
              <a:gd name="connsiteX403" fmla="*/ 3745361 w 4604441"/>
              <a:gd name="connsiteY403" fmla="*/ 989515 h 1105128"/>
              <a:gd name="connsiteX404" fmla="*/ 3754461 w 4604441"/>
              <a:gd name="connsiteY404" fmla="*/ 992088 h 1105128"/>
              <a:gd name="connsiteX405" fmla="*/ 3763561 w 4604441"/>
              <a:gd name="connsiteY405" fmla="*/ 994600 h 1105128"/>
              <a:gd name="connsiteX406" fmla="*/ 3772660 w 4604441"/>
              <a:gd name="connsiteY406" fmla="*/ 997044 h 1105128"/>
              <a:gd name="connsiteX407" fmla="*/ 3781760 w 4604441"/>
              <a:gd name="connsiteY407" fmla="*/ 999418 h 1105128"/>
              <a:gd name="connsiteX408" fmla="*/ 3790860 w 4604441"/>
              <a:gd name="connsiteY408" fmla="*/ 1001740 h 1105128"/>
              <a:gd name="connsiteX409" fmla="*/ 3799959 w 4604441"/>
              <a:gd name="connsiteY409" fmla="*/ 1003994 h 1105128"/>
              <a:gd name="connsiteX410" fmla="*/ 3809059 w 4604441"/>
              <a:gd name="connsiteY410" fmla="*/ 1006187 h 1105128"/>
              <a:gd name="connsiteX411" fmla="*/ 3818159 w 4604441"/>
              <a:gd name="connsiteY411" fmla="*/ 1008319 h 1105128"/>
              <a:gd name="connsiteX412" fmla="*/ 3827258 w 4604441"/>
              <a:gd name="connsiteY412" fmla="*/ 1010391 h 1105128"/>
              <a:gd name="connsiteX413" fmla="*/ 3836358 w 4604441"/>
              <a:gd name="connsiteY413" fmla="*/ 1012412 h 1105128"/>
              <a:gd name="connsiteX414" fmla="*/ 3845458 w 4604441"/>
              <a:gd name="connsiteY414" fmla="*/ 1014372 h 1105128"/>
              <a:gd name="connsiteX415" fmla="*/ 3854558 w 4604441"/>
              <a:gd name="connsiteY415" fmla="*/ 1016271 h 1105128"/>
              <a:gd name="connsiteX416" fmla="*/ 3863657 w 4604441"/>
              <a:gd name="connsiteY416" fmla="*/ 1018127 h 1105128"/>
              <a:gd name="connsiteX417" fmla="*/ 3872757 w 4604441"/>
              <a:gd name="connsiteY417" fmla="*/ 1019923 h 1105128"/>
              <a:gd name="connsiteX418" fmla="*/ 3881857 w 4604441"/>
              <a:gd name="connsiteY418" fmla="*/ 1021667 h 1105128"/>
              <a:gd name="connsiteX419" fmla="*/ 3890956 w 4604441"/>
              <a:gd name="connsiteY419" fmla="*/ 1023368 h 1105128"/>
              <a:gd name="connsiteX420" fmla="*/ 3900056 w 4604441"/>
              <a:gd name="connsiteY420" fmla="*/ 1025017 h 1105128"/>
              <a:gd name="connsiteX421" fmla="*/ 3909156 w 4604441"/>
              <a:gd name="connsiteY421" fmla="*/ 1026614 h 1105128"/>
              <a:gd name="connsiteX422" fmla="*/ 3918255 w 4604441"/>
              <a:gd name="connsiteY422" fmla="*/ 1028160 h 1105128"/>
              <a:gd name="connsiteX423" fmla="*/ 3927355 w 4604441"/>
              <a:gd name="connsiteY423" fmla="*/ 1029662 h 1105128"/>
              <a:gd name="connsiteX424" fmla="*/ 3936455 w 4604441"/>
              <a:gd name="connsiteY424" fmla="*/ 1031121 h 1105128"/>
              <a:gd name="connsiteX425" fmla="*/ 3945554 w 4604441"/>
              <a:gd name="connsiteY425" fmla="*/ 1032537 h 1105128"/>
              <a:gd name="connsiteX426" fmla="*/ 3954654 w 4604441"/>
              <a:gd name="connsiteY426" fmla="*/ 1033901 h 1105128"/>
              <a:gd name="connsiteX427" fmla="*/ 3963754 w 4604441"/>
              <a:gd name="connsiteY427" fmla="*/ 1035231 h 1105128"/>
              <a:gd name="connsiteX428" fmla="*/ 3972853 w 4604441"/>
              <a:gd name="connsiteY428" fmla="*/ 1036517 h 1105128"/>
              <a:gd name="connsiteX429" fmla="*/ 3981953 w 4604441"/>
              <a:gd name="connsiteY429" fmla="*/ 1037761 h 1105128"/>
              <a:gd name="connsiteX430" fmla="*/ 3991053 w 4604441"/>
              <a:gd name="connsiteY430" fmla="*/ 1038969 h 1105128"/>
              <a:gd name="connsiteX431" fmla="*/ 4000153 w 4604441"/>
              <a:gd name="connsiteY431" fmla="*/ 1040135 h 1105128"/>
              <a:gd name="connsiteX432" fmla="*/ 4009252 w 4604441"/>
              <a:gd name="connsiteY432" fmla="*/ 1041266 h 1105128"/>
              <a:gd name="connsiteX433" fmla="*/ 4018352 w 4604441"/>
              <a:gd name="connsiteY433" fmla="*/ 1042363 h 1105128"/>
              <a:gd name="connsiteX434" fmla="*/ 4027452 w 4604441"/>
              <a:gd name="connsiteY434" fmla="*/ 1043424 h 1105128"/>
              <a:gd name="connsiteX435" fmla="*/ 4036551 w 4604441"/>
              <a:gd name="connsiteY435" fmla="*/ 1044443 h 1105128"/>
              <a:gd name="connsiteX436" fmla="*/ 4045651 w 4604441"/>
              <a:gd name="connsiteY436" fmla="*/ 1045436 h 1105128"/>
              <a:gd name="connsiteX437" fmla="*/ 4054751 w 4604441"/>
              <a:gd name="connsiteY437" fmla="*/ 1046395 h 1105128"/>
              <a:gd name="connsiteX438" fmla="*/ 4063850 w 4604441"/>
              <a:gd name="connsiteY438" fmla="*/ 1047318 h 1105128"/>
              <a:gd name="connsiteX439" fmla="*/ 4072950 w 4604441"/>
              <a:gd name="connsiteY439" fmla="*/ 1048216 h 1105128"/>
              <a:gd name="connsiteX440" fmla="*/ 4082050 w 4604441"/>
              <a:gd name="connsiteY440" fmla="*/ 1049080 h 1105128"/>
              <a:gd name="connsiteX441" fmla="*/ 4091149 w 4604441"/>
              <a:gd name="connsiteY441" fmla="*/ 1049909 h 1105128"/>
              <a:gd name="connsiteX442" fmla="*/ 4100249 w 4604441"/>
              <a:gd name="connsiteY442" fmla="*/ 1050720 h 1105128"/>
              <a:gd name="connsiteX443" fmla="*/ 4109349 w 4604441"/>
              <a:gd name="connsiteY443" fmla="*/ 1051497 h 1105128"/>
              <a:gd name="connsiteX444" fmla="*/ 4118448 w 4604441"/>
              <a:gd name="connsiteY444" fmla="*/ 1052248 h 1105128"/>
              <a:gd name="connsiteX445" fmla="*/ 4127548 w 4604441"/>
              <a:gd name="connsiteY445" fmla="*/ 1052974 h 1105128"/>
              <a:gd name="connsiteX446" fmla="*/ 4136648 w 4604441"/>
              <a:gd name="connsiteY446" fmla="*/ 1053673 h 1105128"/>
              <a:gd name="connsiteX447" fmla="*/ 4145748 w 4604441"/>
              <a:gd name="connsiteY447" fmla="*/ 1054346 h 1105128"/>
              <a:gd name="connsiteX448" fmla="*/ 4154847 w 4604441"/>
              <a:gd name="connsiteY448" fmla="*/ 1054994 h 1105128"/>
              <a:gd name="connsiteX449" fmla="*/ 4163947 w 4604441"/>
              <a:gd name="connsiteY449" fmla="*/ 1055624 h 1105128"/>
              <a:gd name="connsiteX450" fmla="*/ 4173047 w 4604441"/>
              <a:gd name="connsiteY450" fmla="*/ 1056228 h 1105128"/>
              <a:gd name="connsiteX451" fmla="*/ 4182146 w 4604441"/>
              <a:gd name="connsiteY451" fmla="*/ 1056807 h 1105128"/>
              <a:gd name="connsiteX452" fmla="*/ 4191246 w 4604441"/>
              <a:gd name="connsiteY452" fmla="*/ 1057368 h 1105128"/>
              <a:gd name="connsiteX453" fmla="*/ 4200346 w 4604441"/>
              <a:gd name="connsiteY453" fmla="*/ 1057912 h 1105128"/>
              <a:gd name="connsiteX454" fmla="*/ 4209445 w 4604441"/>
              <a:gd name="connsiteY454" fmla="*/ 1058430 h 1105128"/>
              <a:gd name="connsiteX455" fmla="*/ 4218545 w 4604441"/>
              <a:gd name="connsiteY455" fmla="*/ 1058931 h 1105128"/>
              <a:gd name="connsiteX456" fmla="*/ 4227645 w 4604441"/>
              <a:gd name="connsiteY456" fmla="*/ 1059414 h 1105128"/>
              <a:gd name="connsiteX457" fmla="*/ 4236744 w 4604441"/>
              <a:gd name="connsiteY457" fmla="*/ 1059881 h 1105128"/>
              <a:gd name="connsiteX458" fmla="*/ 4245844 w 4604441"/>
              <a:gd name="connsiteY458" fmla="*/ 1060330 h 1105128"/>
              <a:gd name="connsiteX459" fmla="*/ 4254944 w 4604441"/>
              <a:gd name="connsiteY459" fmla="*/ 1060761 h 1105128"/>
              <a:gd name="connsiteX460" fmla="*/ 4264044 w 4604441"/>
              <a:gd name="connsiteY460" fmla="*/ 1061176 h 1105128"/>
              <a:gd name="connsiteX461" fmla="*/ 4273143 w 4604441"/>
              <a:gd name="connsiteY461" fmla="*/ 1061573 h 1105128"/>
              <a:gd name="connsiteX462" fmla="*/ 4282243 w 4604441"/>
              <a:gd name="connsiteY462" fmla="*/ 1061953 h 1105128"/>
              <a:gd name="connsiteX463" fmla="*/ 4291343 w 4604441"/>
              <a:gd name="connsiteY463" fmla="*/ 1062324 h 1105128"/>
              <a:gd name="connsiteX464" fmla="*/ 4300442 w 4604441"/>
              <a:gd name="connsiteY464" fmla="*/ 1062669 h 1105128"/>
              <a:gd name="connsiteX465" fmla="*/ 4309542 w 4604441"/>
              <a:gd name="connsiteY465" fmla="*/ 1063015 h 1105128"/>
              <a:gd name="connsiteX466" fmla="*/ 4318642 w 4604441"/>
              <a:gd name="connsiteY466" fmla="*/ 1063334 h 1105128"/>
              <a:gd name="connsiteX467" fmla="*/ 4327741 w 4604441"/>
              <a:gd name="connsiteY467" fmla="*/ 1063654 h 1105128"/>
              <a:gd name="connsiteX468" fmla="*/ 4336841 w 4604441"/>
              <a:gd name="connsiteY468" fmla="*/ 1063947 h 1105128"/>
              <a:gd name="connsiteX469" fmla="*/ 4345941 w 4604441"/>
              <a:gd name="connsiteY469" fmla="*/ 1064241 h 1105128"/>
              <a:gd name="connsiteX470" fmla="*/ 4355040 w 4604441"/>
              <a:gd name="connsiteY470" fmla="*/ 1064517 h 1105128"/>
              <a:gd name="connsiteX471" fmla="*/ 4364140 w 4604441"/>
              <a:gd name="connsiteY471" fmla="*/ 1064785 h 1105128"/>
              <a:gd name="connsiteX472" fmla="*/ 4373240 w 4604441"/>
              <a:gd name="connsiteY472" fmla="*/ 1065035 h 1105128"/>
              <a:gd name="connsiteX473" fmla="*/ 4382339 w 4604441"/>
              <a:gd name="connsiteY473" fmla="*/ 1065277 h 1105128"/>
              <a:gd name="connsiteX474" fmla="*/ 4391439 w 4604441"/>
              <a:gd name="connsiteY474" fmla="*/ 1065510 h 1105128"/>
              <a:gd name="connsiteX475" fmla="*/ 4400539 w 4604441"/>
              <a:gd name="connsiteY475" fmla="*/ 1065734 h 1105128"/>
              <a:gd name="connsiteX476" fmla="*/ 4409639 w 4604441"/>
              <a:gd name="connsiteY476" fmla="*/ 1065950 h 1105128"/>
              <a:gd name="connsiteX477" fmla="*/ 4418738 w 4604441"/>
              <a:gd name="connsiteY477" fmla="*/ 1066157 h 1105128"/>
              <a:gd name="connsiteX478" fmla="*/ 4427838 w 4604441"/>
              <a:gd name="connsiteY478" fmla="*/ 1066356 h 1105128"/>
              <a:gd name="connsiteX479" fmla="*/ 4436938 w 4604441"/>
              <a:gd name="connsiteY479" fmla="*/ 1066546 h 1105128"/>
              <a:gd name="connsiteX480" fmla="*/ 4446037 w 4604441"/>
              <a:gd name="connsiteY480" fmla="*/ 1066727 h 1105128"/>
              <a:gd name="connsiteX481" fmla="*/ 4455137 w 4604441"/>
              <a:gd name="connsiteY481" fmla="*/ 1066900 h 1105128"/>
              <a:gd name="connsiteX482" fmla="*/ 4464237 w 4604441"/>
              <a:gd name="connsiteY482" fmla="*/ 1067064 h 1105128"/>
              <a:gd name="connsiteX483" fmla="*/ 4473336 w 4604441"/>
              <a:gd name="connsiteY483" fmla="*/ 1067219 h 1105128"/>
              <a:gd name="connsiteX484" fmla="*/ 4482436 w 4604441"/>
              <a:gd name="connsiteY484" fmla="*/ 1067375 h 1105128"/>
              <a:gd name="connsiteX485" fmla="*/ 4491536 w 4604441"/>
              <a:gd name="connsiteY485" fmla="*/ 1067522 h 1105128"/>
              <a:gd name="connsiteX486" fmla="*/ 4500635 w 4604441"/>
              <a:gd name="connsiteY486" fmla="*/ 1067660 h 1105128"/>
              <a:gd name="connsiteX487" fmla="*/ 4509735 w 4604441"/>
              <a:gd name="connsiteY487" fmla="*/ 1067789 h 1105128"/>
              <a:gd name="connsiteX488" fmla="*/ 4518835 w 4604441"/>
              <a:gd name="connsiteY488" fmla="*/ 1067919 h 1105128"/>
              <a:gd name="connsiteX489" fmla="*/ 4527934 w 4604441"/>
              <a:gd name="connsiteY489" fmla="*/ 1068040 h 1105128"/>
              <a:gd name="connsiteX490" fmla="*/ 4537034 w 4604441"/>
              <a:gd name="connsiteY490" fmla="*/ 1068152 h 1105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</a:cxnLst>
            <a:rect l="l" t="t" r="r" b="b"/>
            <a:pathLst>
              <a:path w="4604441" h="1105128" extrusionOk="0">
                <a:moveTo>
                  <a:pt x="78188" y="1068152"/>
                </a:moveTo>
                <a:lnTo>
                  <a:pt x="87287" y="1068040"/>
                </a:lnTo>
                <a:lnTo>
                  <a:pt x="96387" y="1067919"/>
                </a:lnTo>
                <a:lnTo>
                  <a:pt x="105487" y="1067789"/>
                </a:lnTo>
                <a:lnTo>
                  <a:pt x="114586" y="1067660"/>
                </a:lnTo>
                <a:lnTo>
                  <a:pt x="123686" y="1067522"/>
                </a:lnTo>
                <a:lnTo>
                  <a:pt x="132786" y="1067375"/>
                </a:lnTo>
                <a:lnTo>
                  <a:pt x="141885" y="1067219"/>
                </a:lnTo>
                <a:lnTo>
                  <a:pt x="150985" y="1067064"/>
                </a:lnTo>
                <a:lnTo>
                  <a:pt x="160085" y="1066900"/>
                </a:lnTo>
                <a:lnTo>
                  <a:pt x="169184" y="1066727"/>
                </a:lnTo>
                <a:lnTo>
                  <a:pt x="178284" y="1066546"/>
                </a:lnTo>
                <a:lnTo>
                  <a:pt x="187384" y="1066356"/>
                </a:lnTo>
                <a:lnTo>
                  <a:pt x="196483" y="1066157"/>
                </a:lnTo>
                <a:lnTo>
                  <a:pt x="205583" y="1065950"/>
                </a:lnTo>
                <a:lnTo>
                  <a:pt x="214683" y="1065734"/>
                </a:lnTo>
                <a:lnTo>
                  <a:pt x="223783" y="1065510"/>
                </a:lnTo>
                <a:lnTo>
                  <a:pt x="232882" y="1065277"/>
                </a:lnTo>
                <a:lnTo>
                  <a:pt x="241982" y="1065035"/>
                </a:lnTo>
                <a:lnTo>
                  <a:pt x="251082" y="1064785"/>
                </a:lnTo>
                <a:lnTo>
                  <a:pt x="260181" y="1064517"/>
                </a:lnTo>
                <a:lnTo>
                  <a:pt x="269281" y="1064241"/>
                </a:lnTo>
                <a:lnTo>
                  <a:pt x="278381" y="1063947"/>
                </a:lnTo>
                <a:lnTo>
                  <a:pt x="287480" y="1063654"/>
                </a:lnTo>
                <a:lnTo>
                  <a:pt x="296580" y="1063334"/>
                </a:lnTo>
                <a:lnTo>
                  <a:pt x="305680" y="1063015"/>
                </a:lnTo>
                <a:lnTo>
                  <a:pt x="314779" y="1062669"/>
                </a:lnTo>
                <a:lnTo>
                  <a:pt x="323879" y="1062324"/>
                </a:lnTo>
                <a:lnTo>
                  <a:pt x="332979" y="1061953"/>
                </a:lnTo>
                <a:lnTo>
                  <a:pt x="342078" y="1061573"/>
                </a:lnTo>
                <a:lnTo>
                  <a:pt x="351178" y="1061176"/>
                </a:lnTo>
                <a:lnTo>
                  <a:pt x="360278" y="1060761"/>
                </a:lnTo>
                <a:lnTo>
                  <a:pt x="369378" y="1060330"/>
                </a:lnTo>
                <a:lnTo>
                  <a:pt x="378477" y="1059881"/>
                </a:lnTo>
                <a:lnTo>
                  <a:pt x="387577" y="1059414"/>
                </a:lnTo>
                <a:lnTo>
                  <a:pt x="396677" y="1058931"/>
                </a:lnTo>
                <a:lnTo>
                  <a:pt x="405776" y="1058430"/>
                </a:lnTo>
                <a:lnTo>
                  <a:pt x="414876" y="1057912"/>
                </a:lnTo>
                <a:lnTo>
                  <a:pt x="423976" y="1057368"/>
                </a:lnTo>
                <a:lnTo>
                  <a:pt x="433075" y="1056807"/>
                </a:lnTo>
                <a:lnTo>
                  <a:pt x="442175" y="1056228"/>
                </a:lnTo>
                <a:lnTo>
                  <a:pt x="451275" y="1055624"/>
                </a:lnTo>
                <a:lnTo>
                  <a:pt x="460374" y="1054994"/>
                </a:lnTo>
                <a:lnTo>
                  <a:pt x="469474" y="1054346"/>
                </a:lnTo>
                <a:lnTo>
                  <a:pt x="478574" y="1053673"/>
                </a:lnTo>
                <a:lnTo>
                  <a:pt x="487673" y="1052974"/>
                </a:lnTo>
                <a:lnTo>
                  <a:pt x="496773" y="1052248"/>
                </a:lnTo>
                <a:lnTo>
                  <a:pt x="505873" y="1051497"/>
                </a:lnTo>
                <a:lnTo>
                  <a:pt x="514973" y="1050720"/>
                </a:lnTo>
                <a:lnTo>
                  <a:pt x="524072" y="1049909"/>
                </a:lnTo>
                <a:lnTo>
                  <a:pt x="533172" y="1049080"/>
                </a:lnTo>
                <a:lnTo>
                  <a:pt x="542272" y="1048216"/>
                </a:lnTo>
                <a:lnTo>
                  <a:pt x="551371" y="1047318"/>
                </a:lnTo>
                <a:lnTo>
                  <a:pt x="560471" y="1046395"/>
                </a:lnTo>
                <a:lnTo>
                  <a:pt x="569571" y="1045436"/>
                </a:lnTo>
                <a:lnTo>
                  <a:pt x="578670" y="1044443"/>
                </a:lnTo>
                <a:lnTo>
                  <a:pt x="587770" y="1043424"/>
                </a:lnTo>
                <a:lnTo>
                  <a:pt x="596870" y="1042363"/>
                </a:lnTo>
                <a:lnTo>
                  <a:pt x="605969" y="1041266"/>
                </a:lnTo>
                <a:lnTo>
                  <a:pt x="615069" y="1040135"/>
                </a:lnTo>
                <a:lnTo>
                  <a:pt x="624169" y="1038969"/>
                </a:lnTo>
                <a:lnTo>
                  <a:pt x="633268" y="1037761"/>
                </a:lnTo>
                <a:lnTo>
                  <a:pt x="642368" y="1036517"/>
                </a:lnTo>
                <a:lnTo>
                  <a:pt x="651468" y="1035231"/>
                </a:lnTo>
                <a:lnTo>
                  <a:pt x="660568" y="1033901"/>
                </a:lnTo>
                <a:lnTo>
                  <a:pt x="669667" y="1032537"/>
                </a:lnTo>
                <a:lnTo>
                  <a:pt x="678767" y="1031121"/>
                </a:lnTo>
                <a:lnTo>
                  <a:pt x="687867" y="1029662"/>
                </a:lnTo>
                <a:lnTo>
                  <a:pt x="696966" y="1028160"/>
                </a:lnTo>
                <a:lnTo>
                  <a:pt x="706066" y="1026614"/>
                </a:lnTo>
                <a:lnTo>
                  <a:pt x="715166" y="1025017"/>
                </a:lnTo>
                <a:lnTo>
                  <a:pt x="724265" y="1023368"/>
                </a:lnTo>
                <a:lnTo>
                  <a:pt x="733365" y="1021667"/>
                </a:lnTo>
                <a:lnTo>
                  <a:pt x="742465" y="1019923"/>
                </a:lnTo>
                <a:lnTo>
                  <a:pt x="751564" y="1018127"/>
                </a:lnTo>
                <a:lnTo>
                  <a:pt x="760664" y="1016271"/>
                </a:lnTo>
                <a:lnTo>
                  <a:pt x="769764" y="1014372"/>
                </a:lnTo>
                <a:lnTo>
                  <a:pt x="778863" y="1012412"/>
                </a:lnTo>
                <a:lnTo>
                  <a:pt x="787963" y="1010391"/>
                </a:lnTo>
                <a:lnTo>
                  <a:pt x="797063" y="1008319"/>
                </a:lnTo>
                <a:lnTo>
                  <a:pt x="806162" y="1006187"/>
                </a:lnTo>
                <a:lnTo>
                  <a:pt x="815262" y="1003994"/>
                </a:lnTo>
                <a:lnTo>
                  <a:pt x="824362" y="1001740"/>
                </a:lnTo>
                <a:lnTo>
                  <a:pt x="833462" y="999418"/>
                </a:lnTo>
                <a:lnTo>
                  <a:pt x="842561" y="997044"/>
                </a:lnTo>
                <a:lnTo>
                  <a:pt x="851661" y="994600"/>
                </a:lnTo>
                <a:lnTo>
                  <a:pt x="860761" y="992088"/>
                </a:lnTo>
                <a:lnTo>
                  <a:pt x="869860" y="989515"/>
                </a:lnTo>
                <a:lnTo>
                  <a:pt x="878960" y="986873"/>
                </a:lnTo>
                <a:lnTo>
                  <a:pt x="888060" y="984162"/>
                </a:lnTo>
                <a:lnTo>
                  <a:pt x="897159" y="981382"/>
                </a:lnTo>
                <a:lnTo>
                  <a:pt x="906259" y="978533"/>
                </a:lnTo>
                <a:lnTo>
                  <a:pt x="915359" y="975606"/>
                </a:lnTo>
                <a:lnTo>
                  <a:pt x="924458" y="972610"/>
                </a:lnTo>
                <a:lnTo>
                  <a:pt x="933558" y="969536"/>
                </a:lnTo>
                <a:lnTo>
                  <a:pt x="942658" y="966394"/>
                </a:lnTo>
                <a:lnTo>
                  <a:pt x="951757" y="963165"/>
                </a:lnTo>
                <a:lnTo>
                  <a:pt x="960857" y="959866"/>
                </a:lnTo>
                <a:lnTo>
                  <a:pt x="969957" y="956491"/>
                </a:lnTo>
                <a:lnTo>
                  <a:pt x="979057" y="953028"/>
                </a:lnTo>
                <a:lnTo>
                  <a:pt x="988156" y="949497"/>
                </a:lnTo>
                <a:lnTo>
                  <a:pt x="997256" y="945880"/>
                </a:lnTo>
                <a:lnTo>
                  <a:pt x="1006356" y="942176"/>
                </a:lnTo>
                <a:lnTo>
                  <a:pt x="1015455" y="938394"/>
                </a:lnTo>
                <a:lnTo>
                  <a:pt x="1024555" y="934526"/>
                </a:lnTo>
                <a:lnTo>
                  <a:pt x="1033655" y="930572"/>
                </a:lnTo>
                <a:lnTo>
                  <a:pt x="1042754" y="926531"/>
                </a:lnTo>
                <a:lnTo>
                  <a:pt x="1051854" y="922404"/>
                </a:lnTo>
                <a:lnTo>
                  <a:pt x="1060954" y="918191"/>
                </a:lnTo>
                <a:lnTo>
                  <a:pt x="1070053" y="913891"/>
                </a:lnTo>
                <a:lnTo>
                  <a:pt x="1079153" y="909505"/>
                </a:lnTo>
                <a:lnTo>
                  <a:pt x="1088253" y="905024"/>
                </a:lnTo>
                <a:lnTo>
                  <a:pt x="1097352" y="900457"/>
                </a:lnTo>
                <a:lnTo>
                  <a:pt x="1106452" y="895803"/>
                </a:lnTo>
                <a:lnTo>
                  <a:pt x="1115552" y="891055"/>
                </a:lnTo>
                <a:lnTo>
                  <a:pt x="1124652" y="886211"/>
                </a:lnTo>
                <a:lnTo>
                  <a:pt x="1133751" y="881281"/>
                </a:lnTo>
                <a:lnTo>
                  <a:pt x="1142851" y="876248"/>
                </a:lnTo>
                <a:lnTo>
                  <a:pt x="1151951" y="871137"/>
                </a:lnTo>
                <a:lnTo>
                  <a:pt x="1161050" y="865922"/>
                </a:lnTo>
                <a:lnTo>
                  <a:pt x="1170150" y="860621"/>
                </a:lnTo>
                <a:lnTo>
                  <a:pt x="1179250" y="855216"/>
                </a:lnTo>
                <a:lnTo>
                  <a:pt x="1188349" y="849725"/>
                </a:lnTo>
                <a:lnTo>
                  <a:pt x="1197449" y="844139"/>
                </a:lnTo>
                <a:lnTo>
                  <a:pt x="1206549" y="838458"/>
                </a:lnTo>
                <a:lnTo>
                  <a:pt x="1215648" y="832682"/>
                </a:lnTo>
                <a:lnTo>
                  <a:pt x="1224748" y="826811"/>
                </a:lnTo>
                <a:lnTo>
                  <a:pt x="1233848" y="820853"/>
                </a:lnTo>
                <a:lnTo>
                  <a:pt x="1242947" y="814792"/>
                </a:lnTo>
                <a:lnTo>
                  <a:pt x="1252047" y="808645"/>
                </a:lnTo>
                <a:lnTo>
                  <a:pt x="1261147" y="802403"/>
                </a:lnTo>
                <a:lnTo>
                  <a:pt x="1270247" y="796066"/>
                </a:lnTo>
                <a:lnTo>
                  <a:pt x="1279346" y="789633"/>
                </a:lnTo>
                <a:lnTo>
                  <a:pt x="1288446" y="783115"/>
                </a:lnTo>
                <a:lnTo>
                  <a:pt x="1297546" y="776501"/>
                </a:lnTo>
                <a:lnTo>
                  <a:pt x="1306645" y="769801"/>
                </a:lnTo>
                <a:lnTo>
                  <a:pt x="1315745" y="763007"/>
                </a:lnTo>
                <a:lnTo>
                  <a:pt x="1324845" y="756117"/>
                </a:lnTo>
                <a:lnTo>
                  <a:pt x="1333944" y="749149"/>
                </a:lnTo>
                <a:lnTo>
                  <a:pt x="1343044" y="742087"/>
                </a:lnTo>
                <a:lnTo>
                  <a:pt x="1352144" y="734947"/>
                </a:lnTo>
                <a:lnTo>
                  <a:pt x="1361243" y="727712"/>
                </a:lnTo>
                <a:lnTo>
                  <a:pt x="1370343" y="720399"/>
                </a:lnTo>
                <a:lnTo>
                  <a:pt x="1379443" y="713000"/>
                </a:lnTo>
                <a:lnTo>
                  <a:pt x="1388542" y="705514"/>
                </a:lnTo>
                <a:lnTo>
                  <a:pt x="1397642" y="697959"/>
                </a:lnTo>
                <a:lnTo>
                  <a:pt x="1406742" y="690319"/>
                </a:lnTo>
                <a:lnTo>
                  <a:pt x="1415842" y="682600"/>
                </a:lnTo>
                <a:lnTo>
                  <a:pt x="1424941" y="674804"/>
                </a:lnTo>
                <a:lnTo>
                  <a:pt x="1434041" y="666938"/>
                </a:lnTo>
                <a:lnTo>
                  <a:pt x="1443141" y="658995"/>
                </a:lnTo>
                <a:lnTo>
                  <a:pt x="1452240" y="650983"/>
                </a:lnTo>
                <a:lnTo>
                  <a:pt x="1461340" y="642902"/>
                </a:lnTo>
                <a:lnTo>
                  <a:pt x="1470440" y="634751"/>
                </a:lnTo>
                <a:lnTo>
                  <a:pt x="1479539" y="626549"/>
                </a:lnTo>
                <a:lnTo>
                  <a:pt x="1488639" y="618269"/>
                </a:lnTo>
                <a:lnTo>
                  <a:pt x="1497739" y="609938"/>
                </a:lnTo>
                <a:lnTo>
                  <a:pt x="1506838" y="601546"/>
                </a:lnTo>
                <a:lnTo>
                  <a:pt x="1515938" y="593093"/>
                </a:lnTo>
                <a:lnTo>
                  <a:pt x="1525038" y="584597"/>
                </a:lnTo>
                <a:lnTo>
                  <a:pt x="1534137" y="576050"/>
                </a:lnTo>
                <a:lnTo>
                  <a:pt x="1543237" y="567442"/>
                </a:lnTo>
                <a:lnTo>
                  <a:pt x="1552337" y="558800"/>
                </a:lnTo>
                <a:lnTo>
                  <a:pt x="1561436" y="550114"/>
                </a:lnTo>
                <a:lnTo>
                  <a:pt x="1570536" y="541394"/>
                </a:lnTo>
                <a:lnTo>
                  <a:pt x="1579636" y="532622"/>
                </a:lnTo>
                <a:lnTo>
                  <a:pt x="1588736" y="523824"/>
                </a:lnTo>
                <a:lnTo>
                  <a:pt x="1597835" y="515000"/>
                </a:lnTo>
                <a:lnTo>
                  <a:pt x="1606935" y="506142"/>
                </a:lnTo>
                <a:lnTo>
                  <a:pt x="1616035" y="497266"/>
                </a:lnTo>
                <a:lnTo>
                  <a:pt x="1625134" y="488373"/>
                </a:lnTo>
                <a:lnTo>
                  <a:pt x="1634234" y="479446"/>
                </a:lnTo>
                <a:lnTo>
                  <a:pt x="1643334" y="470519"/>
                </a:lnTo>
                <a:lnTo>
                  <a:pt x="1652433" y="461574"/>
                </a:lnTo>
                <a:lnTo>
                  <a:pt x="1661533" y="452629"/>
                </a:lnTo>
                <a:lnTo>
                  <a:pt x="1670633" y="443676"/>
                </a:lnTo>
                <a:lnTo>
                  <a:pt x="1679732" y="434723"/>
                </a:lnTo>
                <a:lnTo>
                  <a:pt x="1688832" y="425770"/>
                </a:lnTo>
                <a:lnTo>
                  <a:pt x="1697932" y="416834"/>
                </a:lnTo>
                <a:lnTo>
                  <a:pt x="1707031" y="407898"/>
                </a:lnTo>
                <a:lnTo>
                  <a:pt x="1716131" y="398988"/>
                </a:lnTo>
                <a:lnTo>
                  <a:pt x="1725231" y="390095"/>
                </a:lnTo>
                <a:lnTo>
                  <a:pt x="1734331" y="381210"/>
                </a:lnTo>
                <a:lnTo>
                  <a:pt x="1743430" y="372369"/>
                </a:lnTo>
                <a:lnTo>
                  <a:pt x="1752530" y="363554"/>
                </a:lnTo>
                <a:lnTo>
                  <a:pt x="1761630" y="354765"/>
                </a:lnTo>
                <a:lnTo>
                  <a:pt x="1770729" y="346028"/>
                </a:lnTo>
                <a:lnTo>
                  <a:pt x="1779829" y="337325"/>
                </a:lnTo>
                <a:lnTo>
                  <a:pt x="1788929" y="328674"/>
                </a:lnTo>
                <a:lnTo>
                  <a:pt x="1798028" y="320074"/>
                </a:lnTo>
                <a:lnTo>
                  <a:pt x="1807128" y="311527"/>
                </a:lnTo>
                <a:lnTo>
                  <a:pt x="1816228" y="303040"/>
                </a:lnTo>
                <a:lnTo>
                  <a:pt x="1825327" y="294613"/>
                </a:lnTo>
                <a:lnTo>
                  <a:pt x="1834427" y="286256"/>
                </a:lnTo>
                <a:lnTo>
                  <a:pt x="1843527" y="277967"/>
                </a:lnTo>
                <a:lnTo>
                  <a:pt x="1852626" y="269765"/>
                </a:lnTo>
                <a:lnTo>
                  <a:pt x="1861726" y="261632"/>
                </a:lnTo>
                <a:lnTo>
                  <a:pt x="1870826" y="253585"/>
                </a:lnTo>
                <a:lnTo>
                  <a:pt x="1879926" y="245625"/>
                </a:lnTo>
                <a:lnTo>
                  <a:pt x="1889025" y="237768"/>
                </a:lnTo>
                <a:lnTo>
                  <a:pt x="1898125" y="229998"/>
                </a:lnTo>
                <a:lnTo>
                  <a:pt x="1907225" y="222331"/>
                </a:lnTo>
                <a:lnTo>
                  <a:pt x="1916324" y="214768"/>
                </a:lnTo>
                <a:lnTo>
                  <a:pt x="1925424" y="207317"/>
                </a:lnTo>
                <a:lnTo>
                  <a:pt x="1934524" y="199978"/>
                </a:lnTo>
                <a:lnTo>
                  <a:pt x="1943623" y="192751"/>
                </a:lnTo>
                <a:lnTo>
                  <a:pt x="1952723" y="185646"/>
                </a:lnTo>
                <a:lnTo>
                  <a:pt x="1961823" y="178670"/>
                </a:lnTo>
                <a:lnTo>
                  <a:pt x="1970922" y="171814"/>
                </a:lnTo>
                <a:lnTo>
                  <a:pt x="1980022" y="165097"/>
                </a:lnTo>
                <a:lnTo>
                  <a:pt x="1989122" y="158510"/>
                </a:lnTo>
                <a:lnTo>
                  <a:pt x="1998221" y="152069"/>
                </a:lnTo>
                <a:lnTo>
                  <a:pt x="2007321" y="145766"/>
                </a:lnTo>
                <a:lnTo>
                  <a:pt x="2016421" y="139619"/>
                </a:lnTo>
                <a:lnTo>
                  <a:pt x="2025521" y="133610"/>
                </a:lnTo>
                <a:lnTo>
                  <a:pt x="2034620" y="127765"/>
                </a:lnTo>
                <a:lnTo>
                  <a:pt x="2043720" y="122066"/>
                </a:lnTo>
                <a:lnTo>
                  <a:pt x="2052820" y="116541"/>
                </a:lnTo>
                <a:lnTo>
                  <a:pt x="2061919" y="111171"/>
                </a:lnTo>
                <a:lnTo>
                  <a:pt x="2071019" y="105973"/>
                </a:lnTo>
                <a:lnTo>
                  <a:pt x="2080119" y="100939"/>
                </a:lnTo>
                <a:lnTo>
                  <a:pt x="2089218" y="96079"/>
                </a:lnTo>
                <a:lnTo>
                  <a:pt x="2098318" y="91390"/>
                </a:lnTo>
                <a:lnTo>
                  <a:pt x="2107418" y="86892"/>
                </a:lnTo>
                <a:lnTo>
                  <a:pt x="2116517" y="82567"/>
                </a:lnTo>
                <a:lnTo>
                  <a:pt x="2125617" y="78422"/>
                </a:lnTo>
                <a:lnTo>
                  <a:pt x="2134717" y="74468"/>
                </a:lnTo>
                <a:lnTo>
                  <a:pt x="2143816" y="70695"/>
                </a:lnTo>
                <a:lnTo>
                  <a:pt x="2152916" y="67121"/>
                </a:lnTo>
                <a:lnTo>
                  <a:pt x="2162016" y="63736"/>
                </a:lnTo>
                <a:lnTo>
                  <a:pt x="2171116" y="60542"/>
                </a:lnTo>
                <a:lnTo>
                  <a:pt x="2180215" y="57554"/>
                </a:lnTo>
                <a:lnTo>
                  <a:pt x="2189315" y="54766"/>
                </a:lnTo>
                <a:lnTo>
                  <a:pt x="2198415" y="52176"/>
                </a:lnTo>
                <a:lnTo>
                  <a:pt x="2207514" y="49775"/>
                </a:lnTo>
                <a:lnTo>
                  <a:pt x="2216614" y="47582"/>
                </a:lnTo>
                <a:lnTo>
                  <a:pt x="2225714" y="45597"/>
                </a:lnTo>
                <a:lnTo>
                  <a:pt x="2234813" y="43818"/>
                </a:lnTo>
                <a:lnTo>
                  <a:pt x="2243913" y="42247"/>
                </a:lnTo>
                <a:lnTo>
                  <a:pt x="2253013" y="40883"/>
                </a:lnTo>
                <a:lnTo>
                  <a:pt x="2262112" y="39726"/>
                </a:lnTo>
                <a:lnTo>
                  <a:pt x="2271212" y="38776"/>
                </a:lnTo>
                <a:lnTo>
                  <a:pt x="2280312" y="38042"/>
                </a:lnTo>
                <a:lnTo>
                  <a:pt x="2289411" y="37524"/>
                </a:lnTo>
                <a:lnTo>
                  <a:pt x="2298511" y="37205"/>
                </a:lnTo>
                <a:lnTo>
                  <a:pt x="2307611" y="37092"/>
                </a:lnTo>
                <a:lnTo>
                  <a:pt x="2316711" y="37205"/>
                </a:lnTo>
                <a:lnTo>
                  <a:pt x="2325810" y="37515"/>
                </a:lnTo>
                <a:lnTo>
                  <a:pt x="2334910" y="38042"/>
                </a:lnTo>
                <a:lnTo>
                  <a:pt x="2344010" y="38785"/>
                </a:lnTo>
                <a:lnTo>
                  <a:pt x="2353109" y="39734"/>
                </a:lnTo>
                <a:lnTo>
                  <a:pt x="2362209" y="40883"/>
                </a:lnTo>
                <a:lnTo>
                  <a:pt x="2371309" y="42247"/>
                </a:lnTo>
                <a:lnTo>
                  <a:pt x="2380408" y="43818"/>
                </a:lnTo>
                <a:lnTo>
                  <a:pt x="2389508" y="45597"/>
                </a:lnTo>
                <a:lnTo>
                  <a:pt x="2398608" y="47582"/>
                </a:lnTo>
                <a:lnTo>
                  <a:pt x="2407707" y="49775"/>
                </a:lnTo>
                <a:lnTo>
                  <a:pt x="2416807" y="52167"/>
                </a:lnTo>
                <a:lnTo>
                  <a:pt x="2425907" y="54757"/>
                </a:lnTo>
                <a:lnTo>
                  <a:pt x="2435006" y="57554"/>
                </a:lnTo>
                <a:lnTo>
                  <a:pt x="2444106" y="60550"/>
                </a:lnTo>
                <a:lnTo>
                  <a:pt x="2453206" y="63745"/>
                </a:lnTo>
                <a:lnTo>
                  <a:pt x="2462306" y="67121"/>
                </a:lnTo>
                <a:lnTo>
                  <a:pt x="2471405" y="70695"/>
                </a:lnTo>
                <a:lnTo>
                  <a:pt x="2480505" y="74468"/>
                </a:lnTo>
                <a:lnTo>
                  <a:pt x="2489605" y="78422"/>
                </a:lnTo>
                <a:lnTo>
                  <a:pt x="2498704" y="82567"/>
                </a:lnTo>
                <a:lnTo>
                  <a:pt x="2507804" y="86884"/>
                </a:lnTo>
                <a:lnTo>
                  <a:pt x="2516904" y="91390"/>
                </a:lnTo>
                <a:lnTo>
                  <a:pt x="2526003" y="96079"/>
                </a:lnTo>
                <a:lnTo>
                  <a:pt x="2535103" y="100939"/>
                </a:lnTo>
                <a:lnTo>
                  <a:pt x="2544203" y="105973"/>
                </a:lnTo>
                <a:lnTo>
                  <a:pt x="2553302" y="111171"/>
                </a:lnTo>
                <a:lnTo>
                  <a:pt x="2562402" y="116541"/>
                </a:lnTo>
                <a:lnTo>
                  <a:pt x="2571502" y="122066"/>
                </a:lnTo>
                <a:lnTo>
                  <a:pt x="2580601" y="127765"/>
                </a:lnTo>
                <a:lnTo>
                  <a:pt x="2589701" y="133610"/>
                </a:lnTo>
                <a:lnTo>
                  <a:pt x="2598801" y="139619"/>
                </a:lnTo>
                <a:lnTo>
                  <a:pt x="2607900" y="145766"/>
                </a:lnTo>
                <a:lnTo>
                  <a:pt x="2617000" y="152069"/>
                </a:lnTo>
                <a:lnTo>
                  <a:pt x="2626100" y="158510"/>
                </a:lnTo>
                <a:lnTo>
                  <a:pt x="2635200" y="165097"/>
                </a:lnTo>
                <a:lnTo>
                  <a:pt x="2644299" y="171814"/>
                </a:lnTo>
                <a:lnTo>
                  <a:pt x="2653399" y="178670"/>
                </a:lnTo>
                <a:lnTo>
                  <a:pt x="2662499" y="185646"/>
                </a:lnTo>
                <a:lnTo>
                  <a:pt x="2671598" y="192751"/>
                </a:lnTo>
                <a:lnTo>
                  <a:pt x="2680698" y="199969"/>
                </a:lnTo>
                <a:lnTo>
                  <a:pt x="2689798" y="207308"/>
                </a:lnTo>
                <a:lnTo>
                  <a:pt x="2698897" y="214768"/>
                </a:lnTo>
                <a:lnTo>
                  <a:pt x="2707997" y="222331"/>
                </a:lnTo>
                <a:lnTo>
                  <a:pt x="2717097" y="229998"/>
                </a:lnTo>
                <a:lnTo>
                  <a:pt x="2726196" y="237768"/>
                </a:lnTo>
                <a:lnTo>
                  <a:pt x="2735296" y="245625"/>
                </a:lnTo>
                <a:lnTo>
                  <a:pt x="2744396" y="253585"/>
                </a:lnTo>
                <a:lnTo>
                  <a:pt x="2753495" y="261632"/>
                </a:lnTo>
                <a:lnTo>
                  <a:pt x="2762595" y="269757"/>
                </a:lnTo>
                <a:lnTo>
                  <a:pt x="2771695" y="277967"/>
                </a:lnTo>
                <a:lnTo>
                  <a:pt x="2780795" y="286256"/>
                </a:lnTo>
                <a:lnTo>
                  <a:pt x="2789894" y="294613"/>
                </a:lnTo>
                <a:lnTo>
                  <a:pt x="2798994" y="303040"/>
                </a:lnTo>
                <a:lnTo>
                  <a:pt x="2808094" y="311527"/>
                </a:lnTo>
                <a:lnTo>
                  <a:pt x="2817193" y="320074"/>
                </a:lnTo>
                <a:lnTo>
                  <a:pt x="2826293" y="328674"/>
                </a:lnTo>
                <a:lnTo>
                  <a:pt x="2835393" y="337325"/>
                </a:lnTo>
                <a:lnTo>
                  <a:pt x="2844492" y="346028"/>
                </a:lnTo>
                <a:lnTo>
                  <a:pt x="2853592" y="354765"/>
                </a:lnTo>
                <a:lnTo>
                  <a:pt x="2862692" y="363554"/>
                </a:lnTo>
                <a:lnTo>
                  <a:pt x="2871791" y="372361"/>
                </a:lnTo>
                <a:lnTo>
                  <a:pt x="2880891" y="381210"/>
                </a:lnTo>
                <a:lnTo>
                  <a:pt x="2889991" y="390086"/>
                </a:lnTo>
                <a:lnTo>
                  <a:pt x="2899090" y="398979"/>
                </a:lnTo>
                <a:lnTo>
                  <a:pt x="2908190" y="407898"/>
                </a:lnTo>
                <a:lnTo>
                  <a:pt x="2917290" y="416834"/>
                </a:lnTo>
                <a:lnTo>
                  <a:pt x="2926390" y="425770"/>
                </a:lnTo>
                <a:lnTo>
                  <a:pt x="2935489" y="434723"/>
                </a:lnTo>
                <a:lnTo>
                  <a:pt x="2944589" y="443676"/>
                </a:lnTo>
                <a:lnTo>
                  <a:pt x="2953689" y="452629"/>
                </a:lnTo>
                <a:lnTo>
                  <a:pt x="2962788" y="461574"/>
                </a:lnTo>
                <a:lnTo>
                  <a:pt x="2971888" y="470519"/>
                </a:lnTo>
                <a:lnTo>
                  <a:pt x="2980988" y="479446"/>
                </a:lnTo>
                <a:lnTo>
                  <a:pt x="2990087" y="488365"/>
                </a:lnTo>
                <a:lnTo>
                  <a:pt x="2999187" y="497266"/>
                </a:lnTo>
                <a:lnTo>
                  <a:pt x="3008287" y="506142"/>
                </a:lnTo>
                <a:lnTo>
                  <a:pt x="3017386" y="515000"/>
                </a:lnTo>
                <a:lnTo>
                  <a:pt x="3026486" y="523824"/>
                </a:lnTo>
                <a:lnTo>
                  <a:pt x="3035586" y="532630"/>
                </a:lnTo>
                <a:lnTo>
                  <a:pt x="3044685" y="541385"/>
                </a:lnTo>
                <a:lnTo>
                  <a:pt x="3053785" y="550105"/>
                </a:lnTo>
                <a:lnTo>
                  <a:pt x="3062885" y="558800"/>
                </a:lnTo>
                <a:lnTo>
                  <a:pt x="3071985" y="567442"/>
                </a:lnTo>
                <a:lnTo>
                  <a:pt x="3081084" y="576041"/>
                </a:lnTo>
                <a:lnTo>
                  <a:pt x="3090184" y="584589"/>
                </a:lnTo>
                <a:lnTo>
                  <a:pt x="3099284" y="593093"/>
                </a:lnTo>
                <a:lnTo>
                  <a:pt x="3108383" y="601546"/>
                </a:lnTo>
                <a:lnTo>
                  <a:pt x="3117483" y="609938"/>
                </a:lnTo>
                <a:lnTo>
                  <a:pt x="3126583" y="618269"/>
                </a:lnTo>
                <a:lnTo>
                  <a:pt x="3135682" y="626540"/>
                </a:lnTo>
                <a:lnTo>
                  <a:pt x="3144782" y="634751"/>
                </a:lnTo>
                <a:lnTo>
                  <a:pt x="3153882" y="642902"/>
                </a:lnTo>
                <a:lnTo>
                  <a:pt x="3162981" y="650983"/>
                </a:lnTo>
                <a:lnTo>
                  <a:pt x="3172081" y="658995"/>
                </a:lnTo>
                <a:lnTo>
                  <a:pt x="3181181" y="666938"/>
                </a:lnTo>
                <a:lnTo>
                  <a:pt x="3190280" y="674804"/>
                </a:lnTo>
                <a:lnTo>
                  <a:pt x="3199380" y="682600"/>
                </a:lnTo>
                <a:lnTo>
                  <a:pt x="3208480" y="690319"/>
                </a:lnTo>
                <a:lnTo>
                  <a:pt x="3217579" y="697959"/>
                </a:lnTo>
                <a:lnTo>
                  <a:pt x="3226679" y="705514"/>
                </a:lnTo>
                <a:lnTo>
                  <a:pt x="3235779" y="713000"/>
                </a:lnTo>
                <a:lnTo>
                  <a:pt x="3244879" y="720399"/>
                </a:lnTo>
                <a:lnTo>
                  <a:pt x="3253978" y="727712"/>
                </a:lnTo>
                <a:lnTo>
                  <a:pt x="3263078" y="734947"/>
                </a:lnTo>
                <a:lnTo>
                  <a:pt x="3272178" y="742087"/>
                </a:lnTo>
                <a:lnTo>
                  <a:pt x="3281277" y="749149"/>
                </a:lnTo>
                <a:lnTo>
                  <a:pt x="3290377" y="756117"/>
                </a:lnTo>
                <a:lnTo>
                  <a:pt x="3299477" y="763007"/>
                </a:lnTo>
                <a:lnTo>
                  <a:pt x="3308576" y="769801"/>
                </a:lnTo>
                <a:lnTo>
                  <a:pt x="3317676" y="776501"/>
                </a:lnTo>
                <a:lnTo>
                  <a:pt x="3326776" y="783115"/>
                </a:lnTo>
                <a:lnTo>
                  <a:pt x="3335875" y="789633"/>
                </a:lnTo>
                <a:lnTo>
                  <a:pt x="3344975" y="796066"/>
                </a:lnTo>
                <a:lnTo>
                  <a:pt x="3354075" y="802403"/>
                </a:lnTo>
                <a:lnTo>
                  <a:pt x="3363174" y="808645"/>
                </a:lnTo>
                <a:lnTo>
                  <a:pt x="3372274" y="814792"/>
                </a:lnTo>
                <a:lnTo>
                  <a:pt x="3381374" y="820853"/>
                </a:lnTo>
                <a:lnTo>
                  <a:pt x="3390474" y="826811"/>
                </a:lnTo>
                <a:lnTo>
                  <a:pt x="3399573" y="832682"/>
                </a:lnTo>
                <a:lnTo>
                  <a:pt x="3408673" y="838458"/>
                </a:lnTo>
                <a:lnTo>
                  <a:pt x="3417773" y="844139"/>
                </a:lnTo>
                <a:lnTo>
                  <a:pt x="3426872" y="849725"/>
                </a:lnTo>
                <a:lnTo>
                  <a:pt x="3435972" y="855216"/>
                </a:lnTo>
                <a:lnTo>
                  <a:pt x="3445072" y="860621"/>
                </a:lnTo>
                <a:lnTo>
                  <a:pt x="3454171" y="865922"/>
                </a:lnTo>
                <a:lnTo>
                  <a:pt x="3463271" y="871137"/>
                </a:lnTo>
                <a:lnTo>
                  <a:pt x="3472371" y="876248"/>
                </a:lnTo>
                <a:lnTo>
                  <a:pt x="3481470" y="881281"/>
                </a:lnTo>
                <a:lnTo>
                  <a:pt x="3490570" y="886211"/>
                </a:lnTo>
                <a:lnTo>
                  <a:pt x="3499670" y="891055"/>
                </a:lnTo>
                <a:lnTo>
                  <a:pt x="3508769" y="895803"/>
                </a:lnTo>
                <a:lnTo>
                  <a:pt x="3517869" y="900457"/>
                </a:lnTo>
                <a:lnTo>
                  <a:pt x="3526969" y="905024"/>
                </a:lnTo>
                <a:lnTo>
                  <a:pt x="3536069" y="909505"/>
                </a:lnTo>
                <a:lnTo>
                  <a:pt x="3545168" y="913891"/>
                </a:lnTo>
                <a:lnTo>
                  <a:pt x="3554268" y="918191"/>
                </a:lnTo>
                <a:lnTo>
                  <a:pt x="3563368" y="922404"/>
                </a:lnTo>
                <a:lnTo>
                  <a:pt x="3572467" y="926531"/>
                </a:lnTo>
                <a:lnTo>
                  <a:pt x="3581567" y="930572"/>
                </a:lnTo>
                <a:lnTo>
                  <a:pt x="3590667" y="934526"/>
                </a:lnTo>
                <a:lnTo>
                  <a:pt x="3599766" y="938394"/>
                </a:lnTo>
                <a:lnTo>
                  <a:pt x="3608866" y="942176"/>
                </a:lnTo>
                <a:lnTo>
                  <a:pt x="3617966" y="945880"/>
                </a:lnTo>
                <a:lnTo>
                  <a:pt x="3627065" y="949497"/>
                </a:lnTo>
                <a:lnTo>
                  <a:pt x="3636165" y="953028"/>
                </a:lnTo>
                <a:lnTo>
                  <a:pt x="3645265" y="956491"/>
                </a:lnTo>
                <a:lnTo>
                  <a:pt x="3654364" y="959866"/>
                </a:lnTo>
                <a:lnTo>
                  <a:pt x="3663464" y="963165"/>
                </a:lnTo>
                <a:lnTo>
                  <a:pt x="3672564" y="966394"/>
                </a:lnTo>
                <a:lnTo>
                  <a:pt x="3681663" y="969536"/>
                </a:lnTo>
                <a:lnTo>
                  <a:pt x="3690763" y="972610"/>
                </a:lnTo>
                <a:lnTo>
                  <a:pt x="3699863" y="975606"/>
                </a:lnTo>
                <a:lnTo>
                  <a:pt x="3708963" y="978533"/>
                </a:lnTo>
                <a:lnTo>
                  <a:pt x="3718062" y="981382"/>
                </a:lnTo>
                <a:lnTo>
                  <a:pt x="3727162" y="984162"/>
                </a:lnTo>
                <a:lnTo>
                  <a:pt x="3736262" y="986873"/>
                </a:lnTo>
                <a:lnTo>
                  <a:pt x="3745361" y="989515"/>
                </a:lnTo>
                <a:lnTo>
                  <a:pt x="3754461" y="992088"/>
                </a:lnTo>
                <a:lnTo>
                  <a:pt x="3763561" y="994600"/>
                </a:lnTo>
                <a:lnTo>
                  <a:pt x="3772660" y="997044"/>
                </a:lnTo>
                <a:lnTo>
                  <a:pt x="3781760" y="999418"/>
                </a:lnTo>
                <a:lnTo>
                  <a:pt x="3790860" y="1001740"/>
                </a:lnTo>
                <a:lnTo>
                  <a:pt x="3799959" y="1003994"/>
                </a:lnTo>
                <a:lnTo>
                  <a:pt x="3809059" y="1006187"/>
                </a:lnTo>
                <a:lnTo>
                  <a:pt x="3818159" y="1008319"/>
                </a:lnTo>
                <a:lnTo>
                  <a:pt x="3827258" y="1010391"/>
                </a:lnTo>
                <a:lnTo>
                  <a:pt x="3836358" y="1012412"/>
                </a:lnTo>
                <a:lnTo>
                  <a:pt x="3845458" y="1014372"/>
                </a:lnTo>
                <a:lnTo>
                  <a:pt x="3854558" y="1016271"/>
                </a:lnTo>
                <a:lnTo>
                  <a:pt x="3863657" y="1018127"/>
                </a:lnTo>
                <a:lnTo>
                  <a:pt x="3872757" y="1019923"/>
                </a:lnTo>
                <a:lnTo>
                  <a:pt x="3881857" y="1021667"/>
                </a:lnTo>
                <a:lnTo>
                  <a:pt x="3890956" y="1023368"/>
                </a:lnTo>
                <a:lnTo>
                  <a:pt x="3900056" y="1025017"/>
                </a:lnTo>
                <a:lnTo>
                  <a:pt x="3909156" y="1026614"/>
                </a:lnTo>
                <a:lnTo>
                  <a:pt x="3918255" y="1028160"/>
                </a:lnTo>
                <a:lnTo>
                  <a:pt x="3927355" y="1029662"/>
                </a:lnTo>
                <a:lnTo>
                  <a:pt x="3936455" y="1031121"/>
                </a:lnTo>
                <a:lnTo>
                  <a:pt x="3945554" y="1032537"/>
                </a:lnTo>
                <a:lnTo>
                  <a:pt x="3954654" y="1033901"/>
                </a:lnTo>
                <a:lnTo>
                  <a:pt x="3963754" y="1035231"/>
                </a:lnTo>
                <a:lnTo>
                  <a:pt x="3972853" y="1036517"/>
                </a:lnTo>
                <a:lnTo>
                  <a:pt x="3981953" y="1037761"/>
                </a:lnTo>
                <a:lnTo>
                  <a:pt x="3991053" y="1038969"/>
                </a:lnTo>
                <a:lnTo>
                  <a:pt x="4000153" y="1040135"/>
                </a:lnTo>
                <a:lnTo>
                  <a:pt x="4009252" y="1041266"/>
                </a:lnTo>
                <a:lnTo>
                  <a:pt x="4018352" y="1042363"/>
                </a:lnTo>
                <a:lnTo>
                  <a:pt x="4027452" y="1043424"/>
                </a:lnTo>
                <a:lnTo>
                  <a:pt x="4036551" y="1044443"/>
                </a:lnTo>
                <a:lnTo>
                  <a:pt x="4045651" y="1045436"/>
                </a:lnTo>
                <a:lnTo>
                  <a:pt x="4054751" y="1046395"/>
                </a:lnTo>
                <a:lnTo>
                  <a:pt x="4063850" y="1047318"/>
                </a:lnTo>
                <a:lnTo>
                  <a:pt x="4072950" y="1048216"/>
                </a:lnTo>
                <a:lnTo>
                  <a:pt x="4082050" y="1049080"/>
                </a:lnTo>
                <a:lnTo>
                  <a:pt x="4091149" y="1049909"/>
                </a:lnTo>
                <a:lnTo>
                  <a:pt x="4100249" y="1050720"/>
                </a:lnTo>
                <a:lnTo>
                  <a:pt x="4109349" y="1051497"/>
                </a:lnTo>
                <a:lnTo>
                  <a:pt x="4118448" y="1052248"/>
                </a:lnTo>
                <a:lnTo>
                  <a:pt x="4127548" y="1052974"/>
                </a:lnTo>
                <a:lnTo>
                  <a:pt x="4136648" y="1053673"/>
                </a:lnTo>
                <a:lnTo>
                  <a:pt x="4145748" y="1054346"/>
                </a:lnTo>
                <a:lnTo>
                  <a:pt x="4154847" y="1054994"/>
                </a:lnTo>
                <a:lnTo>
                  <a:pt x="4163947" y="1055624"/>
                </a:lnTo>
                <a:lnTo>
                  <a:pt x="4173047" y="1056228"/>
                </a:lnTo>
                <a:lnTo>
                  <a:pt x="4182146" y="1056807"/>
                </a:lnTo>
                <a:lnTo>
                  <a:pt x="4191246" y="1057368"/>
                </a:lnTo>
                <a:lnTo>
                  <a:pt x="4200346" y="1057912"/>
                </a:lnTo>
                <a:lnTo>
                  <a:pt x="4209445" y="1058430"/>
                </a:lnTo>
                <a:lnTo>
                  <a:pt x="4218545" y="1058931"/>
                </a:lnTo>
                <a:lnTo>
                  <a:pt x="4227645" y="1059414"/>
                </a:lnTo>
                <a:lnTo>
                  <a:pt x="4236744" y="1059881"/>
                </a:lnTo>
                <a:lnTo>
                  <a:pt x="4245844" y="1060330"/>
                </a:lnTo>
                <a:lnTo>
                  <a:pt x="4254944" y="1060761"/>
                </a:lnTo>
                <a:lnTo>
                  <a:pt x="4264044" y="1061176"/>
                </a:lnTo>
                <a:lnTo>
                  <a:pt x="4273143" y="1061573"/>
                </a:lnTo>
                <a:lnTo>
                  <a:pt x="4282243" y="1061953"/>
                </a:lnTo>
                <a:lnTo>
                  <a:pt x="4291343" y="1062324"/>
                </a:lnTo>
                <a:lnTo>
                  <a:pt x="4300442" y="1062669"/>
                </a:lnTo>
                <a:lnTo>
                  <a:pt x="4309542" y="1063015"/>
                </a:lnTo>
                <a:lnTo>
                  <a:pt x="4318642" y="1063334"/>
                </a:lnTo>
                <a:lnTo>
                  <a:pt x="4327741" y="1063654"/>
                </a:lnTo>
                <a:lnTo>
                  <a:pt x="4336841" y="1063947"/>
                </a:lnTo>
                <a:lnTo>
                  <a:pt x="4345941" y="1064241"/>
                </a:lnTo>
                <a:lnTo>
                  <a:pt x="4355040" y="1064517"/>
                </a:lnTo>
                <a:lnTo>
                  <a:pt x="4364140" y="1064785"/>
                </a:lnTo>
                <a:lnTo>
                  <a:pt x="4373240" y="1065035"/>
                </a:lnTo>
                <a:lnTo>
                  <a:pt x="4382339" y="1065277"/>
                </a:lnTo>
                <a:lnTo>
                  <a:pt x="4391439" y="1065510"/>
                </a:lnTo>
                <a:lnTo>
                  <a:pt x="4400539" y="1065734"/>
                </a:lnTo>
                <a:lnTo>
                  <a:pt x="4409639" y="1065950"/>
                </a:lnTo>
                <a:lnTo>
                  <a:pt x="4418738" y="1066157"/>
                </a:lnTo>
                <a:lnTo>
                  <a:pt x="4427838" y="1066356"/>
                </a:lnTo>
                <a:lnTo>
                  <a:pt x="4436938" y="1066546"/>
                </a:lnTo>
                <a:lnTo>
                  <a:pt x="4446037" y="1066727"/>
                </a:lnTo>
                <a:lnTo>
                  <a:pt x="4455137" y="1066900"/>
                </a:lnTo>
                <a:lnTo>
                  <a:pt x="4464237" y="1067064"/>
                </a:lnTo>
                <a:lnTo>
                  <a:pt x="4473336" y="1067219"/>
                </a:lnTo>
                <a:lnTo>
                  <a:pt x="4482436" y="1067375"/>
                </a:lnTo>
                <a:lnTo>
                  <a:pt x="4491536" y="1067522"/>
                </a:lnTo>
                <a:lnTo>
                  <a:pt x="4500635" y="1067660"/>
                </a:lnTo>
                <a:lnTo>
                  <a:pt x="4509735" y="1067789"/>
                </a:lnTo>
                <a:lnTo>
                  <a:pt x="4518835" y="1067919"/>
                </a:lnTo>
                <a:lnTo>
                  <a:pt x="4527934" y="1068040"/>
                </a:lnTo>
                <a:lnTo>
                  <a:pt x="4537034" y="1068152"/>
                </a:lnTo>
              </a:path>
            </a:pathLst>
          </a:custGeom>
          <a:solidFill>
            <a:schemeClr val="bg1">
              <a:lumMod val="95000"/>
            </a:schemeClr>
          </a:solidFill>
          <a:ln w="54561" cap="flat">
            <a:solidFill>
              <a:schemeClr val="accent6">
                <a:lumMod val="60000"/>
                <a:lumOff val="4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en-US"/>
          </a:p>
        </p:txBody>
      </p:sp>
      <p:sp>
        <p:nvSpPr>
          <p:cNvPr id="9" name="Forme libre : forme 8"/>
          <p:cNvSpPr/>
          <p:nvPr/>
        </p:nvSpPr>
        <p:spPr bwMode="auto">
          <a:xfrm>
            <a:off x="3083021" y="3387216"/>
            <a:ext cx="4549843" cy="43169"/>
          </a:xfrm>
          <a:custGeom>
            <a:avLst/>
            <a:gdLst>
              <a:gd name="connsiteX0" fmla="*/ 52125 w 4549843"/>
              <a:gd name="connsiteY0" fmla="*/ 24728 h 43169"/>
              <a:gd name="connsiteX1" fmla="*/ 4510972 w 4549843"/>
              <a:gd name="connsiteY1" fmla="*/ 24728 h 43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549843" h="43169" extrusionOk="0">
                <a:moveTo>
                  <a:pt x="52125" y="24728"/>
                </a:moveTo>
                <a:lnTo>
                  <a:pt x="4510972" y="24728"/>
                </a:lnTo>
              </a:path>
            </a:pathLst>
          </a:custGeom>
          <a:solidFill>
            <a:schemeClr val="bg1">
              <a:lumMod val="95000"/>
            </a:schemeClr>
          </a:solidFill>
          <a:ln w="36374" cap="flat">
            <a:solidFill>
              <a:schemeClr val="accent6">
                <a:lumMod val="60000"/>
                <a:lumOff val="4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en-US"/>
          </a:p>
        </p:txBody>
      </p:sp>
      <p:sp>
        <p:nvSpPr>
          <p:cNvPr id="10" name="ZoneTexte 9"/>
          <p:cNvSpPr txBox="1"/>
          <p:nvPr/>
        </p:nvSpPr>
        <p:spPr bwMode="auto">
          <a:xfrm>
            <a:off x="1954638" y="2503372"/>
            <a:ext cx="2236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Génération de départ</a:t>
            </a:r>
            <a:endParaRPr/>
          </a:p>
        </p:txBody>
      </p:sp>
      <p:grpSp>
        <p:nvGrpSpPr>
          <p:cNvPr id="11" name="Groupe 10"/>
          <p:cNvGrpSpPr/>
          <p:nvPr/>
        </p:nvGrpSpPr>
        <p:grpSpPr bwMode="auto">
          <a:xfrm>
            <a:off x="3453636" y="1616642"/>
            <a:ext cx="3821868" cy="4309903"/>
            <a:chOff x="1574503" y="1660484"/>
            <a:chExt cx="3821868" cy="4309903"/>
          </a:xfrm>
        </p:grpSpPr>
        <p:sp>
          <p:nvSpPr>
            <p:cNvPr id="12" name="Forme libre : forme 11"/>
            <p:cNvSpPr/>
            <p:nvPr/>
          </p:nvSpPr>
          <p:spPr bwMode="auto">
            <a:xfrm>
              <a:off x="1574503" y="2422465"/>
              <a:ext cx="3821868" cy="3547922"/>
            </a:xfrm>
            <a:custGeom>
              <a:avLst/>
              <a:gdLst>
                <a:gd name="connsiteX0" fmla="*/ 26063 w 3858267"/>
                <a:gd name="connsiteY0" fmla="*/ 1045686 h 1096495"/>
                <a:gd name="connsiteX1" fmla="*/ 26063 w 3858267"/>
                <a:gd name="connsiteY1" fmla="*/ 1084538 h 1096495"/>
                <a:gd name="connsiteX2" fmla="*/ 663041 w 3858267"/>
                <a:gd name="connsiteY2" fmla="*/ 1045686 h 1096495"/>
                <a:gd name="connsiteX3" fmla="*/ 663041 w 3858267"/>
                <a:gd name="connsiteY3" fmla="*/ 1084538 h 1096495"/>
                <a:gd name="connsiteX4" fmla="*/ 1300019 w 3858267"/>
                <a:gd name="connsiteY4" fmla="*/ 1045686 h 1096495"/>
                <a:gd name="connsiteX5" fmla="*/ 1300019 w 3858267"/>
                <a:gd name="connsiteY5" fmla="*/ 1084538 h 1096495"/>
                <a:gd name="connsiteX6" fmla="*/ 1936997 w 3858267"/>
                <a:gd name="connsiteY6" fmla="*/ 1045686 h 1096495"/>
                <a:gd name="connsiteX7" fmla="*/ 1936997 w 3858267"/>
                <a:gd name="connsiteY7" fmla="*/ 1084538 h 1096495"/>
                <a:gd name="connsiteX8" fmla="*/ 2573975 w 3858267"/>
                <a:gd name="connsiteY8" fmla="*/ 1045686 h 1096495"/>
                <a:gd name="connsiteX9" fmla="*/ 2573975 w 3858267"/>
                <a:gd name="connsiteY9" fmla="*/ 1084538 h 1096495"/>
                <a:gd name="connsiteX10" fmla="*/ 3210953 w 3858267"/>
                <a:gd name="connsiteY10" fmla="*/ 1045686 h 1096495"/>
                <a:gd name="connsiteX11" fmla="*/ 3210953 w 3858267"/>
                <a:gd name="connsiteY11" fmla="*/ 1084538 h 1096495"/>
                <a:gd name="connsiteX12" fmla="*/ 3847931 w 3858267"/>
                <a:gd name="connsiteY12" fmla="*/ 1045686 h 1096495"/>
                <a:gd name="connsiteX13" fmla="*/ 3847931 w 3858267"/>
                <a:gd name="connsiteY13" fmla="*/ 1084538 h 1096495"/>
                <a:gd name="connsiteX14" fmla="*/ 2573975 w 3858267"/>
                <a:gd name="connsiteY14" fmla="*/ 418948 h 1096495"/>
                <a:gd name="connsiteX15" fmla="*/ 2573975 w 3858267"/>
                <a:gd name="connsiteY15" fmla="*/ 1045686 h 1096495"/>
                <a:gd name="connsiteX16" fmla="*/ 3210953 w 3858267"/>
                <a:gd name="connsiteY16" fmla="*/ 905844 h 1096495"/>
                <a:gd name="connsiteX17" fmla="*/ 3210953 w 3858267"/>
                <a:gd name="connsiteY17" fmla="*/ 1045686 h 1096495"/>
                <a:gd name="connsiteX18" fmla="*/ 3847931 w 3858267"/>
                <a:gd name="connsiteY18" fmla="*/ 1034203 h 1096495"/>
                <a:gd name="connsiteX19" fmla="*/ 3847931 w 3858267"/>
                <a:gd name="connsiteY19" fmla="*/ 1045686 h 1096495"/>
                <a:gd name="connsiteX20" fmla="*/ 1936997 w 3858267"/>
                <a:gd name="connsiteY20" fmla="*/ 12364 h 1096495"/>
                <a:gd name="connsiteX21" fmla="*/ 1936997 w 3858267"/>
                <a:gd name="connsiteY21" fmla="*/ 1045686 h 1096495"/>
                <a:gd name="connsiteX22" fmla="*/ 1300019 w 3858267"/>
                <a:gd name="connsiteY22" fmla="*/ 418948 h 1096495"/>
                <a:gd name="connsiteX23" fmla="*/ 1300019 w 3858267"/>
                <a:gd name="connsiteY23" fmla="*/ 1045686 h 1096495"/>
                <a:gd name="connsiteX24" fmla="*/ 663041 w 3858267"/>
                <a:gd name="connsiteY24" fmla="*/ 905844 h 1096495"/>
                <a:gd name="connsiteX25" fmla="*/ 663041 w 3858267"/>
                <a:gd name="connsiteY25" fmla="*/ 1045686 h 1096495"/>
                <a:gd name="connsiteX0" fmla="*/ 0 w 3821868"/>
                <a:gd name="connsiteY0" fmla="*/ 1033322 h 3547922"/>
                <a:gd name="connsiteX1" fmla="*/ 0 w 3821868"/>
                <a:gd name="connsiteY1" fmla="*/ 1072174 h 3547922"/>
                <a:gd name="connsiteX2" fmla="*/ 636978 w 3821868"/>
                <a:gd name="connsiteY2" fmla="*/ 1033322 h 3547922"/>
                <a:gd name="connsiteX3" fmla="*/ 636978 w 3821868"/>
                <a:gd name="connsiteY3" fmla="*/ 1072174 h 3547922"/>
                <a:gd name="connsiteX4" fmla="*/ 1273956 w 3821868"/>
                <a:gd name="connsiteY4" fmla="*/ 1033322 h 3547922"/>
                <a:gd name="connsiteX5" fmla="*/ 1273956 w 3821868"/>
                <a:gd name="connsiteY5" fmla="*/ 1072174 h 3547922"/>
                <a:gd name="connsiteX6" fmla="*/ 1910934 w 3821868"/>
                <a:gd name="connsiteY6" fmla="*/ 1033322 h 3547922"/>
                <a:gd name="connsiteX7" fmla="*/ 1910934 w 3821868"/>
                <a:gd name="connsiteY7" fmla="*/ 1072174 h 3547922"/>
                <a:gd name="connsiteX8" fmla="*/ 2547912 w 3821868"/>
                <a:gd name="connsiteY8" fmla="*/ 1033322 h 3547922"/>
                <a:gd name="connsiteX9" fmla="*/ 2547912 w 3821868"/>
                <a:gd name="connsiteY9" fmla="*/ 1072174 h 3547922"/>
                <a:gd name="connsiteX10" fmla="*/ 3184890 w 3821868"/>
                <a:gd name="connsiteY10" fmla="*/ 1033322 h 3547922"/>
                <a:gd name="connsiteX11" fmla="*/ 3184890 w 3821868"/>
                <a:gd name="connsiteY11" fmla="*/ 1072174 h 3547922"/>
                <a:gd name="connsiteX12" fmla="*/ 3821868 w 3821868"/>
                <a:gd name="connsiteY12" fmla="*/ 1033322 h 3547922"/>
                <a:gd name="connsiteX13" fmla="*/ 3821868 w 3821868"/>
                <a:gd name="connsiteY13" fmla="*/ 1072174 h 3547922"/>
                <a:gd name="connsiteX14" fmla="*/ 2547912 w 3821868"/>
                <a:gd name="connsiteY14" fmla="*/ 406584 h 3547922"/>
                <a:gd name="connsiteX15" fmla="*/ 2547912 w 3821868"/>
                <a:gd name="connsiteY15" fmla="*/ 1033322 h 3547922"/>
                <a:gd name="connsiteX16" fmla="*/ 3184890 w 3821868"/>
                <a:gd name="connsiteY16" fmla="*/ 893480 h 3547922"/>
                <a:gd name="connsiteX17" fmla="*/ 3184890 w 3821868"/>
                <a:gd name="connsiteY17" fmla="*/ 1033322 h 3547922"/>
                <a:gd name="connsiteX18" fmla="*/ 3821868 w 3821868"/>
                <a:gd name="connsiteY18" fmla="*/ 1021839 h 3547922"/>
                <a:gd name="connsiteX19" fmla="*/ 3821868 w 3821868"/>
                <a:gd name="connsiteY19" fmla="*/ 1033322 h 3547922"/>
                <a:gd name="connsiteX20" fmla="*/ 1910934 w 3821868"/>
                <a:gd name="connsiteY20" fmla="*/ 0 h 3547922"/>
                <a:gd name="connsiteX21" fmla="*/ 1910934 w 3821868"/>
                <a:gd name="connsiteY21" fmla="*/ 3547922 h 3547922"/>
                <a:gd name="connsiteX22" fmla="*/ 1273956 w 3821868"/>
                <a:gd name="connsiteY22" fmla="*/ 406584 h 3547922"/>
                <a:gd name="connsiteX23" fmla="*/ 1273956 w 3821868"/>
                <a:gd name="connsiteY23" fmla="*/ 1033322 h 3547922"/>
                <a:gd name="connsiteX24" fmla="*/ 636978 w 3821868"/>
                <a:gd name="connsiteY24" fmla="*/ 893480 h 3547922"/>
                <a:gd name="connsiteX25" fmla="*/ 636978 w 3821868"/>
                <a:gd name="connsiteY25" fmla="*/ 1033322 h 3547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821868" h="3547922" extrusionOk="0">
                  <a:moveTo>
                    <a:pt x="0" y="1033322"/>
                  </a:moveTo>
                  <a:lnTo>
                    <a:pt x="0" y="1072174"/>
                  </a:lnTo>
                  <a:moveTo>
                    <a:pt x="636978" y="1033322"/>
                  </a:moveTo>
                  <a:lnTo>
                    <a:pt x="636978" y="1072174"/>
                  </a:lnTo>
                  <a:moveTo>
                    <a:pt x="1273956" y="1033322"/>
                  </a:moveTo>
                  <a:lnTo>
                    <a:pt x="1273956" y="1072174"/>
                  </a:lnTo>
                  <a:moveTo>
                    <a:pt x="1910934" y="1033322"/>
                  </a:moveTo>
                  <a:lnTo>
                    <a:pt x="1910934" y="1072174"/>
                  </a:lnTo>
                  <a:moveTo>
                    <a:pt x="2547912" y="1033322"/>
                  </a:moveTo>
                  <a:lnTo>
                    <a:pt x="2547912" y="1072174"/>
                  </a:lnTo>
                  <a:moveTo>
                    <a:pt x="3184890" y="1033322"/>
                  </a:moveTo>
                  <a:lnTo>
                    <a:pt x="3184890" y="1072174"/>
                  </a:lnTo>
                  <a:moveTo>
                    <a:pt x="3821868" y="1033322"/>
                  </a:moveTo>
                  <a:lnTo>
                    <a:pt x="3821868" y="1072174"/>
                  </a:lnTo>
                  <a:moveTo>
                    <a:pt x="2547912" y="406584"/>
                  </a:moveTo>
                  <a:lnTo>
                    <a:pt x="2547912" y="1033322"/>
                  </a:lnTo>
                  <a:moveTo>
                    <a:pt x="3184890" y="893480"/>
                  </a:moveTo>
                  <a:lnTo>
                    <a:pt x="3184890" y="1033322"/>
                  </a:lnTo>
                  <a:moveTo>
                    <a:pt x="3821868" y="1021839"/>
                  </a:moveTo>
                  <a:lnTo>
                    <a:pt x="3821868" y="1033322"/>
                  </a:lnTo>
                  <a:moveTo>
                    <a:pt x="1910934" y="0"/>
                  </a:moveTo>
                  <a:lnTo>
                    <a:pt x="1910934" y="3547922"/>
                  </a:lnTo>
                  <a:moveTo>
                    <a:pt x="1273956" y="406584"/>
                  </a:moveTo>
                  <a:lnTo>
                    <a:pt x="1273956" y="1033322"/>
                  </a:lnTo>
                  <a:moveTo>
                    <a:pt x="636978" y="893480"/>
                  </a:moveTo>
                  <a:lnTo>
                    <a:pt x="636978" y="1033322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8187" cap="flat">
              <a:solidFill>
                <a:schemeClr val="tx1">
                  <a:lumMod val="50000"/>
                  <a:lumOff val="50000"/>
                </a:schemeClr>
              </a:solidFill>
              <a:prstDash val="sysDash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ZoneTexte 12"/>
            <p:cNvSpPr txBox="1"/>
            <p:nvPr/>
          </p:nvSpPr>
          <p:spPr bwMode="auto">
            <a:xfrm>
              <a:off x="2398615" y="1660484"/>
              <a:ext cx="273175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fr-FR" sz="1600">
                  <a:ln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  <a:solidFill>
                    <a:schemeClr val="bg1">
                      <a:lumMod val="50000"/>
                    </a:schemeClr>
                  </a:solidFill>
                </a:rPr>
                <a:t>Moyenne initiale</a:t>
              </a:r>
              <a:endParaRPr/>
            </a:p>
          </p:txBody>
        </p:sp>
        <p:cxnSp>
          <p:nvCxnSpPr>
            <p:cNvPr id="14" name="Connecteur droit avec flèche 13"/>
            <p:cNvCxnSpPr>
              <a:cxnSpLocks/>
            </p:cNvCxnSpPr>
            <p:nvPr/>
          </p:nvCxnSpPr>
          <p:spPr bwMode="auto">
            <a:xfrm>
              <a:off x="3485436" y="1968479"/>
              <a:ext cx="0" cy="418938"/>
            </a:xfrm>
            <a:prstGeom prst="straightConnector1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e 14"/>
          <p:cNvGrpSpPr/>
          <p:nvPr/>
        </p:nvGrpSpPr>
        <p:grpSpPr bwMode="auto">
          <a:xfrm>
            <a:off x="4911851" y="5853472"/>
            <a:ext cx="2066055" cy="587585"/>
            <a:chOff x="3032718" y="5897314"/>
            <a:chExt cx="2066055" cy="587585"/>
          </a:xfrm>
        </p:grpSpPr>
        <p:sp>
          <p:nvSpPr>
            <p:cNvPr id="16" name="ZoneTexte 15"/>
            <p:cNvSpPr txBox="1"/>
            <p:nvPr/>
          </p:nvSpPr>
          <p:spPr bwMode="auto">
            <a:xfrm>
              <a:off x="3032718" y="6146345"/>
              <a:ext cx="2066055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fr-FR" sz="1600">
                  <a:ln>
                    <a:solidFill>
                      <a:schemeClr val="accent6">
                        <a:lumMod val="50000"/>
                      </a:schemeClr>
                    </a:solidFill>
                  </a:ln>
                  <a:solidFill>
                    <a:schemeClr val="bg1">
                      <a:lumMod val="50000"/>
                    </a:schemeClr>
                  </a:solidFill>
                </a:rPr>
                <a:t>Nouvelle moyenne</a:t>
              </a:r>
              <a:endParaRPr/>
            </a:p>
          </p:txBody>
        </p:sp>
        <p:cxnSp>
          <p:nvCxnSpPr>
            <p:cNvPr id="17" name="Connecteur droit avec flèche 16"/>
            <p:cNvCxnSpPr>
              <a:cxnSpLocks/>
            </p:cNvCxnSpPr>
            <p:nvPr/>
          </p:nvCxnSpPr>
          <p:spPr bwMode="auto">
            <a:xfrm flipV="1">
              <a:off x="4047050" y="5897314"/>
              <a:ext cx="3445" cy="259393"/>
            </a:xfrm>
            <a:prstGeom prst="straightConnector1">
              <a:avLst/>
            </a:prstGeom>
            <a:ln w="1905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e 17"/>
          <p:cNvGrpSpPr/>
          <p:nvPr/>
        </p:nvGrpSpPr>
        <p:grpSpPr bwMode="auto">
          <a:xfrm>
            <a:off x="5489840" y="1874157"/>
            <a:ext cx="2731756" cy="1806658"/>
            <a:chOff x="3610707" y="1917999"/>
            <a:chExt cx="2731756" cy="1806658"/>
          </a:xfrm>
        </p:grpSpPr>
        <p:sp>
          <p:nvSpPr>
            <p:cNvPr id="19" name="Ellipse 18"/>
            <p:cNvSpPr/>
            <p:nvPr/>
          </p:nvSpPr>
          <p:spPr bwMode="auto">
            <a:xfrm>
              <a:off x="4137308" y="2834090"/>
              <a:ext cx="1186217" cy="748630"/>
            </a:xfrm>
            <a:prstGeom prst="ellipse">
              <a:avLst/>
            </a:prstGeom>
            <a:noFill/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20" name="ZoneTexte 19"/>
            <p:cNvSpPr txBox="1"/>
            <p:nvPr/>
          </p:nvSpPr>
          <p:spPr bwMode="auto">
            <a:xfrm>
              <a:off x="3610707" y="1917999"/>
              <a:ext cx="273175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fr-FR" sz="1600" b="1">
                  <a:solidFill>
                    <a:srgbClr val="C00000"/>
                  </a:solidFill>
                </a:rPr>
                <a:t>Moyenne des sélectionnées</a:t>
              </a:r>
              <a:endParaRPr/>
            </a:p>
          </p:txBody>
        </p:sp>
        <p:cxnSp>
          <p:nvCxnSpPr>
            <p:cNvPr id="21" name="Connecteur droit 20"/>
            <p:cNvCxnSpPr>
              <a:cxnSpLocks/>
            </p:cNvCxnSpPr>
            <p:nvPr/>
          </p:nvCxnSpPr>
          <p:spPr bwMode="auto">
            <a:xfrm flipV="1">
              <a:off x="4508442" y="2422466"/>
              <a:ext cx="0" cy="1302191"/>
            </a:xfrm>
            <a:prstGeom prst="line">
              <a:avLst/>
            </a:prstGeom>
            <a:ln w="15875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avec flèche 21"/>
            <p:cNvCxnSpPr>
              <a:cxnSpLocks/>
            </p:cNvCxnSpPr>
            <p:nvPr/>
          </p:nvCxnSpPr>
          <p:spPr bwMode="auto">
            <a:xfrm>
              <a:off x="4508442" y="2244669"/>
              <a:ext cx="0" cy="140703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3" name="Connecteur droit avec flèche 22"/>
          <p:cNvCxnSpPr>
            <a:cxnSpLocks/>
          </p:cNvCxnSpPr>
          <p:nvPr/>
        </p:nvCxnSpPr>
        <p:spPr bwMode="auto">
          <a:xfrm>
            <a:off x="5425763" y="3636365"/>
            <a:ext cx="866360" cy="0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e 23"/>
          <p:cNvGrpSpPr/>
          <p:nvPr/>
        </p:nvGrpSpPr>
        <p:grpSpPr bwMode="auto">
          <a:xfrm>
            <a:off x="3571333" y="4169608"/>
            <a:ext cx="2354850" cy="569564"/>
            <a:chOff x="1692200" y="4213450"/>
            <a:chExt cx="2354850" cy="569564"/>
          </a:xfrm>
        </p:grpSpPr>
        <p:sp>
          <p:nvSpPr>
            <p:cNvPr id="25" name="Forme libre : forme 24"/>
            <p:cNvSpPr/>
            <p:nvPr/>
          </p:nvSpPr>
          <p:spPr bwMode="auto">
            <a:xfrm>
              <a:off x="3245618" y="4411225"/>
              <a:ext cx="512466" cy="371789"/>
            </a:xfrm>
            <a:custGeom>
              <a:avLst/>
              <a:gdLst>
                <a:gd name="connsiteX0" fmla="*/ 512466 w 512466"/>
                <a:gd name="connsiteY0" fmla="*/ 371789 h 371789"/>
                <a:gd name="connsiteX1" fmla="*/ 401934 w 512466"/>
                <a:gd name="connsiteY1" fmla="*/ 190918 h 371789"/>
                <a:gd name="connsiteX2" fmla="*/ 0 w 512466"/>
                <a:gd name="connsiteY2" fmla="*/ 0 h 371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12466" h="371789" extrusionOk="0">
                  <a:moveTo>
                    <a:pt x="512466" y="371789"/>
                  </a:moveTo>
                  <a:cubicBezTo>
                    <a:pt x="499905" y="312336"/>
                    <a:pt x="487345" y="252883"/>
                    <a:pt x="401934" y="190918"/>
                  </a:cubicBezTo>
                  <a:cubicBezTo>
                    <a:pt x="316523" y="128953"/>
                    <a:pt x="158261" y="64476"/>
                    <a:pt x="0" y="0"/>
                  </a:cubicBezTo>
                </a:path>
              </a:pathLst>
            </a:custGeom>
            <a:noFill/>
            <a:ln w="28575">
              <a:solidFill>
                <a:srgbClr val="49613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" name="ZoneTexte 25"/>
            <p:cNvSpPr txBox="1"/>
            <p:nvPr/>
          </p:nvSpPr>
          <p:spPr bwMode="auto">
            <a:xfrm>
              <a:off x="1692200" y="4213450"/>
              <a:ext cx="1819431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fr-FR" b="1">
                  <a:solidFill>
                    <a:srgbClr val="0070C0"/>
                  </a:solidFill>
                </a:rPr>
                <a:t>Gain génétique</a:t>
              </a:r>
              <a:endParaRPr/>
            </a:p>
          </p:txBody>
        </p:sp>
        <p:cxnSp>
          <p:nvCxnSpPr>
            <p:cNvPr id="27" name="Connecteur droit avec flèche 26"/>
            <p:cNvCxnSpPr>
              <a:cxnSpLocks/>
            </p:cNvCxnSpPr>
            <p:nvPr/>
          </p:nvCxnSpPr>
          <p:spPr bwMode="auto">
            <a:xfrm>
              <a:off x="3485436" y="4771746"/>
              <a:ext cx="561614" cy="0"/>
            </a:xfrm>
            <a:prstGeom prst="straightConnector1">
              <a:avLst/>
            </a:prstGeom>
            <a:ln w="28575" cap="rnd">
              <a:solidFill>
                <a:srgbClr val="496139"/>
              </a:solidFill>
              <a:bevel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e 27"/>
          <p:cNvGrpSpPr/>
          <p:nvPr/>
        </p:nvGrpSpPr>
        <p:grpSpPr bwMode="auto">
          <a:xfrm>
            <a:off x="2340526" y="2810712"/>
            <a:ext cx="5302132" cy="3005930"/>
            <a:chOff x="461394" y="2854554"/>
            <a:chExt cx="5302132" cy="3005930"/>
          </a:xfrm>
        </p:grpSpPr>
        <p:sp>
          <p:nvSpPr>
            <p:cNvPr id="29" name="Flèche : droite 28"/>
            <p:cNvSpPr/>
            <p:nvPr/>
          </p:nvSpPr>
          <p:spPr bwMode="auto">
            <a:xfrm rot="4720686">
              <a:off x="5288" y="4014748"/>
              <a:ext cx="2478788" cy="158400"/>
            </a:xfrm>
            <a:prstGeom prst="rightArrow">
              <a:avLst>
                <a:gd name="adj1" fmla="val 50000"/>
                <a:gd name="adj2" fmla="val 72513"/>
              </a:avLst>
            </a:prstGeom>
            <a:gradFill>
              <a:gsLst>
                <a:gs pos="0">
                  <a:srgbClr val="385723"/>
                </a:gs>
                <a:gs pos="100000">
                  <a:srgbClr val="848484"/>
                </a:gs>
              </a:gsLst>
              <a:path path="circle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/>
            </a:p>
          </p:txBody>
        </p:sp>
        <p:grpSp>
          <p:nvGrpSpPr>
            <p:cNvPr id="30" name="Groupe 29"/>
            <p:cNvGrpSpPr/>
            <p:nvPr/>
          </p:nvGrpSpPr>
          <p:grpSpPr bwMode="auto">
            <a:xfrm>
              <a:off x="461394" y="4690448"/>
              <a:ext cx="5302132" cy="1170037"/>
              <a:chOff x="461394" y="4690448"/>
              <a:chExt cx="5302132" cy="1170037"/>
            </a:xfrm>
          </p:grpSpPr>
          <p:sp>
            <p:nvSpPr>
              <p:cNvPr id="31" name="ZoneTexte 30"/>
              <p:cNvSpPr txBox="1"/>
              <p:nvPr/>
            </p:nvSpPr>
            <p:spPr bwMode="auto">
              <a:xfrm>
                <a:off x="461394" y="5232728"/>
                <a:ext cx="21036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fr-FR">
                    <a:ln>
                      <a:solidFill>
                        <a:schemeClr val="accent6">
                          <a:lumMod val="50000"/>
                        </a:schemeClr>
                      </a:solidFill>
                    </a:ln>
                    <a:solidFill>
                      <a:schemeClr val="bg1">
                        <a:lumMod val="50000"/>
                      </a:schemeClr>
                    </a:solidFill>
                  </a:rPr>
                  <a:t>Génération suivante</a:t>
                </a:r>
                <a:endParaRPr/>
              </a:p>
            </p:txBody>
          </p:sp>
          <p:grpSp>
            <p:nvGrpSpPr>
              <p:cNvPr id="32" name="Groupe 31"/>
              <p:cNvGrpSpPr/>
              <p:nvPr/>
            </p:nvGrpSpPr>
            <p:grpSpPr bwMode="auto">
              <a:xfrm>
                <a:off x="2325764" y="4690448"/>
                <a:ext cx="3437762" cy="1170037"/>
                <a:chOff x="2325764" y="4690448"/>
                <a:chExt cx="3437762" cy="1170037"/>
              </a:xfrm>
            </p:grpSpPr>
            <p:pic>
              <p:nvPicPr>
                <p:cNvPr id="33" name="Image 32"/>
                <p:cNvPicPr>
                  <a:picLocks noChangeAspect="1"/>
                </p:cNvPicPr>
                <p:nvPr/>
              </p:nvPicPr>
              <p:blipFill>
                <a:blip r:embed="rId3"/>
                <a:srcRect l="12751" t="7186" r="3296" b="6631"/>
                <a:stretch/>
              </p:blipFill>
              <p:spPr bwMode="auto">
                <a:xfrm rot="18937278">
                  <a:off x="3155482" y="5607103"/>
                  <a:ext cx="151599" cy="152269"/>
                </a:xfrm>
                <a:prstGeom prst="rect">
                  <a:avLst/>
                </a:prstGeom>
                <a:noFill/>
              </p:spPr>
            </p:pic>
            <p:pic>
              <p:nvPicPr>
                <p:cNvPr id="34" name="Image 33"/>
                <p:cNvPicPr>
                  <a:picLocks noChangeAspect="1"/>
                </p:cNvPicPr>
                <p:nvPr/>
              </p:nvPicPr>
              <p:blipFill>
                <a:blip r:embed="rId3"/>
                <a:srcRect l="12751" t="7186" r="3296" b="6631"/>
                <a:stretch/>
              </p:blipFill>
              <p:spPr bwMode="auto">
                <a:xfrm rot="18937278">
                  <a:off x="3338857" y="5573264"/>
                  <a:ext cx="171910" cy="172670"/>
                </a:xfrm>
                <a:prstGeom prst="rect">
                  <a:avLst/>
                </a:prstGeom>
                <a:noFill/>
              </p:spPr>
            </p:pic>
            <p:pic>
              <p:nvPicPr>
                <p:cNvPr id="35" name="Image 34"/>
                <p:cNvPicPr>
                  <a:picLocks noChangeAspect="1"/>
                </p:cNvPicPr>
                <p:nvPr/>
              </p:nvPicPr>
              <p:blipFill>
                <a:blip r:embed="rId3"/>
                <a:srcRect l="12751" t="7186" r="3296" b="6631"/>
                <a:stretch/>
              </p:blipFill>
              <p:spPr bwMode="auto">
                <a:xfrm rot="18937278">
                  <a:off x="3568411" y="5524112"/>
                  <a:ext cx="207260" cy="208177"/>
                </a:xfrm>
                <a:prstGeom prst="rect">
                  <a:avLst/>
                </a:prstGeom>
                <a:noFill/>
              </p:spPr>
            </p:pic>
            <p:pic>
              <p:nvPicPr>
                <p:cNvPr id="36" name="Image 35"/>
                <p:cNvPicPr>
                  <a:picLocks noChangeAspect="1"/>
                </p:cNvPicPr>
                <p:nvPr/>
              </p:nvPicPr>
              <p:blipFill>
                <a:blip r:embed="rId3"/>
                <a:srcRect l="12751" t="7186" r="3296" b="6631"/>
                <a:stretch/>
              </p:blipFill>
              <p:spPr bwMode="auto">
                <a:xfrm rot="18937278">
                  <a:off x="3572083" y="5268303"/>
                  <a:ext cx="207260" cy="208177"/>
                </a:xfrm>
                <a:prstGeom prst="rect">
                  <a:avLst/>
                </a:prstGeom>
                <a:noFill/>
              </p:spPr>
            </p:pic>
            <p:pic>
              <p:nvPicPr>
                <p:cNvPr id="37" name="Image 36"/>
                <p:cNvPicPr>
                  <a:picLocks noChangeAspect="1"/>
                </p:cNvPicPr>
                <p:nvPr/>
              </p:nvPicPr>
              <p:blipFill>
                <a:blip r:embed="rId3"/>
                <a:srcRect l="12751" t="7186" r="3296" b="6631"/>
                <a:stretch/>
              </p:blipFill>
              <p:spPr bwMode="auto">
                <a:xfrm rot="18937278">
                  <a:off x="3769220" y="5468985"/>
                  <a:ext cx="249911" cy="251017"/>
                </a:xfrm>
                <a:prstGeom prst="rect">
                  <a:avLst/>
                </a:prstGeom>
                <a:noFill/>
              </p:spPr>
            </p:pic>
            <p:pic>
              <p:nvPicPr>
                <p:cNvPr id="38" name="Image 37"/>
                <p:cNvPicPr>
                  <a:picLocks noChangeAspect="1"/>
                </p:cNvPicPr>
                <p:nvPr/>
              </p:nvPicPr>
              <p:blipFill>
                <a:blip r:embed="rId3"/>
                <a:srcRect l="12751" t="7186" r="3296" b="6631"/>
                <a:stretch/>
              </p:blipFill>
              <p:spPr bwMode="auto">
                <a:xfrm rot="18937278">
                  <a:off x="3769220" y="4936919"/>
                  <a:ext cx="249911" cy="251017"/>
                </a:xfrm>
                <a:prstGeom prst="rect">
                  <a:avLst/>
                </a:prstGeom>
                <a:noFill/>
              </p:spPr>
            </p:pic>
            <p:pic>
              <p:nvPicPr>
                <p:cNvPr id="39" name="Image 38"/>
                <p:cNvPicPr>
                  <a:picLocks noChangeAspect="1"/>
                </p:cNvPicPr>
                <p:nvPr/>
              </p:nvPicPr>
              <p:blipFill>
                <a:blip r:embed="rId3"/>
                <a:srcRect l="12751" t="7186" r="3296" b="6631"/>
                <a:stretch/>
              </p:blipFill>
              <p:spPr bwMode="auto">
                <a:xfrm rot="18937278">
                  <a:off x="4052405" y="5465623"/>
                  <a:ext cx="275413" cy="276632"/>
                </a:xfrm>
                <a:prstGeom prst="rect">
                  <a:avLst/>
                </a:prstGeom>
                <a:noFill/>
              </p:spPr>
            </p:pic>
            <p:pic>
              <p:nvPicPr>
                <p:cNvPr id="40" name="Image 39"/>
                <p:cNvPicPr>
                  <a:picLocks noChangeAspect="1"/>
                </p:cNvPicPr>
                <p:nvPr/>
              </p:nvPicPr>
              <p:blipFill>
                <a:blip r:embed="rId3"/>
                <a:srcRect l="12751" t="7186" r="3296" b="6631"/>
                <a:stretch/>
              </p:blipFill>
              <p:spPr bwMode="auto">
                <a:xfrm rot="18937278">
                  <a:off x="4052405" y="5175169"/>
                  <a:ext cx="275413" cy="276632"/>
                </a:xfrm>
                <a:prstGeom prst="rect">
                  <a:avLst/>
                </a:prstGeom>
                <a:noFill/>
              </p:spPr>
            </p:pic>
            <p:pic>
              <p:nvPicPr>
                <p:cNvPr id="41" name="Image 40"/>
                <p:cNvPicPr>
                  <a:picLocks noChangeAspect="1"/>
                </p:cNvPicPr>
                <p:nvPr/>
              </p:nvPicPr>
              <p:blipFill>
                <a:blip r:embed="rId3"/>
                <a:srcRect l="12751" t="7186" r="3296" b="6631"/>
                <a:stretch/>
              </p:blipFill>
              <p:spPr bwMode="auto">
                <a:xfrm rot="18937278">
                  <a:off x="4052405" y="4865826"/>
                  <a:ext cx="275413" cy="276632"/>
                </a:xfrm>
                <a:prstGeom prst="rect">
                  <a:avLst/>
                </a:prstGeom>
                <a:noFill/>
              </p:spPr>
            </p:pic>
            <p:pic>
              <p:nvPicPr>
                <p:cNvPr id="42" name="Image 41"/>
                <p:cNvPicPr>
                  <a:picLocks noChangeAspect="1"/>
                </p:cNvPicPr>
                <p:nvPr/>
              </p:nvPicPr>
              <p:blipFill>
                <a:blip r:embed="rId3"/>
                <a:srcRect l="12751" t="7186" r="3296" b="6631"/>
                <a:stretch/>
              </p:blipFill>
              <p:spPr bwMode="auto">
                <a:xfrm rot="18937278">
                  <a:off x="4256520" y="5426788"/>
                  <a:ext cx="317177" cy="318579"/>
                </a:xfrm>
                <a:prstGeom prst="rect">
                  <a:avLst/>
                </a:prstGeom>
                <a:noFill/>
              </p:spPr>
            </p:pic>
            <p:pic>
              <p:nvPicPr>
                <p:cNvPr id="43" name="Image 42"/>
                <p:cNvPicPr>
                  <a:picLocks noChangeAspect="1"/>
                </p:cNvPicPr>
                <p:nvPr/>
              </p:nvPicPr>
              <p:blipFill>
                <a:blip r:embed="rId3"/>
                <a:srcRect l="12751" t="7186" r="3296" b="6631"/>
                <a:stretch/>
              </p:blipFill>
              <p:spPr bwMode="auto">
                <a:xfrm rot="18937278">
                  <a:off x="4254402" y="5066481"/>
                  <a:ext cx="317177" cy="318579"/>
                </a:xfrm>
                <a:prstGeom prst="rect">
                  <a:avLst/>
                </a:prstGeom>
                <a:noFill/>
              </p:spPr>
            </p:pic>
            <p:pic>
              <p:nvPicPr>
                <p:cNvPr id="44" name="Image 43"/>
                <p:cNvPicPr>
                  <a:picLocks noChangeAspect="1"/>
                </p:cNvPicPr>
                <p:nvPr/>
              </p:nvPicPr>
              <p:blipFill>
                <a:blip r:embed="rId3"/>
                <a:srcRect l="12751" t="7186" r="3296" b="6631"/>
                <a:stretch/>
              </p:blipFill>
              <p:spPr bwMode="auto">
                <a:xfrm rot="18937278">
                  <a:off x="4487462" y="5381988"/>
                  <a:ext cx="350679" cy="352229"/>
                </a:xfrm>
                <a:prstGeom prst="rect">
                  <a:avLst/>
                </a:prstGeom>
                <a:noFill/>
              </p:spPr>
            </p:pic>
            <p:pic>
              <p:nvPicPr>
                <p:cNvPr id="45" name="Image 44"/>
                <p:cNvPicPr>
                  <a:picLocks noChangeAspect="1"/>
                </p:cNvPicPr>
                <p:nvPr/>
              </p:nvPicPr>
              <p:blipFill>
                <a:blip r:embed="rId3"/>
                <a:srcRect l="12751" t="7186" r="3296" b="6631"/>
                <a:stretch/>
              </p:blipFill>
              <p:spPr bwMode="auto">
                <a:xfrm rot="18937278">
                  <a:off x="4999570" y="5307795"/>
                  <a:ext cx="453260" cy="455265"/>
                </a:xfrm>
                <a:prstGeom prst="rect">
                  <a:avLst/>
                </a:prstGeom>
                <a:noFill/>
              </p:spPr>
            </p:pic>
            <p:pic>
              <p:nvPicPr>
                <p:cNvPr id="46" name="Image 45"/>
                <p:cNvPicPr>
                  <a:picLocks noChangeAspect="1"/>
                </p:cNvPicPr>
                <p:nvPr/>
              </p:nvPicPr>
              <p:blipFill>
                <a:blip r:embed="rId3"/>
                <a:srcRect l="12751" t="7186" r="3296" b="6631"/>
                <a:stretch/>
              </p:blipFill>
              <p:spPr bwMode="auto">
                <a:xfrm rot="18937278">
                  <a:off x="3348763" y="5333062"/>
                  <a:ext cx="171910" cy="172670"/>
                </a:xfrm>
                <a:prstGeom prst="rect">
                  <a:avLst/>
                </a:prstGeom>
                <a:noFill/>
              </p:spPr>
            </p:pic>
            <p:pic>
              <p:nvPicPr>
                <p:cNvPr id="47" name="Image 46"/>
                <p:cNvPicPr>
                  <a:picLocks noChangeAspect="1"/>
                </p:cNvPicPr>
                <p:nvPr/>
              </p:nvPicPr>
              <p:blipFill>
                <a:blip r:embed="rId3"/>
                <a:srcRect l="12751" t="7186" r="3296" b="6631"/>
                <a:stretch/>
              </p:blipFill>
              <p:spPr bwMode="auto">
                <a:xfrm rot="18937278">
                  <a:off x="4695625" y="5352069"/>
                  <a:ext cx="398934" cy="400697"/>
                </a:xfrm>
                <a:prstGeom prst="rect">
                  <a:avLst/>
                </a:prstGeom>
                <a:noFill/>
              </p:spPr>
            </p:pic>
            <p:pic>
              <p:nvPicPr>
                <p:cNvPr id="48" name="Image 47"/>
                <p:cNvPicPr>
                  <a:picLocks noChangeAspect="1"/>
                </p:cNvPicPr>
                <p:nvPr/>
              </p:nvPicPr>
              <p:blipFill>
                <a:blip r:embed="rId3"/>
                <a:srcRect l="12751" t="7186" r="3296" b="6631"/>
                <a:stretch/>
              </p:blipFill>
              <p:spPr bwMode="auto">
                <a:xfrm rot="18937278">
                  <a:off x="2969651" y="5692375"/>
                  <a:ext cx="89918" cy="90315"/>
                </a:xfrm>
                <a:prstGeom prst="rect">
                  <a:avLst/>
                </a:prstGeom>
                <a:noFill/>
              </p:spPr>
            </p:pic>
            <p:pic>
              <p:nvPicPr>
                <p:cNvPr id="49" name="Image 48"/>
                <p:cNvPicPr>
                  <a:picLocks noChangeAspect="1"/>
                </p:cNvPicPr>
                <p:nvPr/>
              </p:nvPicPr>
              <p:blipFill>
                <a:blip r:embed="rId3"/>
                <a:srcRect l="12751" t="7186" r="3296" b="6631"/>
                <a:stretch/>
              </p:blipFill>
              <p:spPr bwMode="auto">
                <a:xfrm rot="18937278">
                  <a:off x="3773445" y="5201414"/>
                  <a:ext cx="249911" cy="251017"/>
                </a:xfrm>
                <a:prstGeom prst="rect">
                  <a:avLst/>
                </a:prstGeom>
                <a:noFill/>
              </p:spPr>
            </p:pic>
            <p:sp>
              <p:nvSpPr>
                <p:cNvPr id="50" name="Forme libre : forme 49"/>
                <p:cNvSpPr/>
                <p:nvPr/>
              </p:nvSpPr>
              <p:spPr bwMode="auto">
                <a:xfrm>
                  <a:off x="2325764" y="5782523"/>
                  <a:ext cx="3437762" cy="45832"/>
                </a:xfrm>
                <a:custGeom>
                  <a:avLst/>
                  <a:gdLst>
                    <a:gd name="connsiteX0" fmla="*/ 30018 w 3437761"/>
                    <a:gd name="connsiteY0" fmla="*/ 24912 h 45832"/>
                    <a:gd name="connsiteX1" fmla="*/ 3412555 w 3437761"/>
                    <a:gd name="connsiteY1" fmla="*/ 24912 h 458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37761" h="45832" extrusionOk="0">
                      <a:moveTo>
                        <a:pt x="30018" y="24912"/>
                      </a:moveTo>
                      <a:lnTo>
                        <a:pt x="3412555" y="24912"/>
                      </a:lnTo>
                    </a:path>
                  </a:pathLst>
                </a:custGeom>
                <a:noFill/>
                <a:ln w="27613" cap="flat">
                  <a:solidFill>
                    <a:schemeClr val="accent6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51" name="Forme libre : forme 50"/>
                <p:cNvSpPr/>
                <p:nvPr/>
              </p:nvSpPr>
              <p:spPr bwMode="auto">
                <a:xfrm>
                  <a:off x="2597392" y="4690448"/>
                  <a:ext cx="2899318" cy="1170037"/>
                </a:xfrm>
                <a:custGeom>
                  <a:avLst/>
                  <a:gdLst>
                    <a:gd name="connsiteX0" fmla="*/ 15009 w 2926929"/>
                    <a:gd name="connsiteY0" fmla="*/ 1383791 h 1443714"/>
                    <a:gd name="connsiteX1" fmla="*/ 15009 w 2926929"/>
                    <a:gd name="connsiteY1" fmla="*/ 1435352 h 1443714"/>
                    <a:gd name="connsiteX2" fmla="*/ 498228 w 2926929"/>
                    <a:gd name="connsiteY2" fmla="*/ 1383791 h 1443714"/>
                    <a:gd name="connsiteX3" fmla="*/ 498228 w 2926929"/>
                    <a:gd name="connsiteY3" fmla="*/ 1435352 h 1443714"/>
                    <a:gd name="connsiteX4" fmla="*/ 981448 w 2926929"/>
                    <a:gd name="connsiteY4" fmla="*/ 1383791 h 1443714"/>
                    <a:gd name="connsiteX5" fmla="*/ 981448 w 2926929"/>
                    <a:gd name="connsiteY5" fmla="*/ 1435352 h 1443714"/>
                    <a:gd name="connsiteX6" fmla="*/ 1464668 w 2926929"/>
                    <a:gd name="connsiteY6" fmla="*/ 1383791 h 1443714"/>
                    <a:gd name="connsiteX7" fmla="*/ 1464668 w 2926929"/>
                    <a:gd name="connsiteY7" fmla="*/ 1435352 h 1443714"/>
                    <a:gd name="connsiteX8" fmla="*/ 1947887 w 2926929"/>
                    <a:gd name="connsiteY8" fmla="*/ 1383791 h 1443714"/>
                    <a:gd name="connsiteX9" fmla="*/ 1947887 w 2926929"/>
                    <a:gd name="connsiteY9" fmla="*/ 1435352 h 1443714"/>
                    <a:gd name="connsiteX10" fmla="*/ 2431107 w 2926929"/>
                    <a:gd name="connsiteY10" fmla="*/ 1383791 h 1443714"/>
                    <a:gd name="connsiteX11" fmla="*/ 2431107 w 2926929"/>
                    <a:gd name="connsiteY11" fmla="*/ 1435352 h 1443714"/>
                    <a:gd name="connsiteX12" fmla="*/ 2914326 w 2926929"/>
                    <a:gd name="connsiteY12" fmla="*/ 1383791 h 1443714"/>
                    <a:gd name="connsiteX13" fmla="*/ 2914326 w 2926929"/>
                    <a:gd name="connsiteY13" fmla="*/ 1435352 h 1443714"/>
                    <a:gd name="connsiteX14" fmla="*/ 1947887 w 2926929"/>
                    <a:gd name="connsiteY14" fmla="*/ 552039 h 1443714"/>
                    <a:gd name="connsiteX15" fmla="*/ 1947887 w 2926929"/>
                    <a:gd name="connsiteY15" fmla="*/ 1383791 h 1443714"/>
                    <a:gd name="connsiteX16" fmla="*/ 2431107 w 2926929"/>
                    <a:gd name="connsiteY16" fmla="*/ 1198204 h 1443714"/>
                    <a:gd name="connsiteX17" fmla="*/ 2431107 w 2926929"/>
                    <a:gd name="connsiteY17" fmla="*/ 1383791 h 1443714"/>
                    <a:gd name="connsiteX18" fmla="*/ 2914326 w 2926929"/>
                    <a:gd name="connsiteY18" fmla="*/ 1368551 h 1443714"/>
                    <a:gd name="connsiteX19" fmla="*/ 2914326 w 2926929"/>
                    <a:gd name="connsiteY19" fmla="*/ 1383791 h 1443714"/>
                    <a:gd name="connsiteX20" fmla="*/ 1464668 w 2926929"/>
                    <a:gd name="connsiteY20" fmla="*/ 12456 h 1443714"/>
                    <a:gd name="connsiteX21" fmla="*/ 1464668 w 2926929"/>
                    <a:gd name="connsiteY21" fmla="*/ 1383791 h 1443714"/>
                    <a:gd name="connsiteX22" fmla="*/ 981448 w 2926929"/>
                    <a:gd name="connsiteY22" fmla="*/ 552039 h 1443714"/>
                    <a:gd name="connsiteX23" fmla="*/ 981448 w 2926929"/>
                    <a:gd name="connsiteY23" fmla="*/ 1383791 h 1443714"/>
                    <a:gd name="connsiteX24" fmla="*/ 498228 w 2926929"/>
                    <a:gd name="connsiteY24" fmla="*/ 1198204 h 1443714"/>
                    <a:gd name="connsiteX25" fmla="*/ 498228 w 2926929"/>
                    <a:gd name="connsiteY25" fmla="*/ 1383791 h 1443714"/>
                    <a:gd name="connsiteX0" fmla="*/ 0 w 2899317"/>
                    <a:gd name="connsiteY0" fmla="*/ 1371336 h 1422897"/>
                    <a:gd name="connsiteX1" fmla="*/ 0 w 2899317"/>
                    <a:gd name="connsiteY1" fmla="*/ 1422897 h 1422897"/>
                    <a:gd name="connsiteX2" fmla="*/ 483219 w 2899317"/>
                    <a:gd name="connsiteY2" fmla="*/ 1371336 h 1422897"/>
                    <a:gd name="connsiteX3" fmla="*/ 483219 w 2899317"/>
                    <a:gd name="connsiteY3" fmla="*/ 1422897 h 1422897"/>
                    <a:gd name="connsiteX4" fmla="*/ 966439 w 2899317"/>
                    <a:gd name="connsiteY4" fmla="*/ 1371336 h 1422897"/>
                    <a:gd name="connsiteX5" fmla="*/ 966439 w 2899317"/>
                    <a:gd name="connsiteY5" fmla="*/ 1422897 h 1422897"/>
                    <a:gd name="connsiteX6" fmla="*/ 1449659 w 2899317"/>
                    <a:gd name="connsiteY6" fmla="*/ 1371336 h 1422897"/>
                    <a:gd name="connsiteX7" fmla="*/ 1449659 w 2899317"/>
                    <a:gd name="connsiteY7" fmla="*/ 1422897 h 1422897"/>
                    <a:gd name="connsiteX8" fmla="*/ 1932878 w 2899317"/>
                    <a:gd name="connsiteY8" fmla="*/ 1371336 h 1422897"/>
                    <a:gd name="connsiteX9" fmla="*/ 1932878 w 2899317"/>
                    <a:gd name="connsiteY9" fmla="*/ 1422897 h 1422897"/>
                    <a:gd name="connsiteX10" fmla="*/ 2416098 w 2899317"/>
                    <a:gd name="connsiteY10" fmla="*/ 1371336 h 1422897"/>
                    <a:gd name="connsiteX11" fmla="*/ 2416098 w 2899317"/>
                    <a:gd name="connsiteY11" fmla="*/ 1422897 h 1422897"/>
                    <a:gd name="connsiteX12" fmla="*/ 2899317 w 2899317"/>
                    <a:gd name="connsiteY12" fmla="*/ 1371336 h 1422897"/>
                    <a:gd name="connsiteX13" fmla="*/ 2899317 w 2899317"/>
                    <a:gd name="connsiteY13" fmla="*/ 1422897 h 1422897"/>
                    <a:gd name="connsiteX14" fmla="*/ 1932878 w 2899317"/>
                    <a:gd name="connsiteY14" fmla="*/ 539584 h 1422897"/>
                    <a:gd name="connsiteX15" fmla="*/ 1932878 w 2899317"/>
                    <a:gd name="connsiteY15" fmla="*/ 1371336 h 1422897"/>
                    <a:gd name="connsiteX16" fmla="*/ 2416098 w 2899317"/>
                    <a:gd name="connsiteY16" fmla="*/ 1185749 h 1422897"/>
                    <a:gd name="connsiteX17" fmla="*/ 2416098 w 2899317"/>
                    <a:gd name="connsiteY17" fmla="*/ 1371336 h 1422897"/>
                    <a:gd name="connsiteX18" fmla="*/ 2899317 w 2899317"/>
                    <a:gd name="connsiteY18" fmla="*/ 1356096 h 1422897"/>
                    <a:gd name="connsiteX19" fmla="*/ 2899317 w 2899317"/>
                    <a:gd name="connsiteY19" fmla="*/ 1371336 h 1422897"/>
                    <a:gd name="connsiteX20" fmla="*/ 1449659 w 2899317"/>
                    <a:gd name="connsiteY20" fmla="*/ 1 h 1422897"/>
                    <a:gd name="connsiteX21" fmla="*/ 1449659 w 2899317"/>
                    <a:gd name="connsiteY21" fmla="*/ 1371336 h 1422897"/>
                    <a:gd name="connsiteX22" fmla="*/ 966439 w 2899317"/>
                    <a:gd name="connsiteY22" fmla="*/ 539584 h 1422897"/>
                    <a:gd name="connsiteX23" fmla="*/ 966439 w 2899317"/>
                    <a:gd name="connsiteY23" fmla="*/ 1371336 h 1422897"/>
                    <a:gd name="connsiteX24" fmla="*/ 483219 w 2899317"/>
                    <a:gd name="connsiteY24" fmla="*/ 1090186 h 1422897"/>
                    <a:gd name="connsiteX25" fmla="*/ 483219 w 2899317"/>
                    <a:gd name="connsiteY25" fmla="*/ 1371336 h 1422897"/>
                    <a:gd name="connsiteX0" fmla="*/ 0 w 2899317"/>
                    <a:gd name="connsiteY0" fmla="*/ 1371335 h 1422896"/>
                    <a:gd name="connsiteX1" fmla="*/ 0 w 2899317"/>
                    <a:gd name="connsiteY1" fmla="*/ 1422896 h 1422896"/>
                    <a:gd name="connsiteX2" fmla="*/ 483219 w 2899317"/>
                    <a:gd name="connsiteY2" fmla="*/ 1371335 h 1422896"/>
                    <a:gd name="connsiteX3" fmla="*/ 483219 w 2899317"/>
                    <a:gd name="connsiteY3" fmla="*/ 1422896 h 1422896"/>
                    <a:gd name="connsiteX4" fmla="*/ 966439 w 2899317"/>
                    <a:gd name="connsiteY4" fmla="*/ 1371335 h 1422896"/>
                    <a:gd name="connsiteX5" fmla="*/ 966439 w 2899317"/>
                    <a:gd name="connsiteY5" fmla="*/ 1422896 h 1422896"/>
                    <a:gd name="connsiteX6" fmla="*/ 1449659 w 2899317"/>
                    <a:gd name="connsiteY6" fmla="*/ 1371335 h 1422896"/>
                    <a:gd name="connsiteX7" fmla="*/ 1449659 w 2899317"/>
                    <a:gd name="connsiteY7" fmla="*/ 1422896 h 1422896"/>
                    <a:gd name="connsiteX8" fmla="*/ 1932878 w 2899317"/>
                    <a:gd name="connsiteY8" fmla="*/ 1371335 h 1422896"/>
                    <a:gd name="connsiteX9" fmla="*/ 1932878 w 2899317"/>
                    <a:gd name="connsiteY9" fmla="*/ 1422896 h 1422896"/>
                    <a:gd name="connsiteX10" fmla="*/ 2416098 w 2899317"/>
                    <a:gd name="connsiteY10" fmla="*/ 1371335 h 1422896"/>
                    <a:gd name="connsiteX11" fmla="*/ 2416098 w 2899317"/>
                    <a:gd name="connsiteY11" fmla="*/ 1422896 h 1422896"/>
                    <a:gd name="connsiteX12" fmla="*/ 2899317 w 2899317"/>
                    <a:gd name="connsiteY12" fmla="*/ 1371335 h 1422896"/>
                    <a:gd name="connsiteX13" fmla="*/ 2899317 w 2899317"/>
                    <a:gd name="connsiteY13" fmla="*/ 1422896 h 1422896"/>
                    <a:gd name="connsiteX14" fmla="*/ 1932878 w 2899317"/>
                    <a:gd name="connsiteY14" fmla="*/ 539583 h 1422896"/>
                    <a:gd name="connsiteX15" fmla="*/ 1932878 w 2899317"/>
                    <a:gd name="connsiteY15" fmla="*/ 1371335 h 1422896"/>
                    <a:gd name="connsiteX16" fmla="*/ 2418479 w 2899317"/>
                    <a:gd name="connsiteY16" fmla="*/ 1084393 h 1422896"/>
                    <a:gd name="connsiteX17" fmla="*/ 2416098 w 2899317"/>
                    <a:gd name="connsiteY17" fmla="*/ 1371335 h 1422896"/>
                    <a:gd name="connsiteX18" fmla="*/ 2899317 w 2899317"/>
                    <a:gd name="connsiteY18" fmla="*/ 1356095 h 1422896"/>
                    <a:gd name="connsiteX19" fmla="*/ 2899317 w 2899317"/>
                    <a:gd name="connsiteY19" fmla="*/ 1371335 h 1422896"/>
                    <a:gd name="connsiteX20" fmla="*/ 1449659 w 2899317"/>
                    <a:gd name="connsiteY20" fmla="*/ 0 h 1422896"/>
                    <a:gd name="connsiteX21" fmla="*/ 1449659 w 2899317"/>
                    <a:gd name="connsiteY21" fmla="*/ 1371335 h 1422896"/>
                    <a:gd name="connsiteX22" fmla="*/ 966439 w 2899317"/>
                    <a:gd name="connsiteY22" fmla="*/ 539583 h 1422896"/>
                    <a:gd name="connsiteX23" fmla="*/ 966439 w 2899317"/>
                    <a:gd name="connsiteY23" fmla="*/ 1371335 h 1422896"/>
                    <a:gd name="connsiteX24" fmla="*/ 483219 w 2899317"/>
                    <a:gd name="connsiteY24" fmla="*/ 1090185 h 1422896"/>
                    <a:gd name="connsiteX25" fmla="*/ 483219 w 2899317"/>
                    <a:gd name="connsiteY25" fmla="*/ 1371335 h 14228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2899317" h="1422896" extrusionOk="0">
                      <a:moveTo>
                        <a:pt x="0" y="1371335"/>
                      </a:moveTo>
                      <a:lnTo>
                        <a:pt x="0" y="1422896"/>
                      </a:lnTo>
                      <a:moveTo>
                        <a:pt x="483219" y="1371335"/>
                      </a:moveTo>
                      <a:lnTo>
                        <a:pt x="483219" y="1422896"/>
                      </a:lnTo>
                      <a:moveTo>
                        <a:pt x="966439" y="1371335"/>
                      </a:moveTo>
                      <a:lnTo>
                        <a:pt x="966439" y="1422896"/>
                      </a:lnTo>
                      <a:moveTo>
                        <a:pt x="1449659" y="1371335"/>
                      </a:moveTo>
                      <a:lnTo>
                        <a:pt x="1449659" y="1422896"/>
                      </a:lnTo>
                      <a:moveTo>
                        <a:pt x="1932878" y="1371335"/>
                      </a:moveTo>
                      <a:lnTo>
                        <a:pt x="1932878" y="1422896"/>
                      </a:lnTo>
                      <a:moveTo>
                        <a:pt x="2416098" y="1371335"/>
                      </a:moveTo>
                      <a:lnTo>
                        <a:pt x="2416098" y="1422896"/>
                      </a:lnTo>
                      <a:moveTo>
                        <a:pt x="2899317" y="1371335"/>
                      </a:moveTo>
                      <a:lnTo>
                        <a:pt x="2899317" y="1422896"/>
                      </a:lnTo>
                      <a:moveTo>
                        <a:pt x="1932878" y="539583"/>
                      </a:moveTo>
                      <a:lnTo>
                        <a:pt x="1932878" y="1371335"/>
                      </a:lnTo>
                      <a:moveTo>
                        <a:pt x="2418479" y="1084393"/>
                      </a:moveTo>
                      <a:cubicBezTo>
                        <a:pt x="2417685" y="1180040"/>
                        <a:pt x="2416892" y="1275688"/>
                        <a:pt x="2416098" y="1371335"/>
                      </a:cubicBezTo>
                      <a:moveTo>
                        <a:pt x="2899317" y="1356095"/>
                      </a:moveTo>
                      <a:lnTo>
                        <a:pt x="2899317" y="1371335"/>
                      </a:lnTo>
                      <a:moveTo>
                        <a:pt x="1449659" y="0"/>
                      </a:moveTo>
                      <a:lnTo>
                        <a:pt x="1449659" y="1371335"/>
                      </a:lnTo>
                      <a:moveTo>
                        <a:pt x="966439" y="539583"/>
                      </a:moveTo>
                      <a:lnTo>
                        <a:pt x="966439" y="1371335"/>
                      </a:lnTo>
                      <a:moveTo>
                        <a:pt x="483219" y="1090185"/>
                      </a:moveTo>
                      <a:lnTo>
                        <a:pt x="483219" y="1371335"/>
                      </a:lnTo>
                    </a:path>
                  </a:pathLst>
                </a:custGeom>
                <a:noFill/>
                <a:ln w="13806" cap="flat">
                  <a:solidFill>
                    <a:schemeClr val="accent6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</p:grpSp>
      </p:grpSp>
      <p:pic>
        <p:nvPicPr>
          <p:cNvPr id="52" name="Image 51"/>
          <p:cNvPicPr>
            <a:picLocks noChangeAspect="1"/>
          </p:cNvPicPr>
          <p:nvPr/>
        </p:nvPicPr>
        <p:blipFill>
          <a:blip r:embed="rId4"/>
          <a:srcRect l="65886" t="-1" r="18795" b="7415"/>
          <a:stretch/>
        </p:blipFill>
        <p:spPr bwMode="auto">
          <a:xfrm>
            <a:off x="6233893" y="2568972"/>
            <a:ext cx="734970" cy="843129"/>
          </a:xfrm>
          <a:prstGeom prst="rect">
            <a:avLst/>
          </a:prstGeom>
        </p:spPr>
      </p:pic>
      <p:grpSp>
        <p:nvGrpSpPr>
          <p:cNvPr id="53" name="Groupe 52"/>
          <p:cNvGrpSpPr/>
          <p:nvPr/>
        </p:nvGrpSpPr>
        <p:grpSpPr bwMode="auto">
          <a:xfrm>
            <a:off x="3964314" y="2591331"/>
            <a:ext cx="3111098" cy="797372"/>
            <a:chOff x="2085181" y="2730971"/>
            <a:chExt cx="3111098" cy="797372"/>
          </a:xfrm>
        </p:grpSpPr>
        <p:pic>
          <p:nvPicPr>
            <p:cNvPr id="54" name="Image 53"/>
            <p:cNvPicPr>
              <a:picLocks noChangeAspect="1"/>
            </p:cNvPicPr>
            <p:nvPr/>
          </p:nvPicPr>
          <p:blipFill>
            <a:blip r:embed="rId3"/>
            <a:srcRect l="12751" t="7186" r="3296" b="6631"/>
            <a:stretch/>
          </p:blipFill>
          <p:spPr bwMode="auto">
            <a:xfrm rot="18937278">
              <a:off x="2338840" y="3398222"/>
              <a:ext cx="119550" cy="120078"/>
            </a:xfrm>
            <a:prstGeom prst="rect">
              <a:avLst/>
            </a:prstGeom>
            <a:noFill/>
          </p:spPr>
        </p:pic>
        <p:pic>
          <p:nvPicPr>
            <p:cNvPr id="55" name="Image 54"/>
            <p:cNvPicPr>
              <a:picLocks noChangeAspect="1"/>
            </p:cNvPicPr>
            <p:nvPr/>
          </p:nvPicPr>
          <p:blipFill>
            <a:blip r:embed="rId3"/>
            <a:srcRect l="12751" t="7186" r="3296" b="6631"/>
            <a:stretch/>
          </p:blipFill>
          <p:spPr bwMode="auto">
            <a:xfrm rot="18937278">
              <a:off x="2566666" y="3371699"/>
              <a:ext cx="135568" cy="136167"/>
            </a:xfrm>
            <a:prstGeom prst="rect">
              <a:avLst/>
            </a:prstGeom>
            <a:noFill/>
          </p:spPr>
        </p:pic>
        <p:pic>
          <p:nvPicPr>
            <p:cNvPr id="56" name="Image 55"/>
            <p:cNvPicPr>
              <a:picLocks noChangeAspect="1"/>
            </p:cNvPicPr>
            <p:nvPr/>
          </p:nvPicPr>
          <p:blipFill>
            <a:blip r:embed="rId3"/>
            <a:srcRect l="12751" t="7186" r="3296" b="6631"/>
            <a:stretch/>
          </p:blipFill>
          <p:spPr bwMode="auto">
            <a:xfrm rot="18937278">
              <a:off x="2895160" y="3337944"/>
              <a:ext cx="163445" cy="164168"/>
            </a:xfrm>
            <a:prstGeom prst="rect">
              <a:avLst/>
            </a:prstGeom>
            <a:noFill/>
          </p:spPr>
        </p:pic>
        <p:pic>
          <p:nvPicPr>
            <p:cNvPr id="57" name="Image 56"/>
            <p:cNvPicPr>
              <a:picLocks noChangeAspect="1"/>
            </p:cNvPicPr>
            <p:nvPr/>
          </p:nvPicPr>
          <p:blipFill>
            <a:blip r:embed="rId3"/>
            <a:srcRect l="12751" t="7186" r="3296" b="6631"/>
            <a:stretch/>
          </p:blipFill>
          <p:spPr bwMode="auto">
            <a:xfrm rot="18937278">
              <a:off x="2898832" y="3124470"/>
              <a:ext cx="163445" cy="164168"/>
            </a:xfrm>
            <a:prstGeom prst="rect">
              <a:avLst/>
            </a:prstGeom>
            <a:noFill/>
          </p:spPr>
        </p:pic>
        <p:pic>
          <p:nvPicPr>
            <p:cNvPr id="58" name="Image 57"/>
            <p:cNvPicPr>
              <a:picLocks noChangeAspect="1"/>
            </p:cNvPicPr>
            <p:nvPr/>
          </p:nvPicPr>
          <p:blipFill>
            <a:blip r:embed="rId3"/>
            <a:srcRect l="12751" t="7186" r="3296" b="6631"/>
            <a:stretch/>
          </p:blipFill>
          <p:spPr bwMode="auto">
            <a:xfrm rot="18937278">
              <a:off x="3154396" y="3281037"/>
              <a:ext cx="197079" cy="197951"/>
            </a:xfrm>
            <a:prstGeom prst="rect">
              <a:avLst/>
            </a:prstGeom>
            <a:noFill/>
          </p:spPr>
        </p:pic>
        <p:pic>
          <p:nvPicPr>
            <p:cNvPr id="59" name="Image 58"/>
            <p:cNvPicPr>
              <a:picLocks noChangeAspect="1"/>
            </p:cNvPicPr>
            <p:nvPr/>
          </p:nvPicPr>
          <p:blipFill>
            <a:blip r:embed="rId3"/>
            <a:srcRect l="12751" t="7186" r="3296" b="6631"/>
            <a:stretch/>
          </p:blipFill>
          <p:spPr bwMode="auto">
            <a:xfrm rot="18937278">
              <a:off x="3154396" y="3024450"/>
              <a:ext cx="197079" cy="197951"/>
            </a:xfrm>
            <a:prstGeom prst="rect">
              <a:avLst/>
            </a:prstGeom>
            <a:noFill/>
          </p:spPr>
        </p:pic>
        <p:pic>
          <p:nvPicPr>
            <p:cNvPr id="60" name="Image 59"/>
            <p:cNvPicPr>
              <a:picLocks noChangeAspect="1"/>
            </p:cNvPicPr>
            <p:nvPr/>
          </p:nvPicPr>
          <p:blipFill>
            <a:blip r:embed="rId3"/>
            <a:srcRect l="12751" t="7186" r="3296" b="6631"/>
            <a:stretch/>
          </p:blipFill>
          <p:spPr bwMode="auto">
            <a:xfrm rot="18937278">
              <a:off x="3154396" y="2755322"/>
              <a:ext cx="197079" cy="197951"/>
            </a:xfrm>
            <a:prstGeom prst="rect">
              <a:avLst/>
            </a:prstGeom>
            <a:noFill/>
          </p:spPr>
        </p:pic>
        <p:pic>
          <p:nvPicPr>
            <p:cNvPr id="61" name="Image 60"/>
            <p:cNvPicPr>
              <a:picLocks noChangeAspect="1"/>
            </p:cNvPicPr>
            <p:nvPr/>
          </p:nvPicPr>
          <p:blipFill>
            <a:blip r:embed="rId3"/>
            <a:srcRect l="12751" t="7186" r="3296" b="6631"/>
            <a:stretch/>
          </p:blipFill>
          <p:spPr bwMode="auto">
            <a:xfrm rot="18937278">
              <a:off x="3521738" y="3256686"/>
              <a:ext cx="217190" cy="218151"/>
            </a:xfrm>
            <a:prstGeom prst="rect">
              <a:avLst/>
            </a:prstGeom>
            <a:noFill/>
          </p:spPr>
        </p:pic>
        <p:pic>
          <p:nvPicPr>
            <p:cNvPr id="62" name="Image 61"/>
            <p:cNvPicPr>
              <a:picLocks noChangeAspect="1"/>
            </p:cNvPicPr>
            <p:nvPr/>
          </p:nvPicPr>
          <p:blipFill>
            <a:blip r:embed="rId3"/>
            <a:srcRect l="12751" t="7186" r="3296" b="6631"/>
            <a:stretch/>
          </p:blipFill>
          <p:spPr bwMode="auto">
            <a:xfrm rot="18937278">
              <a:off x="3521738" y="3000099"/>
              <a:ext cx="217190" cy="218151"/>
            </a:xfrm>
            <a:prstGeom prst="rect">
              <a:avLst/>
            </a:prstGeom>
            <a:noFill/>
          </p:spPr>
        </p:pic>
        <p:pic>
          <p:nvPicPr>
            <p:cNvPr id="63" name="Image 62"/>
            <p:cNvPicPr>
              <a:picLocks noChangeAspect="1"/>
            </p:cNvPicPr>
            <p:nvPr/>
          </p:nvPicPr>
          <p:blipFill>
            <a:blip r:embed="rId3"/>
            <a:srcRect l="12751" t="7186" r="3296" b="6631"/>
            <a:stretch/>
          </p:blipFill>
          <p:spPr bwMode="auto">
            <a:xfrm rot="18937278">
              <a:off x="3521738" y="2730971"/>
              <a:ext cx="217190" cy="218151"/>
            </a:xfrm>
            <a:prstGeom prst="rect">
              <a:avLst/>
            </a:prstGeom>
            <a:noFill/>
          </p:spPr>
        </p:pic>
        <p:pic>
          <p:nvPicPr>
            <p:cNvPr id="64" name="Image 63"/>
            <p:cNvPicPr>
              <a:picLocks noChangeAspect="1"/>
            </p:cNvPicPr>
            <p:nvPr/>
          </p:nvPicPr>
          <p:blipFill>
            <a:blip r:embed="rId3"/>
            <a:srcRect l="12751" t="7186" r="3296" b="6631"/>
            <a:stretch/>
          </p:blipFill>
          <p:spPr bwMode="auto">
            <a:xfrm rot="18937278">
              <a:off x="3827581" y="3215839"/>
              <a:ext cx="250125" cy="251231"/>
            </a:xfrm>
            <a:prstGeom prst="rect">
              <a:avLst/>
            </a:prstGeom>
            <a:noFill/>
          </p:spPr>
        </p:pic>
        <p:pic>
          <p:nvPicPr>
            <p:cNvPr id="65" name="Image 64"/>
            <p:cNvPicPr>
              <a:picLocks noChangeAspect="1"/>
            </p:cNvPicPr>
            <p:nvPr/>
          </p:nvPicPr>
          <p:blipFill>
            <a:blip r:embed="rId3"/>
            <a:srcRect l="12751" t="7186" r="3296" b="6631"/>
            <a:stretch/>
          </p:blipFill>
          <p:spPr bwMode="auto">
            <a:xfrm rot="18937278">
              <a:off x="3827581" y="2870352"/>
              <a:ext cx="250125" cy="251231"/>
            </a:xfrm>
            <a:prstGeom prst="rect">
              <a:avLst/>
            </a:prstGeom>
            <a:noFill/>
          </p:spPr>
        </p:pic>
        <p:pic>
          <p:nvPicPr>
            <p:cNvPr id="66" name="Image 65"/>
            <p:cNvPicPr>
              <a:picLocks noChangeAspect="1"/>
            </p:cNvPicPr>
            <p:nvPr/>
          </p:nvPicPr>
          <p:blipFill>
            <a:blip r:embed="rId3"/>
            <a:srcRect l="12751" t="7186" r="3296" b="6631"/>
            <a:stretch/>
          </p:blipFill>
          <p:spPr bwMode="auto">
            <a:xfrm rot="18937278">
              <a:off x="4174206" y="3183848"/>
              <a:ext cx="276545" cy="277767"/>
            </a:xfrm>
            <a:prstGeom prst="rect">
              <a:avLst/>
            </a:prstGeom>
            <a:noFill/>
          </p:spPr>
        </p:pic>
        <p:pic>
          <p:nvPicPr>
            <p:cNvPr id="67" name="Image 66"/>
            <p:cNvPicPr>
              <a:picLocks noChangeAspect="1"/>
            </p:cNvPicPr>
            <p:nvPr/>
          </p:nvPicPr>
          <p:blipFill>
            <a:blip r:embed="rId3"/>
            <a:srcRect l="12751" t="7186" r="3296" b="6631"/>
            <a:stretch/>
          </p:blipFill>
          <p:spPr bwMode="auto">
            <a:xfrm rot="18937278">
              <a:off x="4838839" y="3133797"/>
              <a:ext cx="357440" cy="359021"/>
            </a:xfrm>
            <a:prstGeom prst="rect">
              <a:avLst/>
            </a:prstGeom>
            <a:noFill/>
          </p:spPr>
        </p:pic>
        <p:pic>
          <p:nvPicPr>
            <p:cNvPr id="68" name="Image 67"/>
            <p:cNvPicPr>
              <a:picLocks noChangeAspect="1"/>
            </p:cNvPicPr>
            <p:nvPr/>
          </p:nvPicPr>
          <p:blipFill>
            <a:blip r:embed="rId3"/>
            <a:srcRect l="12751" t="7186" r="3296" b="6631"/>
            <a:stretch/>
          </p:blipFill>
          <p:spPr bwMode="auto">
            <a:xfrm rot="18937278">
              <a:off x="2572341" y="3195001"/>
              <a:ext cx="135568" cy="136167"/>
            </a:xfrm>
            <a:prstGeom prst="rect">
              <a:avLst/>
            </a:prstGeom>
            <a:noFill/>
          </p:spPr>
        </p:pic>
        <p:pic>
          <p:nvPicPr>
            <p:cNvPr id="69" name="Image 68"/>
            <p:cNvPicPr>
              <a:picLocks noChangeAspect="1"/>
            </p:cNvPicPr>
            <p:nvPr/>
          </p:nvPicPr>
          <p:blipFill>
            <a:blip r:embed="rId3"/>
            <a:srcRect l="12751" t="7186" r="3296" b="6631"/>
            <a:stretch/>
          </p:blipFill>
          <p:spPr bwMode="auto">
            <a:xfrm rot="18937278">
              <a:off x="4433970" y="3162048"/>
              <a:ext cx="314599" cy="315989"/>
            </a:xfrm>
            <a:prstGeom prst="rect">
              <a:avLst/>
            </a:prstGeom>
            <a:noFill/>
          </p:spPr>
        </p:pic>
        <p:pic>
          <p:nvPicPr>
            <p:cNvPr id="70" name="Image 69"/>
            <p:cNvPicPr>
              <a:picLocks noChangeAspect="1"/>
            </p:cNvPicPr>
            <p:nvPr/>
          </p:nvPicPr>
          <p:blipFill>
            <a:blip r:embed="rId3"/>
            <a:srcRect l="12751" t="7186" r="3296" b="6631"/>
            <a:stretch/>
          </p:blipFill>
          <p:spPr bwMode="auto">
            <a:xfrm rot="18937278">
              <a:off x="2085181" y="3457121"/>
              <a:ext cx="70909" cy="71222"/>
            </a:xfrm>
            <a:prstGeom prst="rect">
              <a:avLst/>
            </a:prstGeom>
            <a:noFill/>
          </p:spPr>
        </p:pic>
      </p:grpSp>
      <p:sp>
        <p:nvSpPr>
          <p:cNvPr id="72" name="ZoneTexte 71"/>
          <p:cNvSpPr txBox="1"/>
          <p:nvPr/>
        </p:nvSpPr>
        <p:spPr bwMode="auto">
          <a:xfrm>
            <a:off x="5676502" y="3688799"/>
            <a:ext cx="2957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rgbClr val="C00000"/>
                </a:solidFill>
              </a:rPr>
              <a:t>S</a:t>
            </a:r>
            <a:endParaRPr/>
          </a:p>
        </p:txBody>
      </p:sp>
      <p:sp>
        <p:nvSpPr>
          <p:cNvPr id="71" name="Espace réservé du contenu 1"/>
          <p:cNvSpPr txBox="1"/>
          <p:nvPr/>
        </p:nvSpPr>
        <p:spPr bwMode="auto">
          <a:xfrm>
            <a:off x="6504638" y="905679"/>
            <a:ext cx="4944399" cy="4627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>
              <a:lnSpc>
                <a:spcPct val="90000"/>
              </a:lnSpc>
              <a:spcBef>
                <a:spcPts val="750"/>
              </a:spcBef>
              <a:buFont typeface="Arial"/>
              <a:buChar char="•"/>
              <a:defRPr sz="1800" b="0">
                <a:solidFill>
                  <a:srgbClr val="00A3A6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6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>
                <a:solidFill>
                  <a:srgbClr val="478FD1"/>
                </a:solidFill>
              </a:rPr>
              <a:t>Migliorare le performances della popolazione</a:t>
            </a:r>
          </a:p>
        </p:txBody>
      </p:sp>
      <p:sp>
        <p:nvSpPr>
          <p:cNvPr id="73" name="Titre 2"/>
          <p:cNvSpPr txBox="1"/>
          <p:nvPr/>
        </p:nvSpPr>
        <p:spPr bwMode="auto">
          <a:xfrm>
            <a:off x="6201650" y="131930"/>
            <a:ext cx="4978489" cy="888251"/>
          </a:xfrm>
          <a:prstGeom prst="rect">
            <a:avLst/>
          </a:prstGeom>
        </p:spPr>
        <p:txBody>
          <a:bodyPr vert="horz" lIns="0" tIns="46800" rIns="91440" bIns="45720" rtlCol="0" anchor="ctr" anchorCtr="0">
            <a:normAutofit/>
          </a:bodyPr>
          <a:lstStyle>
            <a:lvl1pPr marL="342900" indent="-342900" algn="l" defTabSz="685800">
              <a:lnSpc>
                <a:spcPct val="90000"/>
              </a:lnSpc>
              <a:spcBef>
                <a:spcPts val="0"/>
              </a:spcBef>
              <a:buFontTx/>
              <a:buBlip>
                <a:blip r:embed="rId5"/>
              </a:buBlip>
              <a:defRPr sz="2250" b="1">
                <a:solidFill>
                  <a:srgbClr val="00A3A6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>
                <a:solidFill>
                  <a:srgbClr val="478FD1"/>
                </a:solidFill>
              </a:rPr>
              <a:t>L’obiettivo della selezione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7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 bwMode="auto">
          <a:xfrm>
            <a:off x="1122336" y="1747095"/>
            <a:ext cx="9724504" cy="4009911"/>
          </a:xfrm>
        </p:spPr>
        <p:txBody>
          <a:bodyPr/>
          <a:lstStyle/>
          <a:p>
            <a:pPr>
              <a:defRPr/>
            </a:pPr>
            <a:r>
              <a:rPr lang="fr-FR"/>
              <a:t>En kg? En % de nettoyage? En mix?</a:t>
            </a:r>
            <a:endParaRPr/>
          </a:p>
          <a:p>
            <a:pPr>
              <a:defRPr/>
            </a:pPr>
            <a:r>
              <a:rPr lang="fr-FR">
                <a:solidFill>
                  <a:srgbClr val="478FD1"/>
                </a:solidFill>
              </a:rPr>
              <a:t>In kg? In % di comportamento igienico? Un mix?</a:t>
            </a:r>
            <a:endParaRPr/>
          </a:p>
          <a:p>
            <a:pPr>
              <a:defRPr/>
            </a:pPr>
            <a:endParaRPr lang="fr-FR"/>
          </a:p>
          <a:p>
            <a:pPr>
              <a:defRPr/>
            </a:pPr>
            <a:endParaRPr lang="fr-FR"/>
          </a:p>
          <a:p>
            <a:pPr>
              <a:defRPr/>
            </a:pPr>
            <a:endParaRPr lang="fr-FR"/>
          </a:p>
          <a:p>
            <a:pPr>
              <a:defRPr/>
            </a:pPr>
            <a:endParaRPr lang="fr-FR"/>
          </a:p>
          <a:p>
            <a:pPr>
              <a:defRPr/>
            </a:pPr>
            <a:endParaRPr lang="fr-FR"/>
          </a:p>
          <a:p>
            <a:pPr>
              <a:defRPr/>
            </a:pPr>
            <a:endParaRPr lang="fr-FR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La mesure du gain génétique</a:t>
            </a:r>
            <a:endParaRPr/>
          </a:p>
        </p:txBody>
      </p:sp>
      <p:sp>
        <p:nvSpPr>
          <p:cNvPr id="5" name="Forme libre : forme 4"/>
          <p:cNvSpPr/>
          <p:nvPr/>
        </p:nvSpPr>
        <p:spPr bwMode="auto">
          <a:xfrm>
            <a:off x="6794015" y="4910406"/>
            <a:ext cx="4228777" cy="1018127"/>
          </a:xfrm>
          <a:custGeom>
            <a:avLst/>
            <a:gdLst>
              <a:gd name="connsiteX0" fmla="*/ 45027 w 3465374"/>
              <a:gd name="connsiteY0" fmla="*/ 1405701 h 1432256"/>
              <a:gd name="connsiteX1" fmla="*/ 51930 w 3465374"/>
              <a:gd name="connsiteY1" fmla="*/ 1405552 h 1432256"/>
              <a:gd name="connsiteX2" fmla="*/ 58833 w 3465374"/>
              <a:gd name="connsiteY2" fmla="*/ 1405391 h 1432256"/>
              <a:gd name="connsiteX3" fmla="*/ 65736 w 3465374"/>
              <a:gd name="connsiteY3" fmla="*/ 1405220 h 1432256"/>
              <a:gd name="connsiteX4" fmla="*/ 72639 w 3465374"/>
              <a:gd name="connsiteY4" fmla="*/ 1405048 h 1432256"/>
              <a:gd name="connsiteX5" fmla="*/ 79542 w 3465374"/>
              <a:gd name="connsiteY5" fmla="*/ 1404864 h 1432256"/>
              <a:gd name="connsiteX6" fmla="*/ 86446 w 3465374"/>
              <a:gd name="connsiteY6" fmla="*/ 1404670 h 1432256"/>
              <a:gd name="connsiteX7" fmla="*/ 93349 w 3465374"/>
              <a:gd name="connsiteY7" fmla="*/ 1404463 h 1432256"/>
              <a:gd name="connsiteX8" fmla="*/ 100252 w 3465374"/>
              <a:gd name="connsiteY8" fmla="*/ 1404257 h 1432256"/>
              <a:gd name="connsiteX9" fmla="*/ 107155 w 3465374"/>
              <a:gd name="connsiteY9" fmla="*/ 1404039 h 1432256"/>
              <a:gd name="connsiteX10" fmla="*/ 114058 w 3465374"/>
              <a:gd name="connsiteY10" fmla="*/ 1403810 h 1432256"/>
              <a:gd name="connsiteX11" fmla="*/ 120961 w 3465374"/>
              <a:gd name="connsiteY11" fmla="*/ 1403570 h 1432256"/>
              <a:gd name="connsiteX12" fmla="*/ 127864 w 3465374"/>
              <a:gd name="connsiteY12" fmla="*/ 1403318 h 1432256"/>
              <a:gd name="connsiteX13" fmla="*/ 134767 w 3465374"/>
              <a:gd name="connsiteY13" fmla="*/ 1403054 h 1432256"/>
              <a:gd name="connsiteX14" fmla="*/ 141671 w 3465374"/>
              <a:gd name="connsiteY14" fmla="*/ 1402779 h 1432256"/>
              <a:gd name="connsiteX15" fmla="*/ 148574 w 3465374"/>
              <a:gd name="connsiteY15" fmla="*/ 1402493 h 1432256"/>
              <a:gd name="connsiteX16" fmla="*/ 155477 w 3465374"/>
              <a:gd name="connsiteY16" fmla="*/ 1402195 h 1432256"/>
              <a:gd name="connsiteX17" fmla="*/ 162380 w 3465374"/>
              <a:gd name="connsiteY17" fmla="*/ 1401885 h 1432256"/>
              <a:gd name="connsiteX18" fmla="*/ 169283 w 3465374"/>
              <a:gd name="connsiteY18" fmla="*/ 1401564 h 1432256"/>
              <a:gd name="connsiteX19" fmla="*/ 176186 w 3465374"/>
              <a:gd name="connsiteY19" fmla="*/ 1401232 h 1432256"/>
              <a:gd name="connsiteX20" fmla="*/ 183089 w 3465374"/>
              <a:gd name="connsiteY20" fmla="*/ 1400877 h 1432256"/>
              <a:gd name="connsiteX21" fmla="*/ 189993 w 3465374"/>
              <a:gd name="connsiteY21" fmla="*/ 1400510 h 1432256"/>
              <a:gd name="connsiteX22" fmla="*/ 196896 w 3465374"/>
              <a:gd name="connsiteY22" fmla="*/ 1400121 h 1432256"/>
              <a:gd name="connsiteX23" fmla="*/ 203799 w 3465374"/>
              <a:gd name="connsiteY23" fmla="*/ 1399731 h 1432256"/>
              <a:gd name="connsiteX24" fmla="*/ 210702 w 3465374"/>
              <a:gd name="connsiteY24" fmla="*/ 1399307 h 1432256"/>
              <a:gd name="connsiteX25" fmla="*/ 217605 w 3465374"/>
              <a:gd name="connsiteY25" fmla="*/ 1398883 h 1432256"/>
              <a:gd name="connsiteX26" fmla="*/ 224508 w 3465374"/>
              <a:gd name="connsiteY26" fmla="*/ 1398425 h 1432256"/>
              <a:gd name="connsiteX27" fmla="*/ 231411 w 3465374"/>
              <a:gd name="connsiteY27" fmla="*/ 1397967 h 1432256"/>
              <a:gd name="connsiteX28" fmla="*/ 238315 w 3465374"/>
              <a:gd name="connsiteY28" fmla="*/ 1397474 h 1432256"/>
              <a:gd name="connsiteX29" fmla="*/ 245218 w 3465374"/>
              <a:gd name="connsiteY29" fmla="*/ 1396970 h 1432256"/>
              <a:gd name="connsiteX30" fmla="*/ 252121 w 3465374"/>
              <a:gd name="connsiteY30" fmla="*/ 1396443 h 1432256"/>
              <a:gd name="connsiteX31" fmla="*/ 259024 w 3465374"/>
              <a:gd name="connsiteY31" fmla="*/ 1395893 h 1432256"/>
              <a:gd name="connsiteX32" fmla="*/ 265927 w 3465374"/>
              <a:gd name="connsiteY32" fmla="*/ 1395320 h 1432256"/>
              <a:gd name="connsiteX33" fmla="*/ 272830 w 3465374"/>
              <a:gd name="connsiteY33" fmla="*/ 1394724 h 1432256"/>
              <a:gd name="connsiteX34" fmla="*/ 279733 w 3465374"/>
              <a:gd name="connsiteY34" fmla="*/ 1394105 h 1432256"/>
              <a:gd name="connsiteX35" fmla="*/ 286636 w 3465374"/>
              <a:gd name="connsiteY35" fmla="*/ 1393464 h 1432256"/>
              <a:gd name="connsiteX36" fmla="*/ 293540 w 3465374"/>
              <a:gd name="connsiteY36" fmla="*/ 1392799 h 1432256"/>
              <a:gd name="connsiteX37" fmla="*/ 300443 w 3465374"/>
              <a:gd name="connsiteY37" fmla="*/ 1392112 h 1432256"/>
              <a:gd name="connsiteX38" fmla="*/ 307346 w 3465374"/>
              <a:gd name="connsiteY38" fmla="*/ 1391390 h 1432256"/>
              <a:gd name="connsiteX39" fmla="*/ 314249 w 3465374"/>
              <a:gd name="connsiteY39" fmla="*/ 1390645 h 1432256"/>
              <a:gd name="connsiteX40" fmla="*/ 321152 w 3465374"/>
              <a:gd name="connsiteY40" fmla="*/ 1389877 h 1432256"/>
              <a:gd name="connsiteX41" fmla="*/ 328055 w 3465374"/>
              <a:gd name="connsiteY41" fmla="*/ 1389075 h 1432256"/>
              <a:gd name="connsiteX42" fmla="*/ 334958 w 3465374"/>
              <a:gd name="connsiteY42" fmla="*/ 1388239 h 1432256"/>
              <a:gd name="connsiteX43" fmla="*/ 341862 w 3465374"/>
              <a:gd name="connsiteY43" fmla="*/ 1387379 h 1432256"/>
              <a:gd name="connsiteX44" fmla="*/ 348765 w 3465374"/>
              <a:gd name="connsiteY44" fmla="*/ 1386486 h 1432256"/>
              <a:gd name="connsiteX45" fmla="*/ 355668 w 3465374"/>
              <a:gd name="connsiteY45" fmla="*/ 1385558 h 1432256"/>
              <a:gd name="connsiteX46" fmla="*/ 362571 w 3465374"/>
              <a:gd name="connsiteY46" fmla="*/ 1384595 h 1432256"/>
              <a:gd name="connsiteX47" fmla="*/ 369474 w 3465374"/>
              <a:gd name="connsiteY47" fmla="*/ 1383598 h 1432256"/>
              <a:gd name="connsiteX48" fmla="*/ 376377 w 3465374"/>
              <a:gd name="connsiteY48" fmla="*/ 1382567 h 1432256"/>
              <a:gd name="connsiteX49" fmla="*/ 383280 w 3465374"/>
              <a:gd name="connsiteY49" fmla="*/ 1381490 h 1432256"/>
              <a:gd name="connsiteX50" fmla="*/ 390184 w 3465374"/>
              <a:gd name="connsiteY50" fmla="*/ 1380390 h 1432256"/>
              <a:gd name="connsiteX51" fmla="*/ 397087 w 3465374"/>
              <a:gd name="connsiteY51" fmla="*/ 1379244 h 1432256"/>
              <a:gd name="connsiteX52" fmla="*/ 403990 w 3465374"/>
              <a:gd name="connsiteY52" fmla="*/ 1378053 h 1432256"/>
              <a:gd name="connsiteX53" fmla="*/ 410893 w 3465374"/>
              <a:gd name="connsiteY53" fmla="*/ 1376827 h 1432256"/>
              <a:gd name="connsiteX54" fmla="*/ 417796 w 3465374"/>
              <a:gd name="connsiteY54" fmla="*/ 1375555 h 1432256"/>
              <a:gd name="connsiteX55" fmla="*/ 424699 w 3465374"/>
              <a:gd name="connsiteY55" fmla="*/ 1374237 h 1432256"/>
              <a:gd name="connsiteX56" fmla="*/ 431602 w 3465374"/>
              <a:gd name="connsiteY56" fmla="*/ 1372885 h 1432256"/>
              <a:gd name="connsiteX57" fmla="*/ 438505 w 3465374"/>
              <a:gd name="connsiteY57" fmla="*/ 1371476 h 1432256"/>
              <a:gd name="connsiteX58" fmla="*/ 445409 w 3465374"/>
              <a:gd name="connsiteY58" fmla="*/ 1370020 h 1432256"/>
              <a:gd name="connsiteX59" fmla="*/ 452312 w 3465374"/>
              <a:gd name="connsiteY59" fmla="*/ 1368519 h 1432256"/>
              <a:gd name="connsiteX60" fmla="*/ 459215 w 3465374"/>
              <a:gd name="connsiteY60" fmla="*/ 1366973 h 1432256"/>
              <a:gd name="connsiteX61" fmla="*/ 466118 w 3465374"/>
              <a:gd name="connsiteY61" fmla="*/ 1365369 h 1432256"/>
              <a:gd name="connsiteX62" fmla="*/ 473021 w 3465374"/>
              <a:gd name="connsiteY62" fmla="*/ 1363718 h 1432256"/>
              <a:gd name="connsiteX63" fmla="*/ 479924 w 3465374"/>
              <a:gd name="connsiteY63" fmla="*/ 1362011 h 1432256"/>
              <a:gd name="connsiteX64" fmla="*/ 486827 w 3465374"/>
              <a:gd name="connsiteY64" fmla="*/ 1360247 h 1432256"/>
              <a:gd name="connsiteX65" fmla="*/ 493731 w 3465374"/>
              <a:gd name="connsiteY65" fmla="*/ 1358436 h 1432256"/>
              <a:gd name="connsiteX66" fmla="*/ 500634 w 3465374"/>
              <a:gd name="connsiteY66" fmla="*/ 1356557 h 1432256"/>
              <a:gd name="connsiteX67" fmla="*/ 507537 w 3465374"/>
              <a:gd name="connsiteY67" fmla="*/ 1354621 h 1432256"/>
              <a:gd name="connsiteX68" fmla="*/ 514440 w 3465374"/>
              <a:gd name="connsiteY68" fmla="*/ 1352627 h 1432256"/>
              <a:gd name="connsiteX69" fmla="*/ 521343 w 3465374"/>
              <a:gd name="connsiteY69" fmla="*/ 1350576 h 1432256"/>
              <a:gd name="connsiteX70" fmla="*/ 528246 w 3465374"/>
              <a:gd name="connsiteY70" fmla="*/ 1348456 h 1432256"/>
              <a:gd name="connsiteX71" fmla="*/ 535149 w 3465374"/>
              <a:gd name="connsiteY71" fmla="*/ 1346268 h 1432256"/>
              <a:gd name="connsiteX72" fmla="*/ 542053 w 3465374"/>
              <a:gd name="connsiteY72" fmla="*/ 1344011 h 1432256"/>
              <a:gd name="connsiteX73" fmla="*/ 548956 w 3465374"/>
              <a:gd name="connsiteY73" fmla="*/ 1341696 h 1432256"/>
              <a:gd name="connsiteX74" fmla="*/ 555859 w 3465374"/>
              <a:gd name="connsiteY74" fmla="*/ 1339313 h 1432256"/>
              <a:gd name="connsiteX75" fmla="*/ 562762 w 3465374"/>
              <a:gd name="connsiteY75" fmla="*/ 1336849 h 1432256"/>
              <a:gd name="connsiteX76" fmla="*/ 569665 w 3465374"/>
              <a:gd name="connsiteY76" fmla="*/ 1334329 h 1432256"/>
              <a:gd name="connsiteX77" fmla="*/ 576568 w 3465374"/>
              <a:gd name="connsiteY77" fmla="*/ 1331728 h 1432256"/>
              <a:gd name="connsiteX78" fmla="*/ 583471 w 3465374"/>
              <a:gd name="connsiteY78" fmla="*/ 1329046 h 1432256"/>
              <a:gd name="connsiteX79" fmla="*/ 590374 w 3465374"/>
              <a:gd name="connsiteY79" fmla="*/ 1326297 h 1432256"/>
              <a:gd name="connsiteX80" fmla="*/ 597278 w 3465374"/>
              <a:gd name="connsiteY80" fmla="*/ 1323466 h 1432256"/>
              <a:gd name="connsiteX81" fmla="*/ 604181 w 3465374"/>
              <a:gd name="connsiteY81" fmla="*/ 1320556 h 1432256"/>
              <a:gd name="connsiteX82" fmla="*/ 611084 w 3465374"/>
              <a:gd name="connsiteY82" fmla="*/ 1317565 h 1432256"/>
              <a:gd name="connsiteX83" fmla="*/ 617987 w 3465374"/>
              <a:gd name="connsiteY83" fmla="*/ 1314483 h 1432256"/>
              <a:gd name="connsiteX84" fmla="*/ 624890 w 3465374"/>
              <a:gd name="connsiteY84" fmla="*/ 1311332 h 1432256"/>
              <a:gd name="connsiteX85" fmla="*/ 631793 w 3465374"/>
              <a:gd name="connsiteY85" fmla="*/ 1308090 h 1432256"/>
              <a:gd name="connsiteX86" fmla="*/ 638696 w 3465374"/>
              <a:gd name="connsiteY86" fmla="*/ 1304755 h 1432256"/>
              <a:gd name="connsiteX87" fmla="*/ 645600 w 3465374"/>
              <a:gd name="connsiteY87" fmla="*/ 1301341 h 1432256"/>
              <a:gd name="connsiteX88" fmla="*/ 652503 w 3465374"/>
              <a:gd name="connsiteY88" fmla="*/ 1297835 h 1432256"/>
              <a:gd name="connsiteX89" fmla="*/ 659406 w 3465374"/>
              <a:gd name="connsiteY89" fmla="*/ 1294237 h 1432256"/>
              <a:gd name="connsiteX90" fmla="*/ 666309 w 3465374"/>
              <a:gd name="connsiteY90" fmla="*/ 1290547 h 1432256"/>
              <a:gd name="connsiteX91" fmla="*/ 673212 w 3465374"/>
              <a:gd name="connsiteY91" fmla="*/ 1286766 h 1432256"/>
              <a:gd name="connsiteX92" fmla="*/ 680115 w 3465374"/>
              <a:gd name="connsiteY92" fmla="*/ 1282882 h 1432256"/>
              <a:gd name="connsiteX93" fmla="*/ 687018 w 3465374"/>
              <a:gd name="connsiteY93" fmla="*/ 1278906 h 1432256"/>
              <a:gd name="connsiteX94" fmla="*/ 693922 w 3465374"/>
              <a:gd name="connsiteY94" fmla="*/ 1274827 h 1432256"/>
              <a:gd name="connsiteX95" fmla="*/ 700825 w 3465374"/>
              <a:gd name="connsiteY95" fmla="*/ 1270656 h 1432256"/>
              <a:gd name="connsiteX96" fmla="*/ 707728 w 3465374"/>
              <a:gd name="connsiteY96" fmla="*/ 1266371 h 1432256"/>
              <a:gd name="connsiteX97" fmla="*/ 714631 w 3465374"/>
              <a:gd name="connsiteY97" fmla="*/ 1261994 h 1432256"/>
              <a:gd name="connsiteX98" fmla="*/ 721534 w 3465374"/>
              <a:gd name="connsiteY98" fmla="*/ 1257514 h 1432256"/>
              <a:gd name="connsiteX99" fmla="*/ 728437 w 3465374"/>
              <a:gd name="connsiteY99" fmla="*/ 1252919 h 1432256"/>
              <a:gd name="connsiteX100" fmla="*/ 735340 w 3465374"/>
              <a:gd name="connsiteY100" fmla="*/ 1248233 h 1432256"/>
              <a:gd name="connsiteX101" fmla="*/ 742243 w 3465374"/>
              <a:gd name="connsiteY101" fmla="*/ 1243432 h 1432256"/>
              <a:gd name="connsiteX102" fmla="*/ 749147 w 3465374"/>
              <a:gd name="connsiteY102" fmla="*/ 1238516 h 1432256"/>
              <a:gd name="connsiteX103" fmla="*/ 756050 w 3465374"/>
              <a:gd name="connsiteY103" fmla="*/ 1233498 h 1432256"/>
              <a:gd name="connsiteX104" fmla="*/ 762953 w 3465374"/>
              <a:gd name="connsiteY104" fmla="*/ 1228365 h 1432256"/>
              <a:gd name="connsiteX105" fmla="*/ 769856 w 3465374"/>
              <a:gd name="connsiteY105" fmla="*/ 1223117 h 1432256"/>
              <a:gd name="connsiteX106" fmla="*/ 776759 w 3465374"/>
              <a:gd name="connsiteY106" fmla="*/ 1217754 h 1432256"/>
              <a:gd name="connsiteX107" fmla="*/ 783662 w 3465374"/>
              <a:gd name="connsiteY107" fmla="*/ 1212277 h 1432256"/>
              <a:gd name="connsiteX108" fmla="*/ 790565 w 3465374"/>
              <a:gd name="connsiteY108" fmla="*/ 1206686 h 1432256"/>
              <a:gd name="connsiteX109" fmla="*/ 797469 w 3465374"/>
              <a:gd name="connsiteY109" fmla="*/ 1200980 h 1432256"/>
              <a:gd name="connsiteX110" fmla="*/ 804372 w 3465374"/>
              <a:gd name="connsiteY110" fmla="*/ 1195159 h 1432256"/>
              <a:gd name="connsiteX111" fmla="*/ 811275 w 3465374"/>
              <a:gd name="connsiteY111" fmla="*/ 1189212 h 1432256"/>
              <a:gd name="connsiteX112" fmla="*/ 818178 w 3465374"/>
              <a:gd name="connsiteY112" fmla="*/ 1183151 h 1432256"/>
              <a:gd name="connsiteX113" fmla="*/ 825081 w 3465374"/>
              <a:gd name="connsiteY113" fmla="*/ 1176975 h 1432256"/>
              <a:gd name="connsiteX114" fmla="*/ 831984 w 3465374"/>
              <a:gd name="connsiteY114" fmla="*/ 1170673 h 1432256"/>
              <a:gd name="connsiteX115" fmla="*/ 838887 w 3465374"/>
              <a:gd name="connsiteY115" fmla="*/ 1164245 h 1432256"/>
              <a:gd name="connsiteX116" fmla="*/ 845791 w 3465374"/>
              <a:gd name="connsiteY116" fmla="*/ 1157703 h 1432256"/>
              <a:gd name="connsiteX117" fmla="*/ 852694 w 3465374"/>
              <a:gd name="connsiteY117" fmla="*/ 1151023 h 1432256"/>
              <a:gd name="connsiteX118" fmla="*/ 859597 w 3465374"/>
              <a:gd name="connsiteY118" fmla="*/ 1144239 h 1432256"/>
              <a:gd name="connsiteX119" fmla="*/ 866500 w 3465374"/>
              <a:gd name="connsiteY119" fmla="*/ 1137319 h 1432256"/>
              <a:gd name="connsiteX120" fmla="*/ 873403 w 3465374"/>
              <a:gd name="connsiteY120" fmla="*/ 1130284 h 1432256"/>
              <a:gd name="connsiteX121" fmla="*/ 880306 w 3465374"/>
              <a:gd name="connsiteY121" fmla="*/ 1123111 h 1432256"/>
              <a:gd name="connsiteX122" fmla="*/ 887209 w 3465374"/>
              <a:gd name="connsiteY122" fmla="*/ 1115824 h 1432256"/>
              <a:gd name="connsiteX123" fmla="*/ 894112 w 3465374"/>
              <a:gd name="connsiteY123" fmla="*/ 1108410 h 1432256"/>
              <a:gd name="connsiteX124" fmla="*/ 901016 w 3465374"/>
              <a:gd name="connsiteY124" fmla="*/ 1100871 h 1432256"/>
              <a:gd name="connsiteX125" fmla="*/ 907919 w 3465374"/>
              <a:gd name="connsiteY125" fmla="*/ 1093205 h 1432256"/>
              <a:gd name="connsiteX126" fmla="*/ 914822 w 3465374"/>
              <a:gd name="connsiteY126" fmla="*/ 1085414 h 1432256"/>
              <a:gd name="connsiteX127" fmla="*/ 921725 w 3465374"/>
              <a:gd name="connsiteY127" fmla="*/ 1077508 h 1432256"/>
              <a:gd name="connsiteX128" fmla="*/ 928628 w 3465374"/>
              <a:gd name="connsiteY128" fmla="*/ 1069464 h 1432256"/>
              <a:gd name="connsiteX129" fmla="*/ 935531 w 3465374"/>
              <a:gd name="connsiteY129" fmla="*/ 1061306 h 1432256"/>
              <a:gd name="connsiteX130" fmla="*/ 942434 w 3465374"/>
              <a:gd name="connsiteY130" fmla="*/ 1053022 h 1432256"/>
              <a:gd name="connsiteX131" fmla="*/ 949338 w 3465374"/>
              <a:gd name="connsiteY131" fmla="*/ 1044612 h 1432256"/>
              <a:gd name="connsiteX132" fmla="*/ 956241 w 3465374"/>
              <a:gd name="connsiteY132" fmla="*/ 1036075 h 1432256"/>
              <a:gd name="connsiteX133" fmla="*/ 963144 w 3465374"/>
              <a:gd name="connsiteY133" fmla="*/ 1027425 h 1432256"/>
              <a:gd name="connsiteX134" fmla="*/ 970047 w 3465374"/>
              <a:gd name="connsiteY134" fmla="*/ 1018648 h 1432256"/>
              <a:gd name="connsiteX135" fmla="*/ 976950 w 3465374"/>
              <a:gd name="connsiteY135" fmla="*/ 1009756 h 1432256"/>
              <a:gd name="connsiteX136" fmla="*/ 983853 w 3465374"/>
              <a:gd name="connsiteY136" fmla="*/ 1000739 h 1432256"/>
              <a:gd name="connsiteX137" fmla="*/ 990756 w 3465374"/>
              <a:gd name="connsiteY137" fmla="*/ 991595 h 1432256"/>
              <a:gd name="connsiteX138" fmla="*/ 997660 w 3465374"/>
              <a:gd name="connsiteY138" fmla="*/ 982349 h 1432256"/>
              <a:gd name="connsiteX139" fmla="*/ 1004563 w 3465374"/>
              <a:gd name="connsiteY139" fmla="*/ 972976 h 1432256"/>
              <a:gd name="connsiteX140" fmla="*/ 1011466 w 3465374"/>
              <a:gd name="connsiteY140" fmla="*/ 963500 h 1432256"/>
              <a:gd name="connsiteX141" fmla="*/ 1018369 w 3465374"/>
              <a:gd name="connsiteY141" fmla="*/ 953898 h 1432256"/>
              <a:gd name="connsiteX142" fmla="*/ 1025272 w 3465374"/>
              <a:gd name="connsiteY142" fmla="*/ 944193 h 1432256"/>
              <a:gd name="connsiteX143" fmla="*/ 1032175 w 3465374"/>
              <a:gd name="connsiteY143" fmla="*/ 934374 h 1432256"/>
              <a:gd name="connsiteX144" fmla="*/ 1039078 w 3465374"/>
              <a:gd name="connsiteY144" fmla="*/ 924440 h 1432256"/>
              <a:gd name="connsiteX145" fmla="*/ 1045981 w 3465374"/>
              <a:gd name="connsiteY145" fmla="*/ 914414 h 1432256"/>
              <a:gd name="connsiteX146" fmla="*/ 1052885 w 3465374"/>
              <a:gd name="connsiteY146" fmla="*/ 904273 h 1432256"/>
              <a:gd name="connsiteX147" fmla="*/ 1059788 w 3465374"/>
              <a:gd name="connsiteY147" fmla="*/ 894030 h 1432256"/>
              <a:gd name="connsiteX148" fmla="*/ 1066691 w 3465374"/>
              <a:gd name="connsiteY148" fmla="*/ 883683 h 1432256"/>
              <a:gd name="connsiteX149" fmla="*/ 1073594 w 3465374"/>
              <a:gd name="connsiteY149" fmla="*/ 873245 h 1432256"/>
              <a:gd name="connsiteX150" fmla="*/ 1080497 w 3465374"/>
              <a:gd name="connsiteY150" fmla="*/ 862704 h 1432256"/>
              <a:gd name="connsiteX151" fmla="*/ 1087400 w 3465374"/>
              <a:gd name="connsiteY151" fmla="*/ 852070 h 1432256"/>
              <a:gd name="connsiteX152" fmla="*/ 1094303 w 3465374"/>
              <a:gd name="connsiteY152" fmla="*/ 841346 h 1432256"/>
              <a:gd name="connsiteX153" fmla="*/ 1101207 w 3465374"/>
              <a:gd name="connsiteY153" fmla="*/ 830529 h 1432256"/>
              <a:gd name="connsiteX154" fmla="*/ 1108110 w 3465374"/>
              <a:gd name="connsiteY154" fmla="*/ 819644 h 1432256"/>
              <a:gd name="connsiteX155" fmla="*/ 1115013 w 3465374"/>
              <a:gd name="connsiteY155" fmla="*/ 808656 h 1432256"/>
              <a:gd name="connsiteX156" fmla="*/ 1121916 w 3465374"/>
              <a:gd name="connsiteY156" fmla="*/ 797599 h 1432256"/>
              <a:gd name="connsiteX157" fmla="*/ 1128819 w 3465374"/>
              <a:gd name="connsiteY157" fmla="*/ 786462 h 1432256"/>
              <a:gd name="connsiteX158" fmla="*/ 1135722 w 3465374"/>
              <a:gd name="connsiteY158" fmla="*/ 775244 h 1432256"/>
              <a:gd name="connsiteX159" fmla="*/ 1142625 w 3465374"/>
              <a:gd name="connsiteY159" fmla="*/ 763970 h 1432256"/>
              <a:gd name="connsiteX160" fmla="*/ 1149529 w 3465374"/>
              <a:gd name="connsiteY160" fmla="*/ 752626 h 1432256"/>
              <a:gd name="connsiteX161" fmla="*/ 1156432 w 3465374"/>
              <a:gd name="connsiteY161" fmla="*/ 741202 h 1432256"/>
              <a:gd name="connsiteX162" fmla="*/ 1163335 w 3465374"/>
              <a:gd name="connsiteY162" fmla="*/ 729733 h 1432256"/>
              <a:gd name="connsiteX163" fmla="*/ 1170238 w 3465374"/>
              <a:gd name="connsiteY163" fmla="*/ 718206 h 1432256"/>
              <a:gd name="connsiteX164" fmla="*/ 1177141 w 3465374"/>
              <a:gd name="connsiteY164" fmla="*/ 706633 h 1432256"/>
              <a:gd name="connsiteX165" fmla="*/ 1184044 w 3465374"/>
              <a:gd name="connsiteY165" fmla="*/ 694992 h 1432256"/>
              <a:gd name="connsiteX166" fmla="*/ 1190947 w 3465374"/>
              <a:gd name="connsiteY166" fmla="*/ 683316 h 1432256"/>
              <a:gd name="connsiteX167" fmla="*/ 1197850 w 3465374"/>
              <a:gd name="connsiteY167" fmla="*/ 671606 h 1432256"/>
              <a:gd name="connsiteX168" fmla="*/ 1204754 w 3465374"/>
              <a:gd name="connsiteY168" fmla="*/ 659850 h 1432256"/>
              <a:gd name="connsiteX169" fmla="*/ 1211657 w 3465374"/>
              <a:gd name="connsiteY169" fmla="*/ 648071 h 1432256"/>
              <a:gd name="connsiteX170" fmla="*/ 1218560 w 3465374"/>
              <a:gd name="connsiteY170" fmla="*/ 636270 h 1432256"/>
              <a:gd name="connsiteX171" fmla="*/ 1225463 w 3465374"/>
              <a:gd name="connsiteY171" fmla="*/ 624422 h 1432256"/>
              <a:gd name="connsiteX172" fmla="*/ 1232366 w 3465374"/>
              <a:gd name="connsiteY172" fmla="*/ 612574 h 1432256"/>
              <a:gd name="connsiteX173" fmla="*/ 1239269 w 3465374"/>
              <a:gd name="connsiteY173" fmla="*/ 600704 h 1432256"/>
              <a:gd name="connsiteX174" fmla="*/ 1246172 w 3465374"/>
              <a:gd name="connsiteY174" fmla="*/ 588833 h 1432256"/>
              <a:gd name="connsiteX175" fmla="*/ 1253076 w 3465374"/>
              <a:gd name="connsiteY175" fmla="*/ 576951 h 1432256"/>
              <a:gd name="connsiteX176" fmla="*/ 1259979 w 3465374"/>
              <a:gd name="connsiteY176" fmla="*/ 565069 h 1432256"/>
              <a:gd name="connsiteX177" fmla="*/ 1266882 w 3465374"/>
              <a:gd name="connsiteY177" fmla="*/ 553187 h 1432256"/>
              <a:gd name="connsiteX178" fmla="*/ 1273785 w 3465374"/>
              <a:gd name="connsiteY178" fmla="*/ 541328 h 1432256"/>
              <a:gd name="connsiteX179" fmla="*/ 1280688 w 3465374"/>
              <a:gd name="connsiteY179" fmla="*/ 529469 h 1432256"/>
              <a:gd name="connsiteX180" fmla="*/ 1287591 w 3465374"/>
              <a:gd name="connsiteY180" fmla="*/ 517644 h 1432256"/>
              <a:gd name="connsiteX181" fmla="*/ 1294494 w 3465374"/>
              <a:gd name="connsiteY181" fmla="*/ 505842 h 1432256"/>
              <a:gd name="connsiteX182" fmla="*/ 1301398 w 3465374"/>
              <a:gd name="connsiteY182" fmla="*/ 494052 h 1432256"/>
              <a:gd name="connsiteX183" fmla="*/ 1308301 w 3465374"/>
              <a:gd name="connsiteY183" fmla="*/ 482319 h 1432256"/>
              <a:gd name="connsiteX184" fmla="*/ 1315204 w 3465374"/>
              <a:gd name="connsiteY184" fmla="*/ 470620 h 1432256"/>
              <a:gd name="connsiteX185" fmla="*/ 1322107 w 3465374"/>
              <a:gd name="connsiteY185" fmla="*/ 458956 h 1432256"/>
              <a:gd name="connsiteX186" fmla="*/ 1329010 w 3465374"/>
              <a:gd name="connsiteY186" fmla="*/ 447361 h 1432256"/>
              <a:gd name="connsiteX187" fmla="*/ 1335913 w 3465374"/>
              <a:gd name="connsiteY187" fmla="*/ 435811 h 1432256"/>
              <a:gd name="connsiteX188" fmla="*/ 1342816 w 3465374"/>
              <a:gd name="connsiteY188" fmla="*/ 424330 h 1432256"/>
              <a:gd name="connsiteX189" fmla="*/ 1349719 w 3465374"/>
              <a:gd name="connsiteY189" fmla="*/ 412918 h 1432256"/>
              <a:gd name="connsiteX190" fmla="*/ 1356623 w 3465374"/>
              <a:gd name="connsiteY190" fmla="*/ 401574 h 1432256"/>
              <a:gd name="connsiteX191" fmla="*/ 1363526 w 3465374"/>
              <a:gd name="connsiteY191" fmla="*/ 390311 h 1432256"/>
              <a:gd name="connsiteX192" fmla="*/ 1370429 w 3465374"/>
              <a:gd name="connsiteY192" fmla="*/ 379128 h 1432256"/>
              <a:gd name="connsiteX193" fmla="*/ 1377332 w 3465374"/>
              <a:gd name="connsiteY193" fmla="*/ 368036 h 1432256"/>
              <a:gd name="connsiteX194" fmla="*/ 1384235 w 3465374"/>
              <a:gd name="connsiteY194" fmla="*/ 357037 h 1432256"/>
              <a:gd name="connsiteX195" fmla="*/ 1391138 w 3465374"/>
              <a:gd name="connsiteY195" fmla="*/ 346152 h 1432256"/>
              <a:gd name="connsiteX196" fmla="*/ 1398041 w 3465374"/>
              <a:gd name="connsiteY196" fmla="*/ 335358 h 1432256"/>
              <a:gd name="connsiteX197" fmla="*/ 1404945 w 3465374"/>
              <a:gd name="connsiteY197" fmla="*/ 324679 h 1432256"/>
              <a:gd name="connsiteX198" fmla="*/ 1411848 w 3465374"/>
              <a:gd name="connsiteY198" fmla="*/ 314115 h 1432256"/>
              <a:gd name="connsiteX199" fmla="*/ 1418751 w 3465374"/>
              <a:gd name="connsiteY199" fmla="*/ 303688 h 1432256"/>
              <a:gd name="connsiteX200" fmla="*/ 1425654 w 3465374"/>
              <a:gd name="connsiteY200" fmla="*/ 293376 h 1432256"/>
              <a:gd name="connsiteX201" fmla="*/ 1432557 w 3465374"/>
              <a:gd name="connsiteY201" fmla="*/ 283201 h 1432256"/>
              <a:gd name="connsiteX202" fmla="*/ 1439460 w 3465374"/>
              <a:gd name="connsiteY202" fmla="*/ 273164 h 1432256"/>
              <a:gd name="connsiteX203" fmla="*/ 1446363 w 3465374"/>
              <a:gd name="connsiteY203" fmla="*/ 263275 h 1432256"/>
              <a:gd name="connsiteX204" fmla="*/ 1453267 w 3465374"/>
              <a:gd name="connsiteY204" fmla="*/ 253536 h 1432256"/>
              <a:gd name="connsiteX205" fmla="*/ 1460170 w 3465374"/>
              <a:gd name="connsiteY205" fmla="*/ 243946 h 1432256"/>
              <a:gd name="connsiteX206" fmla="*/ 1467073 w 3465374"/>
              <a:gd name="connsiteY206" fmla="*/ 234516 h 1432256"/>
              <a:gd name="connsiteX207" fmla="*/ 1473976 w 3465374"/>
              <a:gd name="connsiteY207" fmla="*/ 225258 h 1432256"/>
              <a:gd name="connsiteX208" fmla="*/ 1480879 w 3465374"/>
              <a:gd name="connsiteY208" fmla="*/ 216160 h 1432256"/>
              <a:gd name="connsiteX209" fmla="*/ 1487782 w 3465374"/>
              <a:gd name="connsiteY209" fmla="*/ 207246 h 1432256"/>
              <a:gd name="connsiteX210" fmla="*/ 1494685 w 3465374"/>
              <a:gd name="connsiteY210" fmla="*/ 198503 h 1432256"/>
              <a:gd name="connsiteX211" fmla="*/ 1501588 w 3465374"/>
              <a:gd name="connsiteY211" fmla="*/ 189955 h 1432256"/>
              <a:gd name="connsiteX212" fmla="*/ 1508492 w 3465374"/>
              <a:gd name="connsiteY212" fmla="*/ 181591 h 1432256"/>
              <a:gd name="connsiteX213" fmla="*/ 1515395 w 3465374"/>
              <a:gd name="connsiteY213" fmla="*/ 173433 h 1432256"/>
              <a:gd name="connsiteX214" fmla="*/ 1522298 w 3465374"/>
              <a:gd name="connsiteY214" fmla="*/ 165458 h 1432256"/>
              <a:gd name="connsiteX215" fmla="*/ 1529201 w 3465374"/>
              <a:gd name="connsiteY215" fmla="*/ 157701 h 1432256"/>
              <a:gd name="connsiteX216" fmla="*/ 1536104 w 3465374"/>
              <a:gd name="connsiteY216" fmla="*/ 150139 h 1432256"/>
              <a:gd name="connsiteX217" fmla="*/ 1543007 w 3465374"/>
              <a:gd name="connsiteY217" fmla="*/ 142805 h 1432256"/>
              <a:gd name="connsiteX218" fmla="*/ 1549910 w 3465374"/>
              <a:gd name="connsiteY218" fmla="*/ 135679 h 1432256"/>
              <a:gd name="connsiteX219" fmla="*/ 1556814 w 3465374"/>
              <a:gd name="connsiteY219" fmla="*/ 128781 h 1432256"/>
              <a:gd name="connsiteX220" fmla="*/ 1563717 w 3465374"/>
              <a:gd name="connsiteY220" fmla="*/ 122101 h 1432256"/>
              <a:gd name="connsiteX221" fmla="*/ 1570620 w 3465374"/>
              <a:gd name="connsiteY221" fmla="*/ 115650 h 1432256"/>
              <a:gd name="connsiteX222" fmla="*/ 1577523 w 3465374"/>
              <a:gd name="connsiteY222" fmla="*/ 109428 h 1432256"/>
              <a:gd name="connsiteX223" fmla="*/ 1584426 w 3465374"/>
              <a:gd name="connsiteY223" fmla="*/ 103458 h 1432256"/>
              <a:gd name="connsiteX224" fmla="*/ 1591329 w 3465374"/>
              <a:gd name="connsiteY224" fmla="*/ 97718 h 1432256"/>
              <a:gd name="connsiteX225" fmla="*/ 1598232 w 3465374"/>
              <a:gd name="connsiteY225" fmla="*/ 92218 h 1432256"/>
              <a:gd name="connsiteX226" fmla="*/ 1605135 w 3465374"/>
              <a:gd name="connsiteY226" fmla="*/ 86970 h 1432256"/>
              <a:gd name="connsiteX227" fmla="*/ 1612039 w 3465374"/>
              <a:gd name="connsiteY227" fmla="*/ 81963 h 1432256"/>
              <a:gd name="connsiteX228" fmla="*/ 1618942 w 3465374"/>
              <a:gd name="connsiteY228" fmla="*/ 77220 h 1432256"/>
              <a:gd name="connsiteX229" fmla="*/ 1625845 w 3465374"/>
              <a:gd name="connsiteY229" fmla="*/ 72728 h 1432256"/>
              <a:gd name="connsiteX230" fmla="*/ 1632748 w 3465374"/>
              <a:gd name="connsiteY230" fmla="*/ 68489 h 1432256"/>
              <a:gd name="connsiteX231" fmla="*/ 1639651 w 3465374"/>
              <a:gd name="connsiteY231" fmla="*/ 64524 h 1432256"/>
              <a:gd name="connsiteX232" fmla="*/ 1646554 w 3465374"/>
              <a:gd name="connsiteY232" fmla="*/ 60823 h 1432256"/>
              <a:gd name="connsiteX233" fmla="*/ 1653457 w 3465374"/>
              <a:gd name="connsiteY233" fmla="*/ 57386 h 1432256"/>
              <a:gd name="connsiteX234" fmla="*/ 1660361 w 3465374"/>
              <a:gd name="connsiteY234" fmla="*/ 54200 h 1432256"/>
              <a:gd name="connsiteX235" fmla="*/ 1667264 w 3465374"/>
              <a:gd name="connsiteY235" fmla="*/ 51290 h 1432256"/>
              <a:gd name="connsiteX236" fmla="*/ 1674167 w 3465374"/>
              <a:gd name="connsiteY236" fmla="*/ 48655 h 1432256"/>
              <a:gd name="connsiteX237" fmla="*/ 1681070 w 3465374"/>
              <a:gd name="connsiteY237" fmla="*/ 46294 h 1432256"/>
              <a:gd name="connsiteX238" fmla="*/ 1687973 w 3465374"/>
              <a:gd name="connsiteY238" fmla="*/ 44209 h 1432256"/>
              <a:gd name="connsiteX239" fmla="*/ 1694876 w 3465374"/>
              <a:gd name="connsiteY239" fmla="*/ 42399 h 1432256"/>
              <a:gd name="connsiteX240" fmla="*/ 1701779 w 3465374"/>
              <a:gd name="connsiteY240" fmla="*/ 40863 h 1432256"/>
              <a:gd name="connsiteX241" fmla="*/ 1708683 w 3465374"/>
              <a:gd name="connsiteY241" fmla="*/ 39603 h 1432256"/>
              <a:gd name="connsiteX242" fmla="*/ 1715586 w 3465374"/>
              <a:gd name="connsiteY242" fmla="*/ 38629 h 1432256"/>
              <a:gd name="connsiteX243" fmla="*/ 1722489 w 3465374"/>
              <a:gd name="connsiteY243" fmla="*/ 37941 h 1432256"/>
              <a:gd name="connsiteX244" fmla="*/ 1729392 w 3465374"/>
              <a:gd name="connsiteY244" fmla="*/ 37517 h 1432256"/>
              <a:gd name="connsiteX245" fmla="*/ 1736295 w 3465374"/>
              <a:gd name="connsiteY245" fmla="*/ 37368 h 1432256"/>
              <a:gd name="connsiteX246" fmla="*/ 1743198 w 3465374"/>
              <a:gd name="connsiteY246" fmla="*/ 37517 h 1432256"/>
              <a:gd name="connsiteX247" fmla="*/ 1750101 w 3465374"/>
              <a:gd name="connsiteY247" fmla="*/ 37930 h 1432256"/>
              <a:gd name="connsiteX248" fmla="*/ 1757004 w 3465374"/>
              <a:gd name="connsiteY248" fmla="*/ 38629 h 1432256"/>
              <a:gd name="connsiteX249" fmla="*/ 1763908 w 3465374"/>
              <a:gd name="connsiteY249" fmla="*/ 39614 h 1432256"/>
              <a:gd name="connsiteX250" fmla="*/ 1770811 w 3465374"/>
              <a:gd name="connsiteY250" fmla="*/ 40875 h 1432256"/>
              <a:gd name="connsiteX251" fmla="*/ 1777714 w 3465374"/>
              <a:gd name="connsiteY251" fmla="*/ 42399 h 1432256"/>
              <a:gd name="connsiteX252" fmla="*/ 1784617 w 3465374"/>
              <a:gd name="connsiteY252" fmla="*/ 44209 h 1432256"/>
              <a:gd name="connsiteX253" fmla="*/ 1791520 w 3465374"/>
              <a:gd name="connsiteY253" fmla="*/ 46294 h 1432256"/>
              <a:gd name="connsiteX254" fmla="*/ 1798423 w 3465374"/>
              <a:gd name="connsiteY254" fmla="*/ 48655 h 1432256"/>
              <a:gd name="connsiteX255" fmla="*/ 1805326 w 3465374"/>
              <a:gd name="connsiteY255" fmla="*/ 51290 h 1432256"/>
              <a:gd name="connsiteX256" fmla="*/ 1812230 w 3465374"/>
              <a:gd name="connsiteY256" fmla="*/ 54200 h 1432256"/>
              <a:gd name="connsiteX257" fmla="*/ 1819133 w 3465374"/>
              <a:gd name="connsiteY257" fmla="*/ 57374 h 1432256"/>
              <a:gd name="connsiteX258" fmla="*/ 1826036 w 3465374"/>
              <a:gd name="connsiteY258" fmla="*/ 60812 h 1432256"/>
              <a:gd name="connsiteX259" fmla="*/ 1832939 w 3465374"/>
              <a:gd name="connsiteY259" fmla="*/ 64524 h 1432256"/>
              <a:gd name="connsiteX260" fmla="*/ 1839842 w 3465374"/>
              <a:gd name="connsiteY260" fmla="*/ 68500 h 1432256"/>
              <a:gd name="connsiteX261" fmla="*/ 1846745 w 3465374"/>
              <a:gd name="connsiteY261" fmla="*/ 72739 h 1432256"/>
              <a:gd name="connsiteX262" fmla="*/ 1853648 w 3465374"/>
              <a:gd name="connsiteY262" fmla="*/ 77220 h 1432256"/>
              <a:gd name="connsiteX263" fmla="*/ 1860552 w 3465374"/>
              <a:gd name="connsiteY263" fmla="*/ 81963 h 1432256"/>
              <a:gd name="connsiteX264" fmla="*/ 1867455 w 3465374"/>
              <a:gd name="connsiteY264" fmla="*/ 86970 h 1432256"/>
              <a:gd name="connsiteX265" fmla="*/ 1874358 w 3465374"/>
              <a:gd name="connsiteY265" fmla="*/ 92218 h 1432256"/>
              <a:gd name="connsiteX266" fmla="*/ 1881261 w 3465374"/>
              <a:gd name="connsiteY266" fmla="*/ 97718 h 1432256"/>
              <a:gd name="connsiteX267" fmla="*/ 1888164 w 3465374"/>
              <a:gd name="connsiteY267" fmla="*/ 103447 h 1432256"/>
              <a:gd name="connsiteX268" fmla="*/ 1895067 w 3465374"/>
              <a:gd name="connsiteY268" fmla="*/ 109428 h 1432256"/>
              <a:gd name="connsiteX269" fmla="*/ 1901970 w 3465374"/>
              <a:gd name="connsiteY269" fmla="*/ 115650 h 1432256"/>
              <a:gd name="connsiteX270" fmla="*/ 1908873 w 3465374"/>
              <a:gd name="connsiteY270" fmla="*/ 122101 h 1432256"/>
              <a:gd name="connsiteX271" fmla="*/ 1915777 w 3465374"/>
              <a:gd name="connsiteY271" fmla="*/ 128781 h 1432256"/>
              <a:gd name="connsiteX272" fmla="*/ 1922680 w 3465374"/>
              <a:gd name="connsiteY272" fmla="*/ 135679 h 1432256"/>
              <a:gd name="connsiteX273" fmla="*/ 1929583 w 3465374"/>
              <a:gd name="connsiteY273" fmla="*/ 142805 h 1432256"/>
              <a:gd name="connsiteX274" fmla="*/ 1936486 w 3465374"/>
              <a:gd name="connsiteY274" fmla="*/ 150139 h 1432256"/>
              <a:gd name="connsiteX275" fmla="*/ 1943389 w 3465374"/>
              <a:gd name="connsiteY275" fmla="*/ 157701 h 1432256"/>
              <a:gd name="connsiteX276" fmla="*/ 1950292 w 3465374"/>
              <a:gd name="connsiteY276" fmla="*/ 165458 h 1432256"/>
              <a:gd name="connsiteX277" fmla="*/ 1957195 w 3465374"/>
              <a:gd name="connsiteY277" fmla="*/ 173433 h 1432256"/>
              <a:gd name="connsiteX278" fmla="*/ 1964099 w 3465374"/>
              <a:gd name="connsiteY278" fmla="*/ 181591 h 1432256"/>
              <a:gd name="connsiteX279" fmla="*/ 1971002 w 3465374"/>
              <a:gd name="connsiteY279" fmla="*/ 189955 h 1432256"/>
              <a:gd name="connsiteX280" fmla="*/ 1977905 w 3465374"/>
              <a:gd name="connsiteY280" fmla="*/ 198503 h 1432256"/>
              <a:gd name="connsiteX281" fmla="*/ 1984808 w 3465374"/>
              <a:gd name="connsiteY281" fmla="*/ 207246 h 1432256"/>
              <a:gd name="connsiteX282" fmla="*/ 1991711 w 3465374"/>
              <a:gd name="connsiteY282" fmla="*/ 216160 h 1432256"/>
              <a:gd name="connsiteX283" fmla="*/ 1998614 w 3465374"/>
              <a:gd name="connsiteY283" fmla="*/ 225258 h 1432256"/>
              <a:gd name="connsiteX284" fmla="*/ 2005517 w 3465374"/>
              <a:gd name="connsiteY284" fmla="*/ 234516 h 1432256"/>
              <a:gd name="connsiteX285" fmla="*/ 2012421 w 3465374"/>
              <a:gd name="connsiteY285" fmla="*/ 243946 h 1432256"/>
              <a:gd name="connsiteX286" fmla="*/ 2019324 w 3465374"/>
              <a:gd name="connsiteY286" fmla="*/ 253525 h 1432256"/>
              <a:gd name="connsiteX287" fmla="*/ 2026227 w 3465374"/>
              <a:gd name="connsiteY287" fmla="*/ 263264 h 1432256"/>
              <a:gd name="connsiteX288" fmla="*/ 2033130 w 3465374"/>
              <a:gd name="connsiteY288" fmla="*/ 273164 h 1432256"/>
              <a:gd name="connsiteX289" fmla="*/ 2040033 w 3465374"/>
              <a:gd name="connsiteY289" fmla="*/ 283201 h 1432256"/>
              <a:gd name="connsiteX290" fmla="*/ 2046936 w 3465374"/>
              <a:gd name="connsiteY290" fmla="*/ 293376 h 1432256"/>
              <a:gd name="connsiteX291" fmla="*/ 2053839 w 3465374"/>
              <a:gd name="connsiteY291" fmla="*/ 303688 h 1432256"/>
              <a:gd name="connsiteX292" fmla="*/ 2060742 w 3465374"/>
              <a:gd name="connsiteY292" fmla="*/ 314115 h 1432256"/>
              <a:gd name="connsiteX293" fmla="*/ 2067646 w 3465374"/>
              <a:gd name="connsiteY293" fmla="*/ 324679 h 1432256"/>
              <a:gd name="connsiteX294" fmla="*/ 2074549 w 3465374"/>
              <a:gd name="connsiteY294" fmla="*/ 335358 h 1432256"/>
              <a:gd name="connsiteX295" fmla="*/ 2081452 w 3465374"/>
              <a:gd name="connsiteY295" fmla="*/ 346140 h 1432256"/>
              <a:gd name="connsiteX296" fmla="*/ 2088355 w 3465374"/>
              <a:gd name="connsiteY296" fmla="*/ 357037 h 1432256"/>
              <a:gd name="connsiteX297" fmla="*/ 2095258 w 3465374"/>
              <a:gd name="connsiteY297" fmla="*/ 368036 h 1432256"/>
              <a:gd name="connsiteX298" fmla="*/ 2102161 w 3465374"/>
              <a:gd name="connsiteY298" fmla="*/ 379128 h 1432256"/>
              <a:gd name="connsiteX299" fmla="*/ 2109064 w 3465374"/>
              <a:gd name="connsiteY299" fmla="*/ 390311 h 1432256"/>
              <a:gd name="connsiteX300" fmla="*/ 2115968 w 3465374"/>
              <a:gd name="connsiteY300" fmla="*/ 401574 h 1432256"/>
              <a:gd name="connsiteX301" fmla="*/ 2122871 w 3465374"/>
              <a:gd name="connsiteY301" fmla="*/ 412918 h 1432256"/>
              <a:gd name="connsiteX302" fmla="*/ 2129774 w 3465374"/>
              <a:gd name="connsiteY302" fmla="*/ 424330 h 1432256"/>
              <a:gd name="connsiteX303" fmla="*/ 2136677 w 3465374"/>
              <a:gd name="connsiteY303" fmla="*/ 435811 h 1432256"/>
              <a:gd name="connsiteX304" fmla="*/ 2143580 w 3465374"/>
              <a:gd name="connsiteY304" fmla="*/ 447361 h 1432256"/>
              <a:gd name="connsiteX305" fmla="*/ 2150483 w 3465374"/>
              <a:gd name="connsiteY305" fmla="*/ 458956 h 1432256"/>
              <a:gd name="connsiteX306" fmla="*/ 2157386 w 3465374"/>
              <a:gd name="connsiteY306" fmla="*/ 470620 h 1432256"/>
              <a:gd name="connsiteX307" fmla="*/ 2164290 w 3465374"/>
              <a:gd name="connsiteY307" fmla="*/ 482308 h 1432256"/>
              <a:gd name="connsiteX308" fmla="*/ 2171193 w 3465374"/>
              <a:gd name="connsiteY308" fmla="*/ 494052 h 1432256"/>
              <a:gd name="connsiteX309" fmla="*/ 2178096 w 3465374"/>
              <a:gd name="connsiteY309" fmla="*/ 505831 h 1432256"/>
              <a:gd name="connsiteX310" fmla="*/ 2184999 w 3465374"/>
              <a:gd name="connsiteY310" fmla="*/ 517633 h 1432256"/>
              <a:gd name="connsiteX311" fmla="*/ 2191902 w 3465374"/>
              <a:gd name="connsiteY311" fmla="*/ 529469 h 1432256"/>
              <a:gd name="connsiteX312" fmla="*/ 2198805 w 3465374"/>
              <a:gd name="connsiteY312" fmla="*/ 541328 h 1432256"/>
              <a:gd name="connsiteX313" fmla="*/ 2205708 w 3465374"/>
              <a:gd name="connsiteY313" fmla="*/ 553187 h 1432256"/>
              <a:gd name="connsiteX314" fmla="*/ 2212612 w 3465374"/>
              <a:gd name="connsiteY314" fmla="*/ 565069 h 1432256"/>
              <a:gd name="connsiteX315" fmla="*/ 2219515 w 3465374"/>
              <a:gd name="connsiteY315" fmla="*/ 576951 h 1432256"/>
              <a:gd name="connsiteX316" fmla="*/ 2226418 w 3465374"/>
              <a:gd name="connsiteY316" fmla="*/ 588833 h 1432256"/>
              <a:gd name="connsiteX317" fmla="*/ 2233321 w 3465374"/>
              <a:gd name="connsiteY317" fmla="*/ 600704 h 1432256"/>
              <a:gd name="connsiteX318" fmla="*/ 2240224 w 3465374"/>
              <a:gd name="connsiteY318" fmla="*/ 612574 h 1432256"/>
              <a:gd name="connsiteX319" fmla="*/ 2247127 w 3465374"/>
              <a:gd name="connsiteY319" fmla="*/ 624422 h 1432256"/>
              <a:gd name="connsiteX320" fmla="*/ 2254030 w 3465374"/>
              <a:gd name="connsiteY320" fmla="*/ 636258 h 1432256"/>
              <a:gd name="connsiteX321" fmla="*/ 2260933 w 3465374"/>
              <a:gd name="connsiteY321" fmla="*/ 648071 h 1432256"/>
              <a:gd name="connsiteX322" fmla="*/ 2267837 w 3465374"/>
              <a:gd name="connsiteY322" fmla="*/ 659850 h 1432256"/>
              <a:gd name="connsiteX323" fmla="*/ 2274740 w 3465374"/>
              <a:gd name="connsiteY323" fmla="*/ 671606 h 1432256"/>
              <a:gd name="connsiteX324" fmla="*/ 2281643 w 3465374"/>
              <a:gd name="connsiteY324" fmla="*/ 683316 h 1432256"/>
              <a:gd name="connsiteX325" fmla="*/ 2288546 w 3465374"/>
              <a:gd name="connsiteY325" fmla="*/ 695004 h 1432256"/>
              <a:gd name="connsiteX326" fmla="*/ 2295449 w 3465374"/>
              <a:gd name="connsiteY326" fmla="*/ 706622 h 1432256"/>
              <a:gd name="connsiteX327" fmla="*/ 2302352 w 3465374"/>
              <a:gd name="connsiteY327" fmla="*/ 718195 h 1432256"/>
              <a:gd name="connsiteX328" fmla="*/ 2309255 w 3465374"/>
              <a:gd name="connsiteY328" fmla="*/ 729733 h 1432256"/>
              <a:gd name="connsiteX329" fmla="*/ 2316159 w 3465374"/>
              <a:gd name="connsiteY329" fmla="*/ 741202 h 1432256"/>
              <a:gd name="connsiteX330" fmla="*/ 2323062 w 3465374"/>
              <a:gd name="connsiteY330" fmla="*/ 752615 h 1432256"/>
              <a:gd name="connsiteX331" fmla="*/ 2329965 w 3465374"/>
              <a:gd name="connsiteY331" fmla="*/ 763958 h 1432256"/>
              <a:gd name="connsiteX332" fmla="*/ 2336868 w 3465374"/>
              <a:gd name="connsiteY332" fmla="*/ 775244 h 1432256"/>
              <a:gd name="connsiteX333" fmla="*/ 2343771 w 3465374"/>
              <a:gd name="connsiteY333" fmla="*/ 786462 h 1432256"/>
              <a:gd name="connsiteX334" fmla="*/ 2350674 w 3465374"/>
              <a:gd name="connsiteY334" fmla="*/ 797599 h 1432256"/>
              <a:gd name="connsiteX335" fmla="*/ 2357577 w 3465374"/>
              <a:gd name="connsiteY335" fmla="*/ 808656 h 1432256"/>
              <a:gd name="connsiteX336" fmla="*/ 2364481 w 3465374"/>
              <a:gd name="connsiteY336" fmla="*/ 819633 h 1432256"/>
              <a:gd name="connsiteX337" fmla="*/ 2371384 w 3465374"/>
              <a:gd name="connsiteY337" fmla="*/ 830529 h 1432256"/>
              <a:gd name="connsiteX338" fmla="*/ 2378287 w 3465374"/>
              <a:gd name="connsiteY338" fmla="*/ 841346 h 1432256"/>
              <a:gd name="connsiteX339" fmla="*/ 2385190 w 3465374"/>
              <a:gd name="connsiteY339" fmla="*/ 852070 h 1432256"/>
              <a:gd name="connsiteX340" fmla="*/ 2392093 w 3465374"/>
              <a:gd name="connsiteY340" fmla="*/ 862704 h 1432256"/>
              <a:gd name="connsiteX341" fmla="*/ 2398996 w 3465374"/>
              <a:gd name="connsiteY341" fmla="*/ 873245 h 1432256"/>
              <a:gd name="connsiteX342" fmla="*/ 2405899 w 3465374"/>
              <a:gd name="connsiteY342" fmla="*/ 883683 h 1432256"/>
              <a:gd name="connsiteX343" fmla="*/ 2412802 w 3465374"/>
              <a:gd name="connsiteY343" fmla="*/ 894030 h 1432256"/>
              <a:gd name="connsiteX344" fmla="*/ 2419706 w 3465374"/>
              <a:gd name="connsiteY344" fmla="*/ 904273 h 1432256"/>
              <a:gd name="connsiteX345" fmla="*/ 2426609 w 3465374"/>
              <a:gd name="connsiteY345" fmla="*/ 914414 h 1432256"/>
              <a:gd name="connsiteX346" fmla="*/ 2433512 w 3465374"/>
              <a:gd name="connsiteY346" fmla="*/ 924440 h 1432256"/>
              <a:gd name="connsiteX347" fmla="*/ 2440415 w 3465374"/>
              <a:gd name="connsiteY347" fmla="*/ 934374 h 1432256"/>
              <a:gd name="connsiteX348" fmla="*/ 2447318 w 3465374"/>
              <a:gd name="connsiteY348" fmla="*/ 944193 h 1432256"/>
              <a:gd name="connsiteX349" fmla="*/ 2454221 w 3465374"/>
              <a:gd name="connsiteY349" fmla="*/ 953898 h 1432256"/>
              <a:gd name="connsiteX350" fmla="*/ 2461124 w 3465374"/>
              <a:gd name="connsiteY350" fmla="*/ 963500 h 1432256"/>
              <a:gd name="connsiteX351" fmla="*/ 2468028 w 3465374"/>
              <a:gd name="connsiteY351" fmla="*/ 972976 h 1432256"/>
              <a:gd name="connsiteX352" fmla="*/ 2474931 w 3465374"/>
              <a:gd name="connsiteY352" fmla="*/ 982349 h 1432256"/>
              <a:gd name="connsiteX353" fmla="*/ 2481834 w 3465374"/>
              <a:gd name="connsiteY353" fmla="*/ 991595 h 1432256"/>
              <a:gd name="connsiteX354" fmla="*/ 2488737 w 3465374"/>
              <a:gd name="connsiteY354" fmla="*/ 1000739 h 1432256"/>
              <a:gd name="connsiteX355" fmla="*/ 2495640 w 3465374"/>
              <a:gd name="connsiteY355" fmla="*/ 1009756 h 1432256"/>
              <a:gd name="connsiteX356" fmla="*/ 2502543 w 3465374"/>
              <a:gd name="connsiteY356" fmla="*/ 1018648 h 1432256"/>
              <a:gd name="connsiteX357" fmla="*/ 2509446 w 3465374"/>
              <a:gd name="connsiteY357" fmla="*/ 1027425 h 1432256"/>
              <a:gd name="connsiteX358" fmla="*/ 2516349 w 3465374"/>
              <a:gd name="connsiteY358" fmla="*/ 1036075 h 1432256"/>
              <a:gd name="connsiteX359" fmla="*/ 2523253 w 3465374"/>
              <a:gd name="connsiteY359" fmla="*/ 1044612 h 1432256"/>
              <a:gd name="connsiteX360" fmla="*/ 2530156 w 3465374"/>
              <a:gd name="connsiteY360" fmla="*/ 1053022 h 1432256"/>
              <a:gd name="connsiteX361" fmla="*/ 2537059 w 3465374"/>
              <a:gd name="connsiteY361" fmla="*/ 1061306 h 1432256"/>
              <a:gd name="connsiteX362" fmla="*/ 2543962 w 3465374"/>
              <a:gd name="connsiteY362" fmla="*/ 1069464 h 1432256"/>
              <a:gd name="connsiteX363" fmla="*/ 2550865 w 3465374"/>
              <a:gd name="connsiteY363" fmla="*/ 1077508 h 1432256"/>
              <a:gd name="connsiteX364" fmla="*/ 2557768 w 3465374"/>
              <a:gd name="connsiteY364" fmla="*/ 1085414 h 1432256"/>
              <a:gd name="connsiteX365" fmla="*/ 2564671 w 3465374"/>
              <a:gd name="connsiteY365" fmla="*/ 1093205 h 1432256"/>
              <a:gd name="connsiteX366" fmla="*/ 2571575 w 3465374"/>
              <a:gd name="connsiteY366" fmla="*/ 1100871 h 1432256"/>
              <a:gd name="connsiteX367" fmla="*/ 2578478 w 3465374"/>
              <a:gd name="connsiteY367" fmla="*/ 1108410 h 1432256"/>
              <a:gd name="connsiteX368" fmla="*/ 2585381 w 3465374"/>
              <a:gd name="connsiteY368" fmla="*/ 1115824 h 1432256"/>
              <a:gd name="connsiteX369" fmla="*/ 2592284 w 3465374"/>
              <a:gd name="connsiteY369" fmla="*/ 1123111 h 1432256"/>
              <a:gd name="connsiteX370" fmla="*/ 2599187 w 3465374"/>
              <a:gd name="connsiteY370" fmla="*/ 1130284 h 1432256"/>
              <a:gd name="connsiteX371" fmla="*/ 2606090 w 3465374"/>
              <a:gd name="connsiteY371" fmla="*/ 1137319 h 1432256"/>
              <a:gd name="connsiteX372" fmla="*/ 2612993 w 3465374"/>
              <a:gd name="connsiteY372" fmla="*/ 1144239 h 1432256"/>
              <a:gd name="connsiteX373" fmla="*/ 2619897 w 3465374"/>
              <a:gd name="connsiteY373" fmla="*/ 1151023 h 1432256"/>
              <a:gd name="connsiteX374" fmla="*/ 2626800 w 3465374"/>
              <a:gd name="connsiteY374" fmla="*/ 1157703 h 1432256"/>
              <a:gd name="connsiteX375" fmla="*/ 2633703 w 3465374"/>
              <a:gd name="connsiteY375" fmla="*/ 1164245 h 1432256"/>
              <a:gd name="connsiteX376" fmla="*/ 2640606 w 3465374"/>
              <a:gd name="connsiteY376" fmla="*/ 1170673 h 1432256"/>
              <a:gd name="connsiteX377" fmla="*/ 2647509 w 3465374"/>
              <a:gd name="connsiteY377" fmla="*/ 1176975 h 1432256"/>
              <a:gd name="connsiteX378" fmla="*/ 2654412 w 3465374"/>
              <a:gd name="connsiteY378" fmla="*/ 1183151 h 1432256"/>
              <a:gd name="connsiteX379" fmla="*/ 2661315 w 3465374"/>
              <a:gd name="connsiteY379" fmla="*/ 1189212 h 1432256"/>
              <a:gd name="connsiteX380" fmla="*/ 2668218 w 3465374"/>
              <a:gd name="connsiteY380" fmla="*/ 1195159 h 1432256"/>
              <a:gd name="connsiteX381" fmla="*/ 2675122 w 3465374"/>
              <a:gd name="connsiteY381" fmla="*/ 1200980 h 1432256"/>
              <a:gd name="connsiteX382" fmla="*/ 2682025 w 3465374"/>
              <a:gd name="connsiteY382" fmla="*/ 1206686 h 1432256"/>
              <a:gd name="connsiteX383" fmla="*/ 2688928 w 3465374"/>
              <a:gd name="connsiteY383" fmla="*/ 1212277 h 1432256"/>
              <a:gd name="connsiteX384" fmla="*/ 2695831 w 3465374"/>
              <a:gd name="connsiteY384" fmla="*/ 1217754 h 1432256"/>
              <a:gd name="connsiteX385" fmla="*/ 2702734 w 3465374"/>
              <a:gd name="connsiteY385" fmla="*/ 1223117 h 1432256"/>
              <a:gd name="connsiteX386" fmla="*/ 2709637 w 3465374"/>
              <a:gd name="connsiteY386" fmla="*/ 1228365 h 1432256"/>
              <a:gd name="connsiteX387" fmla="*/ 2716540 w 3465374"/>
              <a:gd name="connsiteY387" fmla="*/ 1233498 h 1432256"/>
              <a:gd name="connsiteX388" fmla="*/ 2723444 w 3465374"/>
              <a:gd name="connsiteY388" fmla="*/ 1238516 h 1432256"/>
              <a:gd name="connsiteX389" fmla="*/ 2730347 w 3465374"/>
              <a:gd name="connsiteY389" fmla="*/ 1243432 h 1432256"/>
              <a:gd name="connsiteX390" fmla="*/ 2737250 w 3465374"/>
              <a:gd name="connsiteY390" fmla="*/ 1248233 h 1432256"/>
              <a:gd name="connsiteX391" fmla="*/ 2744153 w 3465374"/>
              <a:gd name="connsiteY391" fmla="*/ 1252919 h 1432256"/>
              <a:gd name="connsiteX392" fmla="*/ 2751056 w 3465374"/>
              <a:gd name="connsiteY392" fmla="*/ 1257514 h 1432256"/>
              <a:gd name="connsiteX393" fmla="*/ 2757959 w 3465374"/>
              <a:gd name="connsiteY393" fmla="*/ 1261994 h 1432256"/>
              <a:gd name="connsiteX394" fmla="*/ 2764862 w 3465374"/>
              <a:gd name="connsiteY394" fmla="*/ 1266371 h 1432256"/>
              <a:gd name="connsiteX395" fmla="*/ 2771766 w 3465374"/>
              <a:gd name="connsiteY395" fmla="*/ 1270656 h 1432256"/>
              <a:gd name="connsiteX396" fmla="*/ 2778669 w 3465374"/>
              <a:gd name="connsiteY396" fmla="*/ 1274827 h 1432256"/>
              <a:gd name="connsiteX397" fmla="*/ 2785572 w 3465374"/>
              <a:gd name="connsiteY397" fmla="*/ 1278906 h 1432256"/>
              <a:gd name="connsiteX398" fmla="*/ 2792475 w 3465374"/>
              <a:gd name="connsiteY398" fmla="*/ 1282882 h 1432256"/>
              <a:gd name="connsiteX399" fmla="*/ 2799378 w 3465374"/>
              <a:gd name="connsiteY399" fmla="*/ 1286766 h 1432256"/>
              <a:gd name="connsiteX400" fmla="*/ 2806281 w 3465374"/>
              <a:gd name="connsiteY400" fmla="*/ 1290547 h 1432256"/>
              <a:gd name="connsiteX401" fmla="*/ 2813184 w 3465374"/>
              <a:gd name="connsiteY401" fmla="*/ 1294237 h 1432256"/>
              <a:gd name="connsiteX402" fmla="*/ 2820087 w 3465374"/>
              <a:gd name="connsiteY402" fmla="*/ 1297835 h 1432256"/>
              <a:gd name="connsiteX403" fmla="*/ 2826991 w 3465374"/>
              <a:gd name="connsiteY403" fmla="*/ 1301341 h 1432256"/>
              <a:gd name="connsiteX404" fmla="*/ 2833894 w 3465374"/>
              <a:gd name="connsiteY404" fmla="*/ 1304755 h 1432256"/>
              <a:gd name="connsiteX405" fmla="*/ 2840797 w 3465374"/>
              <a:gd name="connsiteY405" fmla="*/ 1308090 h 1432256"/>
              <a:gd name="connsiteX406" fmla="*/ 2847700 w 3465374"/>
              <a:gd name="connsiteY406" fmla="*/ 1311332 h 1432256"/>
              <a:gd name="connsiteX407" fmla="*/ 2854603 w 3465374"/>
              <a:gd name="connsiteY407" fmla="*/ 1314483 h 1432256"/>
              <a:gd name="connsiteX408" fmla="*/ 2861506 w 3465374"/>
              <a:gd name="connsiteY408" fmla="*/ 1317565 h 1432256"/>
              <a:gd name="connsiteX409" fmla="*/ 2868409 w 3465374"/>
              <a:gd name="connsiteY409" fmla="*/ 1320556 h 1432256"/>
              <a:gd name="connsiteX410" fmla="*/ 2875313 w 3465374"/>
              <a:gd name="connsiteY410" fmla="*/ 1323466 h 1432256"/>
              <a:gd name="connsiteX411" fmla="*/ 2882216 w 3465374"/>
              <a:gd name="connsiteY411" fmla="*/ 1326297 h 1432256"/>
              <a:gd name="connsiteX412" fmla="*/ 2889119 w 3465374"/>
              <a:gd name="connsiteY412" fmla="*/ 1329046 h 1432256"/>
              <a:gd name="connsiteX413" fmla="*/ 2896022 w 3465374"/>
              <a:gd name="connsiteY413" fmla="*/ 1331728 h 1432256"/>
              <a:gd name="connsiteX414" fmla="*/ 2902925 w 3465374"/>
              <a:gd name="connsiteY414" fmla="*/ 1334329 h 1432256"/>
              <a:gd name="connsiteX415" fmla="*/ 2909828 w 3465374"/>
              <a:gd name="connsiteY415" fmla="*/ 1336849 h 1432256"/>
              <a:gd name="connsiteX416" fmla="*/ 2916731 w 3465374"/>
              <a:gd name="connsiteY416" fmla="*/ 1339313 h 1432256"/>
              <a:gd name="connsiteX417" fmla="*/ 2923635 w 3465374"/>
              <a:gd name="connsiteY417" fmla="*/ 1341696 h 1432256"/>
              <a:gd name="connsiteX418" fmla="*/ 2930538 w 3465374"/>
              <a:gd name="connsiteY418" fmla="*/ 1344011 h 1432256"/>
              <a:gd name="connsiteX419" fmla="*/ 2937441 w 3465374"/>
              <a:gd name="connsiteY419" fmla="*/ 1346268 h 1432256"/>
              <a:gd name="connsiteX420" fmla="*/ 2944344 w 3465374"/>
              <a:gd name="connsiteY420" fmla="*/ 1348456 h 1432256"/>
              <a:gd name="connsiteX421" fmla="*/ 2951247 w 3465374"/>
              <a:gd name="connsiteY421" fmla="*/ 1350576 h 1432256"/>
              <a:gd name="connsiteX422" fmla="*/ 2958150 w 3465374"/>
              <a:gd name="connsiteY422" fmla="*/ 1352627 h 1432256"/>
              <a:gd name="connsiteX423" fmla="*/ 2965053 w 3465374"/>
              <a:gd name="connsiteY423" fmla="*/ 1354621 h 1432256"/>
              <a:gd name="connsiteX424" fmla="*/ 2971956 w 3465374"/>
              <a:gd name="connsiteY424" fmla="*/ 1356557 h 1432256"/>
              <a:gd name="connsiteX425" fmla="*/ 2978860 w 3465374"/>
              <a:gd name="connsiteY425" fmla="*/ 1358436 h 1432256"/>
              <a:gd name="connsiteX426" fmla="*/ 2985763 w 3465374"/>
              <a:gd name="connsiteY426" fmla="*/ 1360247 h 1432256"/>
              <a:gd name="connsiteX427" fmla="*/ 2992666 w 3465374"/>
              <a:gd name="connsiteY427" fmla="*/ 1362011 h 1432256"/>
              <a:gd name="connsiteX428" fmla="*/ 2999569 w 3465374"/>
              <a:gd name="connsiteY428" fmla="*/ 1363718 h 1432256"/>
              <a:gd name="connsiteX429" fmla="*/ 3006472 w 3465374"/>
              <a:gd name="connsiteY429" fmla="*/ 1365369 h 1432256"/>
              <a:gd name="connsiteX430" fmla="*/ 3013375 w 3465374"/>
              <a:gd name="connsiteY430" fmla="*/ 1366973 h 1432256"/>
              <a:gd name="connsiteX431" fmla="*/ 3020278 w 3465374"/>
              <a:gd name="connsiteY431" fmla="*/ 1368519 h 1432256"/>
              <a:gd name="connsiteX432" fmla="*/ 3027182 w 3465374"/>
              <a:gd name="connsiteY432" fmla="*/ 1370020 h 1432256"/>
              <a:gd name="connsiteX433" fmla="*/ 3034085 w 3465374"/>
              <a:gd name="connsiteY433" fmla="*/ 1371476 h 1432256"/>
              <a:gd name="connsiteX434" fmla="*/ 3040988 w 3465374"/>
              <a:gd name="connsiteY434" fmla="*/ 1372885 h 1432256"/>
              <a:gd name="connsiteX435" fmla="*/ 3047891 w 3465374"/>
              <a:gd name="connsiteY435" fmla="*/ 1374237 h 1432256"/>
              <a:gd name="connsiteX436" fmla="*/ 3054794 w 3465374"/>
              <a:gd name="connsiteY436" fmla="*/ 1375555 h 1432256"/>
              <a:gd name="connsiteX437" fmla="*/ 3061697 w 3465374"/>
              <a:gd name="connsiteY437" fmla="*/ 1376827 h 1432256"/>
              <a:gd name="connsiteX438" fmla="*/ 3068600 w 3465374"/>
              <a:gd name="connsiteY438" fmla="*/ 1378053 h 1432256"/>
              <a:gd name="connsiteX439" fmla="*/ 3075504 w 3465374"/>
              <a:gd name="connsiteY439" fmla="*/ 1379244 h 1432256"/>
              <a:gd name="connsiteX440" fmla="*/ 3082407 w 3465374"/>
              <a:gd name="connsiteY440" fmla="*/ 1380390 h 1432256"/>
              <a:gd name="connsiteX441" fmla="*/ 3089310 w 3465374"/>
              <a:gd name="connsiteY441" fmla="*/ 1381490 h 1432256"/>
              <a:gd name="connsiteX442" fmla="*/ 3096213 w 3465374"/>
              <a:gd name="connsiteY442" fmla="*/ 1382567 h 1432256"/>
              <a:gd name="connsiteX443" fmla="*/ 3103116 w 3465374"/>
              <a:gd name="connsiteY443" fmla="*/ 1383598 h 1432256"/>
              <a:gd name="connsiteX444" fmla="*/ 3110019 w 3465374"/>
              <a:gd name="connsiteY444" fmla="*/ 1384595 h 1432256"/>
              <a:gd name="connsiteX445" fmla="*/ 3116922 w 3465374"/>
              <a:gd name="connsiteY445" fmla="*/ 1385558 h 1432256"/>
              <a:gd name="connsiteX446" fmla="*/ 3123825 w 3465374"/>
              <a:gd name="connsiteY446" fmla="*/ 1386486 h 1432256"/>
              <a:gd name="connsiteX447" fmla="*/ 3130729 w 3465374"/>
              <a:gd name="connsiteY447" fmla="*/ 1387379 h 1432256"/>
              <a:gd name="connsiteX448" fmla="*/ 3137632 w 3465374"/>
              <a:gd name="connsiteY448" fmla="*/ 1388239 h 1432256"/>
              <a:gd name="connsiteX449" fmla="*/ 3144535 w 3465374"/>
              <a:gd name="connsiteY449" fmla="*/ 1389075 h 1432256"/>
              <a:gd name="connsiteX450" fmla="*/ 3151438 w 3465374"/>
              <a:gd name="connsiteY450" fmla="*/ 1389877 h 1432256"/>
              <a:gd name="connsiteX451" fmla="*/ 3158341 w 3465374"/>
              <a:gd name="connsiteY451" fmla="*/ 1390645 h 1432256"/>
              <a:gd name="connsiteX452" fmla="*/ 3165244 w 3465374"/>
              <a:gd name="connsiteY452" fmla="*/ 1391390 h 1432256"/>
              <a:gd name="connsiteX453" fmla="*/ 3172147 w 3465374"/>
              <a:gd name="connsiteY453" fmla="*/ 1392112 h 1432256"/>
              <a:gd name="connsiteX454" fmla="*/ 3179051 w 3465374"/>
              <a:gd name="connsiteY454" fmla="*/ 1392799 h 1432256"/>
              <a:gd name="connsiteX455" fmla="*/ 3185954 w 3465374"/>
              <a:gd name="connsiteY455" fmla="*/ 1393464 h 1432256"/>
              <a:gd name="connsiteX456" fmla="*/ 3192857 w 3465374"/>
              <a:gd name="connsiteY456" fmla="*/ 1394105 h 1432256"/>
              <a:gd name="connsiteX457" fmla="*/ 3199760 w 3465374"/>
              <a:gd name="connsiteY457" fmla="*/ 1394724 h 1432256"/>
              <a:gd name="connsiteX458" fmla="*/ 3206663 w 3465374"/>
              <a:gd name="connsiteY458" fmla="*/ 1395320 h 1432256"/>
              <a:gd name="connsiteX459" fmla="*/ 3213566 w 3465374"/>
              <a:gd name="connsiteY459" fmla="*/ 1395893 h 1432256"/>
              <a:gd name="connsiteX460" fmla="*/ 3220469 w 3465374"/>
              <a:gd name="connsiteY460" fmla="*/ 1396443 h 1432256"/>
              <a:gd name="connsiteX461" fmla="*/ 3227372 w 3465374"/>
              <a:gd name="connsiteY461" fmla="*/ 1396970 h 1432256"/>
              <a:gd name="connsiteX462" fmla="*/ 3234276 w 3465374"/>
              <a:gd name="connsiteY462" fmla="*/ 1397474 h 1432256"/>
              <a:gd name="connsiteX463" fmla="*/ 3241179 w 3465374"/>
              <a:gd name="connsiteY463" fmla="*/ 1397967 h 1432256"/>
              <a:gd name="connsiteX464" fmla="*/ 3248082 w 3465374"/>
              <a:gd name="connsiteY464" fmla="*/ 1398425 h 1432256"/>
              <a:gd name="connsiteX465" fmla="*/ 3254985 w 3465374"/>
              <a:gd name="connsiteY465" fmla="*/ 1398883 h 1432256"/>
              <a:gd name="connsiteX466" fmla="*/ 3261888 w 3465374"/>
              <a:gd name="connsiteY466" fmla="*/ 1399307 h 1432256"/>
              <a:gd name="connsiteX467" fmla="*/ 3268791 w 3465374"/>
              <a:gd name="connsiteY467" fmla="*/ 1399731 h 1432256"/>
              <a:gd name="connsiteX468" fmla="*/ 3275694 w 3465374"/>
              <a:gd name="connsiteY468" fmla="*/ 1400121 h 1432256"/>
              <a:gd name="connsiteX469" fmla="*/ 3282598 w 3465374"/>
              <a:gd name="connsiteY469" fmla="*/ 1400510 h 1432256"/>
              <a:gd name="connsiteX470" fmla="*/ 3289501 w 3465374"/>
              <a:gd name="connsiteY470" fmla="*/ 1400877 h 1432256"/>
              <a:gd name="connsiteX471" fmla="*/ 3296404 w 3465374"/>
              <a:gd name="connsiteY471" fmla="*/ 1401232 h 1432256"/>
              <a:gd name="connsiteX472" fmla="*/ 3303307 w 3465374"/>
              <a:gd name="connsiteY472" fmla="*/ 1401564 h 1432256"/>
              <a:gd name="connsiteX473" fmla="*/ 3310210 w 3465374"/>
              <a:gd name="connsiteY473" fmla="*/ 1401885 h 1432256"/>
              <a:gd name="connsiteX474" fmla="*/ 3317113 w 3465374"/>
              <a:gd name="connsiteY474" fmla="*/ 1402195 h 1432256"/>
              <a:gd name="connsiteX475" fmla="*/ 3324016 w 3465374"/>
              <a:gd name="connsiteY475" fmla="*/ 1402493 h 1432256"/>
              <a:gd name="connsiteX476" fmla="*/ 3330920 w 3465374"/>
              <a:gd name="connsiteY476" fmla="*/ 1402779 h 1432256"/>
              <a:gd name="connsiteX477" fmla="*/ 3337823 w 3465374"/>
              <a:gd name="connsiteY477" fmla="*/ 1403054 h 1432256"/>
              <a:gd name="connsiteX478" fmla="*/ 3344726 w 3465374"/>
              <a:gd name="connsiteY478" fmla="*/ 1403318 h 1432256"/>
              <a:gd name="connsiteX479" fmla="*/ 3351629 w 3465374"/>
              <a:gd name="connsiteY479" fmla="*/ 1403570 h 1432256"/>
              <a:gd name="connsiteX480" fmla="*/ 3358532 w 3465374"/>
              <a:gd name="connsiteY480" fmla="*/ 1403810 h 1432256"/>
              <a:gd name="connsiteX481" fmla="*/ 3365435 w 3465374"/>
              <a:gd name="connsiteY481" fmla="*/ 1404039 h 1432256"/>
              <a:gd name="connsiteX482" fmla="*/ 3372338 w 3465374"/>
              <a:gd name="connsiteY482" fmla="*/ 1404257 h 1432256"/>
              <a:gd name="connsiteX483" fmla="*/ 3379241 w 3465374"/>
              <a:gd name="connsiteY483" fmla="*/ 1404463 h 1432256"/>
              <a:gd name="connsiteX484" fmla="*/ 3386145 w 3465374"/>
              <a:gd name="connsiteY484" fmla="*/ 1404670 h 1432256"/>
              <a:gd name="connsiteX485" fmla="*/ 3393048 w 3465374"/>
              <a:gd name="connsiteY485" fmla="*/ 1404864 h 1432256"/>
              <a:gd name="connsiteX486" fmla="*/ 3399951 w 3465374"/>
              <a:gd name="connsiteY486" fmla="*/ 1405048 h 1432256"/>
              <a:gd name="connsiteX487" fmla="*/ 3406854 w 3465374"/>
              <a:gd name="connsiteY487" fmla="*/ 1405220 h 1432256"/>
              <a:gd name="connsiteX488" fmla="*/ 3413757 w 3465374"/>
              <a:gd name="connsiteY488" fmla="*/ 1405391 h 1432256"/>
              <a:gd name="connsiteX489" fmla="*/ 3420660 w 3465374"/>
              <a:gd name="connsiteY489" fmla="*/ 1405552 h 1432256"/>
              <a:gd name="connsiteX490" fmla="*/ 3427563 w 3465374"/>
              <a:gd name="connsiteY490" fmla="*/ 1405701 h 1432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</a:cxnLst>
            <a:rect l="l" t="t" r="r" b="b"/>
            <a:pathLst>
              <a:path w="3465374" h="1432256" extrusionOk="0">
                <a:moveTo>
                  <a:pt x="45027" y="1405701"/>
                </a:moveTo>
                <a:lnTo>
                  <a:pt x="51930" y="1405552"/>
                </a:lnTo>
                <a:lnTo>
                  <a:pt x="58833" y="1405391"/>
                </a:lnTo>
                <a:lnTo>
                  <a:pt x="65736" y="1405220"/>
                </a:lnTo>
                <a:lnTo>
                  <a:pt x="72639" y="1405048"/>
                </a:lnTo>
                <a:lnTo>
                  <a:pt x="79542" y="1404864"/>
                </a:lnTo>
                <a:lnTo>
                  <a:pt x="86446" y="1404670"/>
                </a:lnTo>
                <a:lnTo>
                  <a:pt x="93349" y="1404463"/>
                </a:lnTo>
                <a:lnTo>
                  <a:pt x="100252" y="1404257"/>
                </a:lnTo>
                <a:lnTo>
                  <a:pt x="107155" y="1404039"/>
                </a:lnTo>
                <a:lnTo>
                  <a:pt x="114058" y="1403810"/>
                </a:lnTo>
                <a:lnTo>
                  <a:pt x="120961" y="1403570"/>
                </a:lnTo>
                <a:lnTo>
                  <a:pt x="127864" y="1403318"/>
                </a:lnTo>
                <a:lnTo>
                  <a:pt x="134767" y="1403054"/>
                </a:lnTo>
                <a:lnTo>
                  <a:pt x="141671" y="1402779"/>
                </a:lnTo>
                <a:lnTo>
                  <a:pt x="148574" y="1402493"/>
                </a:lnTo>
                <a:lnTo>
                  <a:pt x="155477" y="1402195"/>
                </a:lnTo>
                <a:lnTo>
                  <a:pt x="162380" y="1401885"/>
                </a:lnTo>
                <a:lnTo>
                  <a:pt x="169283" y="1401564"/>
                </a:lnTo>
                <a:lnTo>
                  <a:pt x="176186" y="1401232"/>
                </a:lnTo>
                <a:lnTo>
                  <a:pt x="183089" y="1400877"/>
                </a:lnTo>
                <a:lnTo>
                  <a:pt x="189993" y="1400510"/>
                </a:lnTo>
                <a:lnTo>
                  <a:pt x="196896" y="1400121"/>
                </a:lnTo>
                <a:lnTo>
                  <a:pt x="203799" y="1399731"/>
                </a:lnTo>
                <a:lnTo>
                  <a:pt x="210702" y="1399307"/>
                </a:lnTo>
                <a:lnTo>
                  <a:pt x="217605" y="1398883"/>
                </a:lnTo>
                <a:lnTo>
                  <a:pt x="224508" y="1398425"/>
                </a:lnTo>
                <a:lnTo>
                  <a:pt x="231411" y="1397967"/>
                </a:lnTo>
                <a:lnTo>
                  <a:pt x="238315" y="1397474"/>
                </a:lnTo>
                <a:lnTo>
                  <a:pt x="245218" y="1396970"/>
                </a:lnTo>
                <a:lnTo>
                  <a:pt x="252121" y="1396443"/>
                </a:lnTo>
                <a:lnTo>
                  <a:pt x="259024" y="1395893"/>
                </a:lnTo>
                <a:lnTo>
                  <a:pt x="265927" y="1395320"/>
                </a:lnTo>
                <a:lnTo>
                  <a:pt x="272830" y="1394724"/>
                </a:lnTo>
                <a:lnTo>
                  <a:pt x="279733" y="1394105"/>
                </a:lnTo>
                <a:lnTo>
                  <a:pt x="286636" y="1393464"/>
                </a:lnTo>
                <a:lnTo>
                  <a:pt x="293540" y="1392799"/>
                </a:lnTo>
                <a:lnTo>
                  <a:pt x="300443" y="1392112"/>
                </a:lnTo>
                <a:lnTo>
                  <a:pt x="307346" y="1391390"/>
                </a:lnTo>
                <a:lnTo>
                  <a:pt x="314249" y="1390645"/>
                </a:lnTo>
                <a:lnTo>
                  <a:pt x="321152" y="1389877"/>
                </a:lnTo>
                <a:lnTo>
                  <a:pt x="328055" y="1389075"/>
                </a:lnTo>
                <a:lnTo>
                  <a:pt x="334958" y="1388239"/>
                </a:lnTo>
                <a:lnTo>
                  <a:pt x="341862" y="1387379"/>
                </a:lnTo>
                <a:lnTo>
                  <a:pt x="348765" y="1386486"/>
                </a:lnTo>
                <a:lnTo>
                  <a:pt x="355668" y="1385558"/>
                </a:lnTo>
                <a:lnTo>
                  <a:pt x="362571" y="1384595"/>
                </a:lnTo>
                <a:lnTo>
                  <a:pt x="369474" y="1383598"/>
                </a:lnTo>
                <a:lnTo>
                  <a:pt x="376377" y="1382567"/>
                </a:lnTo>
                <a:lnTo>
                  <a:pt x="383280" y="1381490"/>
                </a:lnTo>
                <a:lnTo>
                  <a:pt x="390184" y="1380390"/>
                </a:lnTo>
                <a:lnTo>
                  <a:pt x="397087" y="1379244"/>
                </a:lnTo>
                <a:lnTo>
                  <a:pt x="403990" y="1378053"/>
                </a:lnTo>
                <a:lnTo>
                  <a:pt x="410893" y="1376827"/>
                </a:lnTo>
                <a:lnTo>
                  <a:pt x="417796" y="1375555"/>
                </a:lnTo>
                <a:lnTo>
                  <a:pt x="424699" y="1374237"/>
                </a:lnTo>
                <a:lnTo>
                  <a:pt x="431602" y="1372885"/>
                </a:lnTo>
                <a:lnTo>
                  <a:pt x="438505" y="1371476"/>
                </a:lnTo>
                <a:lnTo>
                  <a:pt x="445409" y="1370020"/>
                </a:lnTo>
                <a:lnTo>
                  <a:pt x="452312" y="1368519"/>
                </a:lnTo>
                <a:lnTo>
                  <a:pt x="459215" y="1366973"/>
                </a:lnTo>
                <a:lnTo>
                  <a:pt x="466118" y="1365369"/>
                </a:lnTo>
                <a:lnTo>
                  <a:pt x="473021" y="1363718"/>
                </a:lnTo>
                <a:lnTo>
                  <a:pt x="479924" y="1362011"/>
                </a:lnTo>
                <a:lnTo>
                  <a:pt x="486827" y="1360247"/>
                </a:lnTo>
                <a:lnTo>
                  <a:pt x="493731" y="1358436"/>
                </a:lnTo>
                <a:lnTo>
                  <a:pt x="500634" y="1356557"/>
                </a:lnTo>
                <a:lnTo>
                  <a:pt x="507537" y="1354621"/>
                </a:lnTo>
                <a:lnTo>
                  <a:pt x="514440" y="1352627"/>
                </a:lnTo>
                <a:lnTo>
                  <a:pt x="521343" y="1350576"/>
                </a:lnTo>
                <a:lnTo>
                  <a:pt x="528246" y="1348456"/>
                </a:lnTo>
                <a:lnTo>
                  <a:pt x="535149" y="1346268"/>
                </a:lnTo>
                <a:lnTo>
                  <a:pt x="542053" y="1344011"/>
                </a:lnTo>
                <a:lnTo>
                  <a:pt x="548956" y="1341696"/>
                </a:lnTo>
                <a:lnTo>
                  <a:pt x="555859" y="1339313"/>
                </a:lnTo>
                <a:lnTo>
                  <a:pt x="562762" y="1336849"/>
                </a:lnTo>
                <a:lnTo>
                  <a:pt x="569665" y="1334329"/>
                </a:lnTo>
                <a:lnTo>
                  <a:pt x="576568" y="1331728"/>
                </a:lnTo>
                <a:lnTo>
                  <a:pt x="583471" y="1329046"/>
                </a:lnTo>
                <a:lnTo>
                  <a:pt x="590374" y="1326297"/>
                </a:lnTo>
                <a:lnTo>
                  <a:pt x="597278" y="1323466"/>
                </a:lnTo>
                <a:lnTo>
                  <a:pt x="604181" y="1320556"/>
                </a:lnTo>
                <a:lnTo>
                  <a:pt x="611084" y="1317565"/>
                </a:lnTo>
                <a:lnTo>
                  <a:pt x="617987" y="1314483"/>
                </a:lnTo>
                <a:lnTo>
                  <a:pt x="624890" y="1311332"/>
                </a:lnTo>
                <a:lnTo>
                  <a:pt x="631793" y="1308090"/>
                </a:lnTo>
                <a:lnTo>
                  <a:pt x="638696" y="1304755"/>
                </a:lnTo>
                <a:lnTo>
                  <a:pt x="645600" y="1301341"/>
                </a:lnTo>
                <a:lnTo>
                  <a:pt x="652503" y="1297835"/>
                </a:lnTo>
                <a:lnTo>
                  <a:pt x="659406" y="1294237"/>
                </a:lnTo>
                <a:lnTo>
                  <a:pt x="666309" y="1290547"/>
                </a:lnTo>
                <a:lnTo>
                  <a:pt x="673212" y="1286766"/>
                </a:lnTo>
                <a:lnTo>
                  <a:pt x="680115" y="1282882"/>
                </a:lnTo>
                <a:lnTo>
                  <a:pt x="687018" y="1278906"/>
                </a:lnTo>
                <a:lnTo>
                  <a:pt x="693922" y="1274827"/>
                </a:lnTo>
                <a:lnTo>
                  <a:pt x="700825" y="1270656"/>
                </a:lnTo>
                <a:lnTo>
                  <a:pt x="707728" y="1266371"/>
                </a:lnTo>
                <a:lnTo>
                  <a:pt x="714631" y="1261994"/>
                </a:lnTo>
                <a:lnTo>
                  <a:pt x="721534" y="1257514"/>
                </a:lnTo>
                <a:lnTo>
                  <a:pt x="728437" y="1252919"/>
                </a:lnTo>
                <a:lnTo>
                  <a:pt x="735340" y="1248233"/>
                </a:lnTo>
                <a:lnTo>
                  <a:pt x="742243" y="1243432"/>
                </a:lnTo>
                <a:lnTo>
                  <a:pt x="749147" y="1238516"/>
                </a:lnTo>
                <a:lnTo>
                  <a:pt x="756050" y="1233498"/>
                </a:lnTo>
                <a:lnTo>
                  <a:pt x="762953" y="1228365"/>
                </a:lnTo>
                <a:lnTo>
                  <a:pt x="769856" y="1223117"/>
                </a:lnTo>
                <a:lnTo>
                  <a:pt x="776759" y="1217754"/>
                </a:lnTo>
                <a:lnTo>
                  <a:pt x="783662" y="1212277"/>
                </a:lnTo>
                <a:lnTo>
                  <a:pt x="790565" y="1206686"/>
                </a:lnTo>
                <a:lnTo>
                  <a:pt x="797469" y="1200980"/>
                </a:lnTo>
                <a:lnTo>
                  <a:pt x="804372" y="1195159"/>
                </a:lnTo>
                <a:lnTo>
                  <a:pt x="811275" y="1189212"/>
                </a:lnTo>
                <a:lnTo>
                  <a:pt x="818178" y="1183151"/>
                </a:lnTo>
                <a:lnTo>
                  <a:pt x="825081" y="1176975"/>
                </a:lnTo>
                <a:lnTo>
                  <a:pt x="831984" y="1170673"/>
                </a:lnTo>
                <a:lnTo>
                  <a:pt x="838887" y="1164245"/>
                </a:lnTo>
                <a:lnTo>
                  <a:pt x="845791" y="1157703"/>
                </a:lnTo>
                <a:lnTo>
                  <a:pt x="852694" y="1151023"/>
                </a:lnTo>
                <a:lnTo>
                  <a:pt x="859597" y="1144239"/>
                </a:lnTo>
                <a:lnTo>
                  <a:pt x="866500" y="1137319"/>
                </a:lnTo>
                <a:lnTo>
                  <a:pt x="873403" y="1130284"/>
                </a:lnTo>
                <a:lnTo>
                  <a:pt x="880306" y="1123111"/>
                </a:lnTo>
                <a:lnTo>
                  <a:pt x="887209" y="1115824"/>
                </a:lnTo>
                <a:lnTo>
                  <a:pt x="894112" y="1108410"/>
                </a:lnTo>
                <a:lnTo>
                  <a:pt x="901016" y="1100871"/>
                </a:lnTo>
                <a:lnTo>
                  <a:pt x="907919" y="1093205"/>
                </a:lnTo>
                <a:lnTo>
                  <a:pt x="914822" y="1085414"/>
                </a:lnTo>
                <a:lnTo>
                  <a:pt x="921725" y="1077508"/>
                </a:lnTo>
                <a:lnTo>
                  <a:pt x="928628" y="1069464"/>
                </a:lnTo>
                <a:lnTo>
                  <a:pt x="935531" y="1061306"/>
                </a:lnTo>
                <a:lnTo>
                  <a:pt x="942434" y="1053022"/>
                </a:lnTo>
                <a:lnTo>
                  <a:pt x="949338" y="1044612"/>
                </a:lnTo>
                <a:lnTo>
                  <a:pt x="956241" y="1036075"/>
                </a:lnTo>
                <a:lnTo>
                  <a:pt x="963144" y="1027425"/>
                </a:lnTo>
                <a:lnTo>
                  <a:pt x="970047" y="1018648"/>
                </a:lnTo>
                <a:lnTo>
                  <a:pt x="976950" y="1009756"/>
                </a:lnTo>
                <a:lnTo>
                  <a:pt x="983853" y="1000739"/>
                </a:lnTo>
                <a:lnTo>
                  <a:pt x="990756" y="991595"/>
                </a:lnTo>
                <a:lnTo>
                  <a:pt x="997660" y="982349"/>
                </a:lnTo>
                <a:lnTo>
                  <a:pt x="1004563" y="972976"/>
                </a:lnTo>
                <a:lnTo>
                  <a:pt x="1011466" y="963500"/>
                </a:lnTo>
                <a:lnTo>
                  <a:pt x="1018369" y="953898"/>
                </a:lnTo>
                <a:lnTo>
                  <a:pt x="1025272" y="944193"/>
                </a:lnTo>
                <a:lnTo>
                  <a:pt x="1032175" y="934374"/>
                </a:lnTo>
                <a:lnTo>
                  <a:pt x="1039078" y="924440"/>
                </a:lnTo>
                <a:lnTo>
                  <a:pt x="1045981" y="914414"/>
                </a:lnTo>
                <a:lnTo>
                  <a:pt x="1052885" y="904273"/>
                </a:lnTo>
                <a:lnTo>
                  <a:pt x="1059788" y="894030"/>
                </a:lnTo>
                <a:lnTo>
                  <a:pt x="1066691" y="883683"/>
                </a:lnTo>
                <a:lnTo>
                  <a:pt x="1073594" y="873245"/>
                </a:lnTo>
                <a:lnTo>
                  <a:pt x="1080497" y="862704"/>
                </a:lnTo>
                <a:lnTo>
                  <a:pt x="1087400" y="852070"/>
                </a:lnTo>
                <a:lnTo>
                  <a:pt x="1094303" y="841346"/>
                </a:lnTo>
                <a:lnTo>
                  <a:pt x="1101207" y="830529"/>
                </a:lnTo>
                <a:lnTo>
                  <a:pt x="1108110" y="819644"/>
                </a:lnTo>
                <a:lnTo>
                  <a:pt x="1115013" y="808656"/>
                </a:lnTo>
                <a:lnTo>
                  <a:pt x="1121916" y="797599"/>
                </a:lnTo>
                <a:lnTo>
                  <a:pt x="1128819" y="786462"/>
                </a:lnTo>
                <a:lnTo>
                  <a:pt x="1135722" y="775244"/>
                </a:lnTo>
                <a:lnTo>
                  <a:pt x="1142625" y="763970"/>
                </a:lnTo>
                <a:lnTo>
                  <a:pt x="1149529" y="752626"/>
                </a:lnTo>
                <a:lnTo>
                  <a:pt x="1156432" y="741202"/>
                </a:lnTo>
                <a:lnTo>
                  <a:pt x="1163335" y="729733"/>
                </a:lnTo>
                <a:lnTo>
                  <a:pt x="1170238" y="718206"/>
                </a:lnTo>
                <a:lnTo>
                  <a:pt x="1177141" y="706633"/>
                </a:lnTo>
                <a:lnTo>
                  <a:pt x="1184044" y="694992"/>
                </a:lnTo>
                <a:lnTo>
                  <a:pt x="1190947" y="683316"/>
                </a:lnTo>
                <a:lnTo>
                  <a:pt x="1197850" y="671606"/>
                </a:lnTo>
                <a:lnTo>
                  <a:pt x="1204754" y="659850"/>
                </a:lnTo>
                <a:lnTo>
                  <a:pt x="1211657" y="648071"/>
                </a:lnTo>
                <a:lnTo>
                  <a:pt x="1218560" y="636270"/>
                </a:lnTo>
                <a:lnTo>
                  <a:pt x="1225463" y="624422"/>
                </a:lnTo>
                <a:lnTo>
                  <a:pt x="1232366" y="612574"/>
                </a:lnTo>
                <a:lnTo>
                  <a:pt x="1239269" y="600704"/>
                </a:lnTo>
                <a:lnTo>
                  <a:pt x="1246172" y="588833"/>
                </a:lnTo>
                <a:lnTo>
                  <a:pt x="1253076" y="576951"/>
                </a:lnTo>
                <a:lnTo>
                  <a:pt x="1259979" y="565069"/>
                </a:lnTo>
                <a:lnTo>
                  <a:pt x="1266882" y="553187"/>
                </a:lnTo>
                <a:lnTo>
                  <a:pt x="1273785" y="541328"/>
                </a:lnTo>
                <a:lnTo>
                  <a:pt x="1280688" y="529469"/>
                </a:lnTo>
                <a:lnTo>
                  <a:pt x="1287591" y="517644"/>
                </a:lnTo>
                <a:lnTo>
                  <a:pt x="1294494" y="505842"/>
                </a:lnTo>
                <a:lnTo>
                  <a:pt x="1301398" y="494052"/>
                </a:lnTo>
                <a:lnTo>
                  <a:pt x="1308301" y="482319"/>
                </a:lnTo>
                <a:lnTo>
                  <a:pt x="1315204" y="470620"/>
                </a:lnTo>
                <a:lnTo>
                  <a:pt x="1322107" y="458956"/>
                </a:lnTo>
                <a:lnTo>
                  <a:pt x="1329010" y="447361"/>
                </a:lnTo>
                <a:lnTo>
                  <a:pt x="1335913" y="435811"/>
                </a:lnTo>
                <a:lnTo>
                  <a:pt x="1342816" y="424330"/>
                </a:lnTo>
                <a:lnTo>
                  <a:pt x="1349719" y="412918"/>
                </a:lnTo>
                <a:lnTo>
                  <a:pt x="1356623" y="401574"/>
                </a:lnTo>
                <a:lnTo>
                  <a:pt x="1363526" y="390311"/>
                </a:lnTo>
                <a:lnTo>
                  <a:pt x="1370429" y="379128"/>
                </a:lnTo>
                <a:lnTo>
                  <a:pt x="1377332" y="368036"/>
                </a:lnTo>
                <a:lnTo>
                  <a:pt x="1384235" y="357037"/>
                </a:lnTo>
                <a:lnTo>
                  <a:pt x="1391138" y="346152"/>
                </a:lnTo>
                <a:lnTo>
                  <a:pt x="1398041" y="335358"/>
                </a:lnTo>
                <a:lnTo>
                  <a:pt x="1404945" y="324679"/>
                </a:lnTo>
                <a:lnTo>
                  <a:pt x="1411848" y="314115"/>
                </a:lnTo>
                <a:lnTo>
                  <a:pt x="1418751" y="303688"/>
                </a:lnTo>
                <a:lnTo>
                  <a:pt x="1425654" y="293376"/>
                </a:lnTo>
                <a:lnTo>
                  <a:pt x="1432557" y="283201"/>
                </a:lnTo>
                <a:lnTo>
                  <a:pt x="1439460" y="273164"/>
                </a:lnTo>
                <a:lnTo>
                  <a:pt x="1446363" y="263275"/>
                </a:lnTo>
                <a:lnTo>
                  <a:pt x="1453267" y="253536"/>
                </a:lnTo>
                <a:lnTo>
                  <a:pt x="1460170" y="243946"/>
                </a:lnTo>
                <a:lnTo>
                  <a:pt x="1467073" y="234516"/>
                </a:lnTo>
                <a:lnTo>
                  <a:pt x="1473976" y="225258"/>
                </a:lnTo>
                <a:lnTo>
                  <a:pt x="1480879" y="216160"/>
                </a:lnTo>
                <a:lnTo>
                  <a:pt x="1487782" y="207246"/>
                </a:lnTo>
                <a:lnTo>
                  <a:pt x="1494685" y="198503"/>
                </a:lnTo>
                <a:lnTo>
                  <a:pt x="1501588" y="189955"/>
                </a:lnTo>
                <a:lnTo>
                  <a:pt x="1508492" y="181591"/>
                </a:lnTo>
                <a:lnTo>
                  <a:pt x="1515395" y="173433"/>
                </a:lnTo>
                <a:lnTo>
                  <a:pt x="1522298" y="165458"/>
                </a:lnTo>
                <a:lnTo>
                  <a:pt x="1529201" y="157701"/>
                </a:lnTo>
                <a:lnTo>
                  <a:pt x="1536104" y="150139"/>
                </a:lnTo>
                <a:lnTo>
                  <a:pt x="1543007" y="142805"/>
                </a:lnTo>
                <a:lnTo>
                  <a:pt x="1549910" y="135679"/>
                </a:lnTo>
                <a:lnTo>
                  <a:pt x="1556814" y="128781"/>
                </a:lnTo>
                <a:lnTo>
                  <a:pt x="1563717" y="122101"/>
                </a:lnTo>
                <a:lnTo>
                  <a:pt x="1570620" y="115650"/>
                </a:lnTo>
                <a:lnTo>
                  <a:pt x="1577523" y="109428"/>
                </a:lnTo>
                <a:lnTo>
                  <a:pt x="1584426" y="103458"/>
                </a:lnTo>
                <a:lnTo>
                  <a:pt x="1591329" y="97718"/>
                </a:lnTo>
                <a:lnTo>
                  <a:pt x="1598232" y="92218"/>
                </a:lnTo>
                <a:lnTo>
                  <a:pt x="1605135" y="86970"/>
                </a:lnTo>
                <a:lnTo>
                  <a:pt x="1612039" y="81963"/>
                </a:lnTo>
                <a:lnTo>
                  <a:pt x="1618942" y="77220"/>
                </a:lnTo>
                <a:lnTo>
                  <a:pt x="1625845" y="72728"/>
                </a:lnTo>
                <a:lnTo>
                  <a:pt x="1632748" y="68489"/>
                </a:lnTo>
                <a:lnTo>
                  <a:pt x="1639651" y="64524"/>
                </a:lnTo>
                <a:lnTo>
                  <a:pt x="1646554" y="60823"/>
                </a:lnTo>
                <a:lnTo>
                  <a:pt x="1653457" y="57386"/>
                </a:lnTo>
                <a:lnTo>
                  <a:pt x="1660361" y="54200"/>
                </a:lnTo>
                <a:lnTo>
                  <a:pt x="1667264" y="51290"/>
                </a:lnTo>
                <a:lnTo>
                  <a:pt x="1674167" y="48655"/>
                </a:lnTo>
                <a:lnTo>
                  <a:pt x="1681070" y="46294"/>
                </a:lnTo>
                <a:lnTo>
                  <a:pt x="1687973" y="44209"/>
                </a:lnTo>
                <a:lnTo>
                  <a:pt x="1694876" y="42399"/>
                </a:lnTo>
                <a:lnTo>
                  <a:pt x="1701779" y="40863"/>
                </a:lnTo>
                <a:lnTo>
                  <a:pt x="1708683" y="39603"/>
                </a:lnTo>
                <a:lnTo>
                  <a:pt x="1715586" y="38629"/>
                </a:lnTo>
                <a:lnTo>
                  <a:pt x="1722489" y="37941"/>
                </a:lnTo>
                <a:lnTo>
                  <a:pt x="1729392" y="37517"/>
                </a:lnTo>
                <a:lnTo>
                  <a:pt x="1736295" y="37368"/>
                </a:lnTo>
                <a:lnTo>
                  <a:pt x="1743198" y="37517"/>
                </a:lnTo>
                <a:lnTo>
                  <a:pt x="1750101" y="37930"/>
                </a:lnTo>
                <a:lnTo>
                  <a:pt x="1757004" y="38629"/>
                </a:lnTo>
                <a:lnTo>
                  <a:pt x="1763908" y="39614"/>
                </a:lnTo>
                <a:lnTo>
                  <a:pt x="1770811" y="40875"/>
                </a:lnTo>
                <a:lnTo>
                  <a:pt x="1777714" y="42399"/>
                </a:lnTo>
                <a:lnTo>
                  <a:pt x="1784617" y="44209"/>
                </a:lnTo>
                <a:lnTo>
                  <a:pt x="1791520" y="46294"/>
                </a:lnTo>
                <a:lnTo>
                  <a:pt x="1798423" y="48655"/>
                </a:lnTo>
                <a:lnTo>
                  <a:pt x="1805326" y="51290"/>
                </a:lnTo>
                <a:lnTo>
                  <a:pt x="1812230" y="54200"/>
                </a:lnTo>
                <a:lnTo>
                  <a:pt x="1819133" y="57374"/>
                </a:lnTo>
                <a:lnTo>
                  <a:pt x="1826036" y="60812"/>
                </a:lnTo>
                <a:lnTo>
                  <a:pt x="1832939" y="64524"/>
                </a:lnTo>
                <a:lnTo>
                  <a:pt x="1839842" y="68500"/>
                </a:lnTo>
                <a:lnTo>
                  <a:pt x="1846745" y="72739"/>
                </a:lnTo>
                <a:lnTo>
                  <a:pt x="1853648" y="77220"/>
                </a:lnTo>
                <a:lnTo>
                  <a:pt x="1860552" y="81963"/>
                </a:lnTo>
                <a:lnTo>
                  <a:pt x="1867455" y="86970"/>
                </a:lnTo>
                <a:lnTo>
                  <a:pt x="1874358" y="92218"/>
                </a:lnTo>
                <a:lnTo>
                  <a:pt x="1881261" y="97718"/>
                </a:lnTo>
                <a:lnTo>
                  <a:pt x="1888164" y="103447"/>
                </a:lnTo>
                <a:lnTo>
                  <a:pt x="1895067" y="109428"/>
                </a:lnTo>
                <a:lnTo>
                  <a:pt x="1901970" y="115650"/>
                </a:lnTo>
                <a:lnTo>
                  <a:pt x="1908873" y="122101"/>
                </a:lnTo>
                <a:lnTo>
                  <a:pt x="1915777" y="128781"/>
                </a:lnTo>
                <a:lnTo>
                  <a:pt x="1922680" y="135679"/>
                </a:lnTo>
                <a:lnTo>
                  <a:pt x="1929583" y="142805"/>
                </a:lnTo>
                <a:lnTo>
                  <a:pt x="1936486" y="150139"/>
                </a:lnTo>
                <a:lnTo>
                  <a:pt x="1943389" y="157701"/>
                </a:lnTo>
                <a:lnTo>
                  <a:pt x="1950292" y="165458"/>
                </a:lnTo>
                <a:lnTo>
                  <a:pt x="1957195" y="173433"/>
                </a:lnTo>
                <a:lnTo>
                  <a:pt x="1964099" y="181591"/>
                </a:lnTo>
                <a:lnTo>
                  <a:pt x="1971002" y="189955"/>
                </a:lnTo>
                <a:lnTo>
                  <a:pt x="1977905" y="198503"/>
                </a:lnTo>
                <a:lnTo>
                  <a:pt x="1984808" y="207246"/>
                </a:lnTo>
                <a:lnTo>
                  <a:pt x="1991711" y="216160"/>
                </a:lnTo>
                <a:lnTo>
                  <a:pt x="1998614" y="225258"/>
                </a:lnTo>
                <a:lnTo>
                  <a:pt x="2005517" y="234516"/>
                </a:lnTo>
                <a:lnTo>
                  <a:pt x="2012421" y="243946"/>
                </a:lnTo>
                <a:lnTo>
                  <a:pt x="2019324" y="253525"/>
                </a:lnTo>
                <a:lnTo>
                  <a:pt x="2026227" y="263264"/>
                </a:lnTo>
                <a:lnTo>
                  <a:pt x="2033130" y="273164"/>
                </a:lnTo>
                <a:lnTo>
                  <a:pt x="2040033" y="283201"/>
                </a:lnTo>
                <a:lnTo>
                  <a:pt x="2046936" y="293376"/>
                </a:lnTo>
                <a:lnTo>
                  <a:pt x="2053839" y="303688"/>
                </a:lnTo>
                <a:lnTo>
                  <a:pt x="2060742" y="314115"/>
                </a:lnTo>
                <a:lnTo>
                  <a:pt x="2067646" y="324679"/>
                </a:lnTo>
                <a:lnTo>
                  <a:pt x="2074549" y="335358"/>
                </a:lnTo>
                <a:lnTo>
                  <a:pt x="2081452" y="346140"/>
                </a:lnTo>
                <a:lnTo>
                  <a:pt x="2088355" y="357037"/>
                </a:lnTo>
                <a:lnTo>
                  <a:pt x="2095258" y="368036"/>
                </a:lnTo>
                <a:lnTo>
                  <a:pt x="2102161" y="379128"/>
                </a:lnTo>
                <a:lnTo>
                  <a:pt x="2109064" y="390311"/>
                </a:lnTo>
                <a:lnTo>
                  <a:pt x="2115968" y="401574"/>
                </a:lnTo>
                <a:lnTo>
                  <a:pt x="2122871" y="412918"/>
                </a:lnTo>
                <a:lnTo>
                  <a:pt x="2129774" y="424330"/>
                </a:lnTo>
                <a:lnTo>
                  <a:pt x="2136677" y="435811"/>
                </a:lnTo>
                <a:lnTo>
                  <a:pt x="2143580" y="447361"/>
                </a:lnTo>
                <a:lnTo>
                  <a:pt x="2150483" y="458956"/>
                </a:lnTo>
                <a:lnTo>
                  <a:pt x="2157386" y="470620"/>
                </a:lnTo>
                <a:lnTo>
                  <a:pt x="2164290" y="482308"/>
                </a:lnTo>
                <a:lnTo>
                  <a:pt x="2171193" y="494052"/>
                </a:lnTo>
                <a:lnTo>
                  <a:pt x="2178096" y="505831"/>
                </a:lnTo>
                <a:lnTo>
                  <a:pt x="2184999" y="517633"/>
                </a:lnTo>
                <a:lnTo>
                  <a:pt x="2191902" y="529469"/>
                </a:lnTo>
                <a:lnTo>
                  <a:pt x="2198805" y="541328"/>
                </a:lnTo>
                <a:lnTo>
                  <a:pt x="2205708" y="553187"/>
                </a:lnTo>
                <a:lnTo>
                  <a:pt x="2212612" y="565069"/>
                </a:lnTo>
                <a:lnTo>
                  <a:pt x="2219515" y="576951"/>
                </a:lnTo>
                <a:lnTo>
                  <a:pt x="2226418" y="588833"/>
                </a:lnTo>
                <a:lnTo>
                  <a:pt x="2233321" y="600704"/>
                </a:lnTo>
                <a:lnTo>
                  <a:pt x="2240224" y="612574"/>
                </a:lnTo>
                <a:lnTo>
                  <a:pt x="2247127" y="624422"/>
                </a:lnTo>
                <a:lnTo>
                  <a:pt x="2254030" y="636258"/>
                </a:lnTo>
                <a:lnTo>
                  <a:pt x="2260933" y="648071"/>
                </a:lnTo>
                <a:lnTo>
                  <a:pt x="2267837" y="659850"/>
                </a:lnTo>
                <a:lnTo>
                  <a:pt x="2274740" y="671606"/>
                </a:lnTo>
                <a:lnTo>
                  <a:pt x="2281643" y="683316"/>
                </a:lnTo>
                <a:lnTo>
                  <a:pt x="2288546" y="695004"/>
                </a:lnTo>
                <a:lnTo>
                  <a:pt x="2295449" y="706622"/>
                </a:lnTo>
                <a:lnTo>
                  <a:pt x="2302352" y="718195"/>
                </a:lnTo>
                <a:lnTo>
                  <a:pt x="2309255" y="729733"/>
                </a:lnTo>
                <a:lnTo>
                  <a:pt x="2316159" y="741202"/>
                </a:lnTo>
                <a:lnTo>
                  <a:pt x="2323062" y="752615"/>
                </a:lnTo>
                <a:lnTo>
                  <a:pt x="2329965" y="763958"/>
                </a:lnTo>
                <a:lnTo>
                  <a:pt x="2336868" y="775244"/>
                </a:lnTo>
                <a:lnTo>
                  <a:pt x="2343771" y="786462"/>
                </a:lnTo>
                <a:lnTo>
                  <a:pt x="2350674" y="797599"/>
                </a:lnTo>
                <a:lnTo>
                  <a:pt x="2357577" y="808656"/>
                </a:lnTo>
                <a:lnTo>
                  <a:pt x="2364481" y="819633"/>
                </a:lnTo>
                <a:lnTo>
                  <a:pt x="2371384" y="830529"/>
                </a:lnTo>
                <a:lnTo>
                  <a:pt x="2378287" y="841346"/>
                </a:lnTo>
                <a:lnTo>
                  <a:pt x="2385190" y="852070"/>
                </a:lnTo>
                <a:lnTo>
                  <a:pt x="2392093" y="862704"/>
                </a:lnTo>
                <a:lnTo>
                  <a:pt x="2398996" y="873245"/>
                </a:lnTo>
                <a:lnTo>
                  <a:pt x="2405899" y="883683"/>
                </a:lnTo>
                <a:lnTo>
                  <a:pt x="2412802" y="894030"/>
                </a:lnTo>
                <a:lnTo>
                  <a:pt x="2419706" y="904273"/>
                </a:lnTo>
                <a:lnTo>
                  <a:pt x="2426609" y="914414"/>
                </a:lnTo>
                <a:lnTo>
                  <a:pt x="2433512" y="924440"/>
                </a:lnTo>
                <a:lnTo>
                  <a:pt x="2440415" y="934374"/>
                </a:lnTo>
                <a:lnTo>
                  <a:pt x="2447318" y="944193"/>
                </a:lnTo>
                <a:lnTo>
                  <a:pt x="2454221" y="953898"/>
                </a:lnTo>
                <a:lnTo>
                  <a:pt x="2461124" y="963500"/>
                </a:lnTo>
                <a:lnTo>
                  <a:pt x="2468028" y="972976"/>
                </a:lnTo>
                <a:lnTo>
                  <a:pt x="2474931" y="982349"/>
                </a:lnTo>
                <a:lnTo>
                  <a:pt x="2481834" y="991595"/>
                </a:lnTo>
                <a:lnTo>
                  <a:pt x="2488737" y="1000739"/>
                </a:lnTo>
                <a:lnTo>
                  <a:pt x="2495640" y="1009756"/>
                </a:lnTo>
                <a:lnTo>
                  <a:pt x="2502543" y="1018648"/>
                </a:lnTo>
                <a:lnTo>
                  <a:pt x="2509446" y="1027425"/>
                </a:lnTo>
                <a:lnTo>
                  <a:pt x="2516349" y="1036075"/>
                </a:lnTo>
                <a:lnTo>
                  <a:pt x="2523253" y="1044612"/>
                </a:lnTo>
                <a:lnTo>
                  <a:pt x="2530156" y="1053022"/>
                </a:lnTo>
                <a:lnTo>
                  <a:pt x="2537059" y="1061306"/>
                </a:lnTo>
                <a:lnTo>
                  <a:pt x="2543962" y="1069464"/>
                </a:lnTo>
                <a:lnTo>
                  <a:pt x="2550865" y="1077508"/>
                </a:lnTo>
                <a:lnTo>
                  <a:pt x="2557768" y="1085414"/>
                </a:lnTo>
                <a:lnTo>
                  <a:pt x="2564671" y="1093205"/>
                </a:lnTo>
                <a:lnTo>
                  <a:pt x="2571575" y="1100871"/>
                </a:lnTo>
                <a:lnTo>
                  <a:pt x="2578478" y="1108410"/>
                </a:lnTo>
                <a:lnTo>
                  <a:pt x="2585381" y="1115824"/>
                </a:lnTo>
                <a:lnTo>
                  <a:pt x="2592284" y="1123111"/>
                </a:lnTo>
                <a:lnTo>
                  <a:pt x="2599187" y="1130284"/>
                </a:lnTo>
                <a:lnTo>
                  <a:pt x="2606090" y="1137319"/>
                </a:lnTo>
                <a:lnTo>
                  <a:pt x="2612993" y="1144239"/>
                </a:lnTo>
                <a:lnTo>
                  <a:pt x="2619897" y="1151023"/>
                </a:lnTo>
                <a:lnTo>
                  <a:pt x="2626800" y="1157703"/>
                </a:lnTo>
                <a:lnTo>
                  <a:pt x="2633703" y="1164245"/>
                </a:lnTo>
                <a:lnTo>
                  <a:pt x="2640606" y="1170673"/>
                </a:lnTo>
                <a:lnTo>
                  <a:pt x="2647509" y="1176975"/>
                </a:lnTo>
                <a:lnTo>
                  <a:pt x="2654412" y="1183151"/>
                </a:lnTo>
                <a:lnTo>
                  <a:pt x="2661315" y="1189212"/>
                </a:lnTo>
                <a:lnTo>
                  <a:pt x="2668218" y="1195159"/>
                </a:lnTo>
                <a:lnTo>
                  <a:pt x="2675122" y="1200980"/>
                </a:lnTo>
                <a:lnTo>
                  <a:pt x="2682025" y="1206686"/>
                </a:lnTo>
                <a:lnTo>
                  <a:pt x="2688928" y="1212277"/>
                </a:lnTo>
                <a:lnTo>
                  <a:pt x="2695831" y="1217754"/>
                </a:lnTo>
                <a:lnTo>
                  <a:pt x="2702734" y="1223117"/>
                </a:lnTo>
                <a:lnTo>
                  <a:pt x="2709637" y="1228365"/>
                </a:lnTo>
                <a:lnTo>
                  <a:pt x="2716540" y="1233498"/>
                </a:lnTo>
                <a:lnTo>
                  <a:pt x="2723444" y="1238516"/>
                </a:lnTo>
                <a:lnTo>
                  <a:pt x="2730347" y="1243432"/>
                </a:lnTo>
                <a:lnTo>
                  <a:pt x="2737250" y="1248233"/>
                </a:lnTo>
                <a:lnTo>
                  <a:pt x="2744153" y="1252919"/>
                </a:lnTo>
                <a:lnTo>
                  <a:pt x="2751056" y="1257514"/>
                </a:lnTo>
                <a:lnTo>
                  <a:pt x="2757959" y="1261994"/>
                </a:lnTo>
                <a:lnTo>
                  <a:pt x="2764862" y="1266371"/>
                </a:lnTo>
                <a:lnTo>
                  <a:pt x="2771766" y="1270656"/>
                </a:lnTo>
                <a:lnTo>
                  <a:pt x="2778669" y="1274827"/>
                </a:lnTo>
                <a:lnTo>
                  <a:pt x="2785572" y="1278906"/>
                </a:lnTo>
                <a:lnTo>
                  <a:pt x="2792475" y="1282882"/>
                </a:lnTo>
                <a:lnTo>
                  <a:pt x="2799378" y="1286766"/>
                </a:lnTo>
                <a:lnTo>
                  <a:pt x="2806281" y="1290547"/>
                </a:lnTo>
                <a:lnTo>
                  <a:pt x="2813184" y="1294237"/>
                </a:lnTo>
                <a:lnTo>
                  <a:pt x="2820087" y="1297835"/>
                </a:lnTo>
                <a:lnTo>
                  <a:pt x="2826991" y="1301341"/>
                </a:lnTo>
                <a:lnTo>
                  <a:pt x="2833894" y="1304755"/>
                </a:lnTo>
                <a:lnTo>
                  <a:pt x="2840797" y="1308090"/>
                </a:lnTo>
                <a:lnTo>
                  <a:pt x="2847700" y="1311332"/>
                </a:lnTo>
                <a:lnTo>
                  <a:pt x="2854603" y="1314483"/>
                </a:lnTo>
                <a:lnTo>
                  <a:pt x="2861506" y="1317565"/>
                </a:lnTo>
                <a:lnTo>
                  <a:pt x="2868409" y="1320556"/>
                </a:lnTo>
                <a:lnTo>
                  <a:pt x="2875313" y="1323466"/>
                </a:lnTo>
                <a:lnTo>
                  <a:pt x="2882216" y="1326297"/>
                </a:lnTo>
                <a:lnTo>
                  <a:pt x="2889119" y="1329046"/>
                </a:lnTo>
                <a:lnTo>
                  <a:pt x="2896022" y="1331728"/>
                </a:lnTo>
                <a:lnTo>
                  <a:pt x="2902925" y="1334329"/>
                </a:lnTo>
                <a:lnTo>
                  <a:pt x="2909828" y="1336849"/>
                </a:lnTo>
                <a:lnTo>
                  <a:pt x="2916731" y="1339313"/>
                </a:lnTo>
                <a:lnTo>
                  <a:pt x="2923635" y="1341696"/>
                </a:lnTo>
                <a:lnTo>
                  <a:pt x="2930538" y="1344011"/>
                </a:lnTo>
                <a:lnTo>
                  <a:pt x="2937441" y="1346268"/>
                </a:lnTo>
                <a:lnTo>
                  <a:pt x="2944344" y="1348456"/>
                </a:lnTo>
                <a:lnTo>
                  <a:pt x="2951247" y="1350576"/>
                </a:lnTo>
                <a:lnTo>
                  <a:pt x="2958150" y="1352627"/>
                </a:lnTo>
                <a:lnTo>
                  <a:pt x="2965053" y="1354621"/>
                </a:lnTo>
                <a:lnTo>
                  <a:pt x="2971956" y="1356557"/>
                </a:lnTo>
                <a:lnTo>
                  <a:pt x="2978860" y="1358436"/>
                </a:lnTo>
                <a:lnTo>
                  <a:pt x="2985763" y="1360247"/>
                </a:lnTo>
                <a:lnTo>
                  <a:pt x="2992666" y="1362011"/>
                </a:lnTo>
                <a:lnTo>
                  <a:pt x="2999569" y="1363718"/>
                </a:lnTo>
                <a:lnTo>
                  <a:pt x="3006472" y="1365369"/>
                </a:lnTo>
                <a:lnTo>
                  <a:pt x="3013375" y="1366973"/>
                </a:lnTo>
                <a:lnTo>
                  <a:pt x="3020278" y="1368519"/>
                </a:lnTo>
                <a:lnTo>
                  <a:pt x="3027182" y="1370020"/>
                </a:lnTo>
                <a:lnTo>
                  <a:pt x="3034085" y="1371476"/>
                </a:lnTo>
                <a:lnTo>
                  <a:pt x="3040988" y="1372885"/>
                </a:lnTo>
                <a:lnTo>
                  <a:pt x="3047891" y="1374237"/>
                </a:lnTo>
                <a:lnTo>
                  <a:pt x="3054794" y="1375555"/>
                </a:lnTo>
                <a:lnTo>
                  <a:pt x="3061697" y="1376827"/>
                </a:lnTo>
                <a:lnTo>
                  <a:pt x="3068600" y="1378053"/>
                </a:lnTo>
                <a:lnTo>
                  <a:pt x="3075504" y="1379244"/>
                </a:lnTo>
                <a:lnTo>
                  <a:pt x="3082407" y="1380390"/>
                </a:lnTo>
                <a:lnTo>
                  <a:pt x="3089310" y="1381490"/>
                </a:lnTo>
                <a:lnTo>
                  <a:pt x="3096213" y="1382567"/>
                </a:lnTo>
                <a:lnTo>
                  <a:pt x="3103116" y="1383598"/>
                </a:lnTo>
                <a:lnTo>
                  <a:pt x="3110019" y="1384595"/>
                </a:lnTo>
                <a:lnTo>
                  <a:pt x="3116922" y="1385558"/>
                </a:lnTo>
                <a:lnTo>
                  <a:pt x="3123825" y="1386486"/>
                </a:lnTo>
                <a:lnTo>
                  <a:pt x="3130729" y="1387379"/>
                </a:lnTo>
                <a:lnTo>
                  <a:pt x="3137632" y="1388239"/>
                </a:lnTo>
                <a:lnTo>
                  <a:pt x="3144535" y="1389075"/>
                </a:lnTo>
                <a:lnTo>
                  <a:pt x="3151438" y="1389877"/>
                </a:lnTo>
                <a:lnTo>
                  <a:pt x="3158341" y="1390645"/>
                </a:lnTo>
                <a:lnTo>
                  <a:pt x="3165244" y="1391390"/>
                </a:lnTo>
                <a:lnTo>
                  <a:pt x="3172147" y="1392112"/>
                </a:lnTo>
                <a:lnTo>
                  <a:pt x="3179051" y="1392799"/>
                </a:lnTo>
                <a:lnTo>
                  <a:pt x="3185954" y="1393464"/>
                </a:lnTo>
                <a:lnTo>
                  <a:pt x="3192857" y="1394105"/>
                </a:lnTo>
                <a:lnTo>
                  <a:pt x="3199760" y="1394724"/>
                </a:lnTo>
                <a:lnTo>
                  <a:pt x="3206663" y="1395320"/>
                </a:lnTo>
                <a:lnTo>
                  <a:pt x="3213566" y="1395893"/>
                </a:lnTo>
                <a:lnTo>
                  <a:pt x="3220469" y="1396443"/>
                </a:lnTo>
                <a:lnTo>
                  <a:pt x="3227372" y="1396970"/>
                </a:lnTo>
                <a:lnTo>
                  <a:pt x="3234276" y="1397474"/>
                </a:lnTo>
                <a:lnTo>
                  <a:pt x="3241179" y="1397967"/>
                </a:lnTo>
                <a:lnTo>
                  <a:pt x="3248082" y="1398425"/>
                </a:lnTo>
                <a:lnTo>
                  <a:pt x="3254985" y="1398883"/>
                </a:lnTo>
                <a:lnTo>
                  <a:pt x="3261888" y="1399307"/>
                </a:lnTo>
                <a:lnTo>
                  <a:pt x="3268791" y="1399731"/>
                </a:lnTo>
                <a:lnTo>
                  <a:pt x="3275694" y="1400121"/>
                </a:lnTo>
                <a:lnTo>
                  <a:pt x="3282598" y="1400510"/>
                </a:lnTo>
                <a:lnTo>
                  <a:pt x="3289501" y="1400877"/>
                </a:lnTo>
                <a:lnTo>
                  <a:pt x="3296404" y="1401232"/>
                </a:lnTo>
                <a:lnTo>
                  <a:pt x="3303307" y="1401564"/>
                </a:lnTo>
                <a:lnTo>
                  <a:pt x="3310210" y="1401885"/>
                </a:lnTo>
                <a:lnTo>
                  <a:pt x="3317113" y="1402195"/>
                </a:lnTo>
                <a:lnTo>
                  <a:pt x="3324016" y="1402493"/>
                </a:lnTo>
                <a:lnTo>
                  <a:pt x="3330920" y="1402779"/>
                </a:lnTo>
                <a:lnTo>
                  <a:pt x="3337823" y="1403054"/>
                </a:lnTo>
                <a:lnTo>
                  <a:pt x="3344726" y="1403318"/>
                </a:lnTo>
                <a:lnTo>
                  <a:pt x="3351629" y="1403570"/>
                </a:lnTo>
                <a:lnTo>
                  <a:pt x="3358532" y="1403810"/>
                </a:lnTo>
                <a:lnTo>
                  <a:pt x="3365435" y="1404039"/>
                </a:lnTo>
                <a:lnTo>
                  <a:pt x="3372338" y="1404257"/>
                </a:lnTo>
                <a:lnTo>
                  <a:pt x="3379241" y="1404463"/>
                </a:lnTo>
                <a:lnTo>
                  <a:pt x="3386145" y="1404670"/>
                </a:lnTo>
                <a:lnTo>
                  <a:pt x="3393048" y="1404864"/>
                </a:lnTo>
                <a:lnTo>
                  <a:pt x="3399951" y="1405048"/>
                </a:lnTo>
                <a:lnTo>
                  <a:pt x="3406854" y="1405220"/>
                </a:lnTo>
                <a:lnTo>
                  <a:pt x="3413757" y="1405391"/>
                </a:lnTo>
                <a:lnTo>
                  <a:pt x="3420660" y="1405552"/>
                </a:lnTo>
                <a:lnTo>
                  <a:pt x="3427563" y="1405701"/>
                </a:lnTo>
              </a:path>
            </a:pathLst>
          </a:custGeom>
          <a:solidFill>
            <a:srgbClr val="CCFAFF">
              <a:alpha val="30000"/>
            </a:srgbClr>
          </a:solidFill>
          <a:ln w="41419" cap="flat">
            <a:solidFill>
              <a:schemeClr val="accent6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auto">
          <a:xfrm>
            <a:off x="6042340" y="6091233"/>
            <a:ext cx="5582457" cy="74758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Flèche : droite 6"/>
          <p:cNvSpPr/>
          <p:nvPr/>
        </p:nvSpPr>
        <p:spPr bwMode="auto">
          <a:xfrm rot="6470327">
            <a:off x="8908393" y="4030355"/>
            <a:ext cx="966733" cy="237320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8" name="Forme libre : forme 7"/>
          <p:cNvSpPr/>
          <p:nvPr/>
        </p:nvSpPr>
        <p:spPr bwMode="auto">
          <a:xfrm>
            <a:off x="6044707" y="2471983"/>
            <a:ext cx="4604441" cy="1105129"/>
          </a:xfrm>
          <a:custGeom>
            <a:avLst/>
            <a:gdLst>
              <a:gd name="connsiteX0" fmla="*/ 78188 w 4604441"/>
              <a:gd name="connsiteY0" fmla="*/ 1068152 h 1105128"/>
              <a:gd name="connsiteX1" fmla="*/ 87287 w 4604441"/>
              <a:gd name="connsiteY1" fmla="*/ 1068040 h 1105128"/>
              <a:gd name="connsiteX2" fmla="*/ 96387 w 4604441"/>
              <a:gd name="connsiteY2" fmla="*/ 1067919 h 1105128"/>
              <a:gd name="connsiteX3" fmla="*/ 105487 w 4604441"/>
              <a:gd name="connsiteY3" fmla="*/ 1067789 h 1105128"/>
              <a:gd name="connsiteX4" fmla="*/ 114586 w 4604441"/>
              <a:gd name="connsiteY4" fmla="*/ 1067660 h 1105128"/>
              <a:gd name="connsiteX5" fmla="*/ 123686 w 4604441"/>
              <a:gd name="connsiteY5" fmla="*/ 1067522 h 1105128"/>
              <a:gd name="connsiteX6" fmla="*/ 132786 w 4604441"/>
              <a:gd name="connsiteY6" fmla="*/ 1067375 h 1105128"/>
              <a:gd name="connsiteX7" fmla="*/ 141885 w 4604441"/>
              <a:gd name="connsiteY7" fmla="*/ 1067219 h 1105128"/>
              <a:gd name="connsiteX8" fmla="*/ 150985 w 4604441"/>
              <a:gd name="connsiteY8" fmla="*/ 1067064 h 1105128"/>
              <a:gd name="connsiteX9" fmla="*/ 160085 w 4604441"/>
              <a:gd name="connsiteY9" fmla="*/ 1066900 h 1105128"/>
              <a:gd name="connsiteX10" fmla="*/ 169184 w 4604441"/>
              <a:gd name="connsiteY10" fmla="*/ 1066727 h 1105128"/>
              <a:gd name="connsiteX11" fmla="*/ 178284 w 4604441"/>
              <a:gd name="connsiteY11" fmla="*/ 1066546 h 1105128"/>
              <a:gd name="connsiteX12" fmla="*/ 187384 w 4604441"/>
              <a:gd name="connsiteY12" fmla="*/ 1066356 h 1105128"/>
              <a:gd name="connsiteX13" fmla="*/ 196483 w 4604441"/>
              <a:gd name="connsiteY13" fmla="*/ 1066157 h 1105128"/>
              <a:gd name="connsiteX14" fmla="*/ 205583 w 4604441"/>
              <a:gd name="connsiteY14" fmla="*/ 1065950 h 1105128"/>
              <a:gd name="connsiteX15" fmla="*/ 214683 w 4604441"/>
              <a:gd name="connsiteY15" fmla="*/ 1065734 h 1105128"/>
              <a:gd name="connsiteX16" fmla="*/ 223783 w 4604441"/>
              <a:gd name="connsiteY16" fmla="*/ 1065510 h 1105128"/>
              <a:gd name="connsiteX17" fmla="*/ 232882 w 4604441"/>
              <a:gd name="connsiteY17" fmla="*/ 1065277 h 1105128"/>
              <a:gd name="connsiteX18" fmla="*/ 241982 w 4604441"/>
              <a:gd name="connsiteY18" fmla="*/ 1065035 h 1105128"/>
              <a:gd name="connsiteX19" fmla="*/ 251082 w 4604441"/>
              <a:gd name="connsiteY19" fmla="*/ 1064785 h 1105128"/>
              <a:gd name="connsiteX20" fmla="*/ 260181 w 4604441"/>
              <a:gd name="connsiteY20" fmla="*/ 1064517 h 1105128"/>
              <a:gd name="connsiteX21" fmla="*/ 269281 w 4604441"/>
              <a:gd name="connsiteY21" fmla="*/ 1064241 h 1105128"/>
              <a:gd name="connsiteX22" fmla="*/ 278381 w 4604441"/>
              <a:gd name="connsiteY22" fmla="*/ 1063947 h 1105128"/>
              <a:gd name="connsiteX23" fmla="*/ 287480 w 4604441"/>
              <a:gd name="connsiteY23" fmla="*/ 1063654 h 1105128"/>
              <a:gd name="connsiteX24" fmla="*/ 296580 w 4604441"/>
              <a:gd name="connsiteY24" fmla="*/ 1063334 h 1105128"/>
              <a:gd name="connsiteX25" fmla="*/ 305680 w 4604441"/>
              <a:gd name="connsiteY25" fmla="*/ 1063015 h 1105128"/>
              <a:gd name="connsiteX26" fmla="*/ 314779 w 4604441"/>
              <a:gd name="connsiteY26" fmla="*/ 1062669 h 1105128"/>
              <a:gd name="connsiteX27" fmla="*/ 323879 w 4604441"/>
              <a:gd name="connsiteY27" fmla="*/ 1062324 h 1105128"/>
              <a:gd name="connsiteX28" fmla="*/ 332979 w 4604441"/>
              <a:gd name="connsiteY28" fmla="*/ 1061953 h 1105128"/>
              <a:gd name="connsiteX29" fmla="*/ 342078 w 4604441"/>
              <a:gd name="connsiteY29" fmla="*/ 1061573 h 1105128"/>
              <a:gd name="connsiteX30" fmla="*/ 351178 w 4604441"/>
              <a:gd name="connsiteY30" fmla="*/ 1061176 h 1105128"/>
              <a:gd name="connsiteX31" fmla="*/ 360278 w 4604441"/>
              <a:gd name="connsiteY31" fmla="*/ 1060761 h 1105128"/>
              <a:gd name="connsiteX32" fmla="*/ 369378 w 4604441"/>
              <a:gd name="connsiteY32" fmla="*/ 1060330 h 1105128"/>
              <a:gd name="connsiteX33" fmla="*/ 378477 w 4604441"/>
              <a:gd name="connsiteY33" fmla="*/ 1059881 h 1105128"/>
              <a:gd name="connsiteX34" fmla="*/ 387577 w 4604441"/>
              <a:gd name="connsiteY34" fmla="*/ 1059414 h 1105128"/>
              <a:gd name="connsiteX35" fmla="*/ 396677 w 4604441"/>
              <a:gd name="connsiteY35" fmla="*/ 1058931 h 1105128"/>
              <a:gd name="connsiteX36" fmla="*/ 405776 w 4604441"/>
              <a:gd name="connsiteY36" fmla="*/ 1058430 h 1105128"/>
              <a:gd name="connsiteX37" fmla="*/ 414876 w 4604441"/>
              <a:gd name="connsiteY37" fmla="*/ 1057912 h 1105128"/>
              <a:gd name="connsiteX38" fmla="*/ 423976 w 4604441"/>
              <a:gd name="connsiteY38" fmla="*/ 1057368 h 1105128"/>
              <a:gd name="connsiteX39" fmla="*/ 433075 w 4604441"/>
              <a:gd name="connsiteY39" fmla="*/ 1056807 h 1105128"/>
              <a:gd name="connsiteX40" fmla="*/ 442175 w 4604441"/>
              <a:gd name="connsiteY40" fmla="*/ 1056228 h 1105128"/>
              <a:gd name="connsiteX41" fmla="*/ 451275 w 4604441"/>
              <a:gd name="connsiteY41" fmla="*/ 1055624 h 1105128"/>
              <a:gd name="connsiteX42" fmla="*/ 460374 w 4604441"/>
              <a:gd name="connsiteY42" fmla="*/ 1054994 h 1105128"/>
              <a:gd name="connsiteX43" fmla="*/ 469474 w 4604441"/>
              <a:gd name="connsiteY43" fmla="*/ 1054346 h 1105128"/>
              <a:gd name="connsiteX44" fmla="*/ 478574 w 4604441"/>
              <a:gd name="connsiteY44" fmla="*/ 1053673 h 1105128"/>
              <a:gd name="connsiteX45" fmla="*/ 487673 w 4604441"/>
              <a:gd name="connsiteY45" fmla="*/ 1052974 h 1105128"/>
              <a:gd name="connsiteX46" fmla="*/ 496773 w 4604441"/>
              <a:gd name="connsiteY46" fmla="*/ 1052248 h 1105128"/>
              <a:gd name="connsiteX47" fmla="*/ 505873 w 4604441"/>
              <a:gd name="connsiteY47" fmla="*/ 1051497 h 1105128"/>
              <a:gd name="connsiteX48" fmla="*/ 514973 w 4604441"/>
              <a:gd name="connsiteY48" fmla="*/ 1050720 h 1105128"/>
              <a:gd name="connsiteX49" fmla="*/ 524072 w 4604441"/>
              <a:gd name="connsiteY49" fmla="*/ 1049909 h 1105128"/>
              <a:gd name="connsiteX50" fmla="*/ 533172 w 4604441"/>
              <a:gd name="connsiteY50" fmla="*/ 1049080 h 1105128"/>
              <a:gd name="connsiteX51" fmla="*/ 542272 w 4604441"/>
              <a:gd name="connsiteY51" fmla="*/ 1048216 h 1105128"/>
              <a:gd name="connsiteX52" fmla="*/ 551371 w 4604441"/>
              <a:gd name="connsiteY52" fmla="*/ 1047318 h 1105128"/>
              <a:gd name="connsiteX53" fmla="*/ 560471 w 4604441"/>
              <a:gd name="connsiteY53" fmla="*/ 1046395 h 1105128"/>
              <a:gd name="connsiteX54" fmla="*/ 569571 w 4604441"/>
              <a:gd name="connsiteY54" fmla="*/ 1045436 h 1105128"/>
              <a:gd name="connsiteX55" fmla="*/ 578670 w 4604441"/>
              <a:gd name="connsiteY55" fmla="*/ 1044443 h 1105128"/>
              <a:gd name="connsiteX56" fmla="*/ 587770 w 4604441"/>
              <a:gd name="connsiteY56" fmla="*/ 1043424 h 1105128"/>
              <a:gd name="connsiteX57" fmla="*/ 596870 w 4604441"/>
              <a:gd name="connsiteY57" fmla="*/ 1042363 h 1105128"/>
              <a:gd name="connsiteX58" fmla="*/ 605969 w 4604441"/>
              <a:gd name="connsiteY58" fmla="*/ 1041266 h 1105128"/>
              <a:gd name="connsiteX59" fmla="*/ 615069 w 4604441"/>
              <a:gd name="connsiteY59" fmla="*/ 1040135 h 1105128"/>
              <a:gd name="connsiteX60" fmla="*/ 624169 w 4604441"/>
              <a:gd name="connsiteY60" fmla="*/ 1038969 h 1105128"/>
              <a:gd name="connsiteX61" fmla="*/ 633268 w 4604441"/>
              <a:gd name="connsiteY61" fmla="*/ 1037761 h 1105128"/>
              <a:gd name="connsiteX62" fmla="*/ 642368 w 4604441"/>
              <a:gd name="connsiteY62" fmla="*/ 1036517 h 1105128"/>
              <a:gd name="connsiteX63" fmla="*/ 651468 w 4604441"/>
              <a:gd name="connsiteY63" fmla="*/ 1035231 h 1105128"/>
              <a:gd name="connsiteX64" fmla="*/ 660568 w 4604441"/>
              <a:gd name="connsiteY64" fmla="*/ 1033901 h 1105128"/>
              <a:gd name="connsiteX65" fmla="*/ 669667 w 4604441"/>
              <a:gd name="connsiteY65" fmla="*/ 1032537 h 1105128"/>
              <a:gd name="connsiteX66" fmla="*/ 678767 w 4604441"/>
              <a:gd name="connsiteY66" fmla="*/ 1031121 h 1105128"/>
              <a:gd name="connsiteX67" fmla="*/ 687867 w 4604441"/>
              <a:gd name="connsiteY67" fmla="*/ 1029662 h 1105128"/>
              <a:gd name="connsiteX68" fmla="*/ 696966 w 4604441"/>
              <a:gd name="connsiteY68" fmla="*/ 1028160 h 1105128"/>
              <a:gd name="connsiteX69" fmla="*/ 706066 w 4604441"/>
              <a:gd name="connsiteY69" fmla="*/ 1026614 h 1105128"/>
              <a:gd name="connsiteX70" fmla="*/ 715166 w 4604441"/>
              <a:gd name="connsiteY70" fmla="*/ 1025017 h 1105128"/>
              <a:gd name="connsiteX71" fmla="*/ 724265 w 4604441"/>
              <a:gd name="connsiteY71" fmla="*/ 1023368 h 1105128"/>
              <a:gd name="connsiteX72" fmla="*/ 733365 w 4604441"/>
              <a:gd name="connsiteY72" fmla="*/ 1021667 h 1105128"/>
              <a:gd name="connsiteX73" fmla="*/ 742465 w 4604441"/>
              <a:gd name="connsiteY73" fmla="*/ 1019923 h 1105128"/>
              <a:gd name="connsiteX74" fmla="*/ 751564 w 4604441"/>
              <a:gd name="connsiteY74" fmla="*/ 1018127 h 1105128"/>
              <a:gd name="connsiteX75" fmla="*/ 760664 w 4604441"/>
              <a:gd name="connsiteY75" fmla="*/ 1016271 h 1105128"/>
              <a:gd name="connsiteX76" fmla="*/ 769764 w 4604441"/>
              <a:gd name="connsiteY76" fmla="*/ 1014372 h 1105128"/>
              <a:gd name="connsiteX77" fmla="*/ 778863 w 4604441"/>
              <a:gd name="connsiteY77" fmla="*/ 1012412 h 1105128"/>
              <a:gd name="connsiteX78" fmla="*/ 787963 w 4604441"/>
              <a:gd name="connsiteY78" fmla="*/ 1010391 h 1105128"/>
              <a:gd name="connsiteX79" fmla="*/ 797063 w 4604441"/>
              <a:gd name="connsiteY79" fmla="*/ 1008319 h 1105128"/>
              <a:gd name="connsiteX80" fmla="*/ 806162 w 4604441"/>
              <a:gd name="connsiteY80" fmla="*/ 1006187 h 1105128"/>
              <a:gd name="connsiteX81" fmla="*/ 815262 w 4604441"/>
              <a:gd name="connsiteY81" fmla="*/ 1003994 h 1105128"/>
              <a:gd name="connsiteX82" fmla="*/ 824362 w 4604441"/>
              <a:gd name="connsiteY82" fmla="*/ 1001740 h 1105128"/>
              <a:gd name="connsiteX83" fmla="*/ 833462 w 4604441"/>
              <a:gd name="connsiteY83" fmla="*/ 999418 h 1105128"/>
              <a:gd name="connsiteX84" fmla="*/ 842561 w 4604441"/>
              <a:gd name="connsiteY84" fmla="*/ 997044 h 1105128"/>
              <a:gd name="connsiteX85" fmla="*/ 851661 w 4604441"/>
              <a:gd name="connsiteY85" fmla="*/ 994600 h 1105128"/>
              <a:gd name="connsiteX86" fmla="*/ 860761 w 4604441"/>
              <a:gd name="connsiteY86" fmla="*/ 992088 h 1105128"/>
              <a:gd name="connsiteX87" fmla="*/ 869860 w 4604441"/>
              <a:gd name="connsiteY87" fmla="*/ 989515 h 1105128"/>
              <a:gd name="connsiteX88" fmla="*/ 878960 w 4604441"/>
              <a:gd name="connsiteY88" fmla="*/ 986873 h 1105128"/>
              <a:gd name="connsiteX89" fmla="*/ 888060 w 4604441"/>
              <a:gd name="connsiteY89" fmla="*/ 984162 h 1105128"/>
              <a:gd name="connsiteX90" fmla="*/ 897159 w 4604441"/>
              <a:gd name="connsiteY90" fmla="*/ 981382 h 1105128"/>
              <a:gd name="connsiteX91" fmla="*/ 906259 w 4604441"/>
              <a:gd name="connsiteY91" fmla="*/ 978533 h 1105128"/>
              <a:gd name="connsiteX92" fmla="*/ 915359 w 4604441"/>
              <a:gd name="connsiteY92" fmla="*/ 975606 h 1105128"/>
              <a:gd name="connsiteX93" fmla="*/ 924458 w 4604441"/>
              <a:gd name="connsiteY93" fmla="*/ 972610 h 1105128"/>
              <a:gd name="connsiteX94" fmla="*/ 933558 w 4604441"/>
              <a:gd name="connsiteY94" fmla="*/ 969536 h 1105128"/>
              <a:gd name="connsiteX95" fmla="*/ 942658 w 4604441"/>
              <a:gd name="connsiteY95" fmla="*/ 966394 h 1105128"/>
              <a:gd name="connsiteX96" fmla="*/ 951757 w 4604441"/>
              <a:gd name="connsiteY96" fmla="*/ 963165 h 1105128"/>
              <a:gd name="connsiteX97" fmla="*/ 960857 w 4604441"/>
              <a:gd name="connsiteY97" fmla="*/ 959866 h 1105128"/>
              <a:gd name="connsiteX98" fmla="*/ 969957 w 4604441"/>
              <a:gd name="connsiteY98" fmla="*/ 956491 h 1105128"/>
              <a:gd name="connsiteX99" fmla="*/ 979057 w 4604441"/>
              <a:gd name="connsiteY99" fmla="*/ 953028 h 1105128"/>
              <a:gd name="connsiteX100" fmla="*/ 988156 w 4604441"/>
              <a:gd name="connsiteY100" fmla="*/ 949497 h 1105128"/>
              <a:gd name="connsiteX101" fmla="*/ 997256 w 4604441"/>
              <a:gd name="connsiteY101" fmla="*/ 945880 h 1105128"/>
              <a:gd name="connsiteX102" fmla="*/ 1006356 w 4604441"/>
              <a:gd name="connsiteY102" fmla="*/ 942176 h 1105128"/>
              <a:gd name="connsiteX103" fmla="*/ 1015455 w 4604441"/>
              <a:gd name="connsiteY103" fmla="*/ 938394 h 1105128"/>
              <a:gd name="connsiteX104" fmla="*/ 1024555 w 4604441"/>
              <a:gd name="connsiteY104" fmla="*/ 934526 h 1105128"/>
              <a:gd name="connsiteX105" fmla="*/ 1033655 w 4604441"/>
              <a:gd name="connsiteY105" fmla="*/ 930572 h 1105128"/>
              <a:gd name="connsiteX106" fmla="*/ 1042754 w 4604441"/>
              <a:gd name="connsiteY106" fmla="*/ 926531 h 1105128"/>
              <a:gd name="connsiteX107" fmla="*/ 1051854 w 4604441"/>
              <a:gd name="connsiteY107" fmla="*/ 922404 h 1105128"/>
              <a:gd name="connsiteX108" fmla="*/ 1060954 w 4604441"/>
              <a:gd name="connsiteY108" fmla="*/ 918191 h 1105128"/>
              <a:gd name="connsiteX109" fmla="*/ 1070053 w 4604441"/>
              <a:gd name="connsiteY109" fmla="*/ 913891 h 1105128"/>
              <a:gd name="connsiteX110" fmla="*/ 1079153 w 4604441"/>
              <a:gd name="connsiteY110" fmla="*/ 909505 h 1105128"/>
              <a:gd name="connsiteX111" fmla="*/ 1088253 w 4604441"/>
              <a:gd name="connsiteY111" fmla="*/ 905024 h 1105128"/>
              <a:gd name="connsiteX112" fmla="*/ 1097352 w 4604441"/>
              <a:gd name="connsiteY112" fmla="*/ 900457 h 1105128"/>
              <a:gd name="connsiteX113" fmla="*/ 1106452 w 4604441"/>
              <a:gd name="connsiteY113" fmla="*/ 895803 h 1105128"/>
              <a:gd name="connsiteX114" fmla="*/ 1115552 w 4604441"/>
              <a:gd name="connsiteY114" fmla="*/ 891055 h 1105128"/>
              <a:gd name="connsiteX115" fmla="*/ 1124652 w 4604441"/>
              <a:gd name="connsiteY115" fmla="*/ 886211 h 1105128"/>
              <a:gd name="connsiteX116" fmla="*/ 1133751 w 4604441"/>
              <a:gd name="connsiteY116" fmla="*/ 881281 h 1105128"/>
              <a:gd name="connsiteX117" fmla="*/ 1142851 w 4604441"/>
              <a:gd name="connsiteY117" fmla="*/ 876248 h 1105128"/>
              <a:gd name="connsiteX118" fmla="*/ 1151951 w 4604441"/>
              <a:gd name="connsiteY118" fmla="*/ 871137 h 1105128"/>
              <a:gd name="connsiteX119" fmla="*/ 1161050 w 4604441"/>
              <a:gd name="connsiteY119" fmla="*/ 865922 h 1105128"/>
              <a:gd name="connsiteX120" fmla="*/ 1170150 w 4604441"/>
              <a:gd name="connsiteY120" fmla="*/ 860621 h 1105128"/>
              <a:gd name="connsiteX121" fmla="*/ 1179250 w 4604441"/>
              <a:gd name="connsiteY121" fmla="*/ 855216 h 1105128"/>
              <a:gd name="connsiteX122" fmla="*/ 1188349 w 4604441"/>
              <a:gd name="connsiteY122" fmla="*/ 849725 h 1105128"/>
              <a:gd name="connsiteX123" fmla="*/ 1197449 w 4604441"/>
              <a:gd name="connsiteY123" fmla="*/ 844139 h 1105128"/>
              <a:gd name="connsiteX124" fmla="*/ 1206549 w 4604441"/>
              <a:gd name="connsiteY124" fmla="*/ 838458 h 1105128"/>
              <a:gd name="connsiteX125" fmla="*/ 1215648 w 4604441"/>
              <a:gd name="connsiteY125" fmla="*/ 832682 h 1105128"/>
              <a:gd name="connsiteX126" fmla="*/ 1224748 w 4604441"/>
              <a:gd name="connsiteY126" fmla="*/ 826811 h 1105128"/>
              <a:gd name="connsiteX127" fmla="*/ 1233848 w 4604441"/>
              <a:gd name="connsiteY127" fmla="*/ 820853 h 1105128"/>
              <a:gd name="connsiteX128" fmla="*/ 1242947 w 4604441"/>
              <a:gd name="connsiteY128" fmla="*/ 814792 h 1105128"/>
              <a:gd name="connsiteX129" fmla="*/ 1252047 w 4604441"/>
              <a:gd name="connsiteY129" fmla="*/ 808645 h 1105128"/>
              <a:gd name="connsiteX130" fmla="*/ 1261147 w 4604441"/>
              <a:gd name="connsiteY130" fmla="*/ 802403 h 1105128"/>
              <a:gd name="connsiteX131" fmla="*/ 1270247 w 4604441"/>
              <a:gd name="connsiteY131" fmla="*/ 796066 h 1105128"/>
              <a:gd name="connsiteX132" fmla="*/ 1279346 w 4604441"/>
              <a:gd name="connsiteY132" fmla="*/ 789633 h 1105128"/>
              <a:gd name="connsiteX133" fmla="*/ 1288446 w 4604441"/>
              <a:gd name="connsiteY133" fmla="*/ 783115 h 1105128"/>
              <a:gd name="connsiteX134" fmla="*/ 1297546 w 4604441"/>
              <a:gd name="connsiteY134" fmla="*/ 776501 h 1105128"/>
              <a:gd name="connsiteX135" fmla="*/ 1306645 w 4604441"/>
              <a:gd name="connsiteY135" fmla="*/ 769801 h 1105128"/>
              <a:gd name="connsiteX136" fmla="*/ 1315745 w 4604441"/>
              <a:gd name="connsiteY136" fmla="*/ 763007 h 1105128"/>
              <a:gd name="connsiteX137" fmla="*/ 1324845 w 4604441"/>
              <a:gd name="connsiteY137" fmla="*/ 756117 h 1105128"/>
              <a:gd name="connsiteX138" fmla="*/ 1333944 w 4604441"/>
              <a:gd name="connsiteY138" fmla="*/ 749149 h 1105128"/>
              <a:gd name="connsiteX139" fmla="*/ 1343044 w 4604441"/>
              <a:gd name="connsiteY139" fmla="*/ 742087 h 1105128"/>
              <a:gd name="connsiteX140" fmla="*/ 1352144 w 4604441"/>
              <a:gd name="connsiteY140" fmla="*/ 734947 h 1105128"/>
              <a:gd name="connsiteX141" fmla="*/ 1361243 w 4604441"/>
              <a:gd name="connsiteY141" fmla="*/ 727712 h 1105128"/>
              <a:gd name="connsiteX142" fmla="*/ 1370343 w 4604441"/>
              <a:gd name="connsiteY142" fmla="*/ 720399 h 1105128"/>
              <a:gd name="connsiteX143" fmla="*/ 1379443 w 4604441"/>
              <a:gd name="connsiteY143" fmla="*/ 713000 h 1105128"/>
              <a:gd name="connsiteX144" fmla="*/ 1388542 w 4604441"/>
              <a:gd name="connsiteY144" fmla="*/ 705514 h 1105128"/>
              <a:gd name="connsiteX145" fmla="*/ 1397642 w 4604441"/>
              <a:gd name="connsiteY145" fmla="*/ 697959 h 1105128"/>
              <a:gd name="connsiteX146" fmla="*/ 1406742 w 4604441"/>
              <a:gd name="connsiteY146" fmla="*/ 690319 h 1105128"/>
              <a:gd name="connsiteX147" fmla="*/ 1415842 w 4604441"/>
              <a:gd name="connsiteY147" fmla="*/ 682600 h 1105128"/>
              <a:gd name="connsiteX148" fmla="*/ 1424941 w 4604441"/>
              <a:gd name="connsiteY148" fmla="*/ 674804 h 1105128"/>
              <a:gd name="connsiteX149" fmla="*/ 1434041 w 4604441"/>
              <a:gd name="connsiteY149" fmla="*/ 666938 h 1105128"/>
              <a:gd name="connsiteX150" fmla="*/ 1443141 w 4604441"/>
              <a:gd name="connsiteY150" fmla="*/ 658995 h 1105128"/>
              <a:gd name="connsiteX151" fmla="*/ 1452240 w 4604441"/>
              <a:gd name="connsiteY151" fmla="*/ 650983 h 1105128"/>
              <a:gd name="connsiteX152" fmla="*/ 1461340 w 4604441"/>
              <a:gd name="connsiteY152" fmla="*/ 642902 h 1105128"/>
              <a:gd name="connsiteX153" fmla="*/ 1470440 w 4604441"/>
              <a:gd name="connsiteY153" fmla="*/ 634751 h 1105128"/>
              <a:gd name="connsiteX154" fmla="*/ 1479539 w 4604441"/>
              <a:gd name="connsiteY154" fmla="*/ 626549 h 1105128"/>
              <a:gd name="connsiteX155" fmla="*/ 1488639 w 4604441"/>
              <a:gd name="connsiteY155" fmla="*/ 618269 h 1105128"/>
              <a:gd name="connsiteX156" fmla="*/ 1497739 w 4604441"/>
              <a:gd name="connsiteY156" fmla="*/ 609938 h 1105128"/>
              <a:gd name="connsiteX157" fmla="*/ 1506838 w 4604441"/>
              <a:gd name="connsiteY157" fmla="*/ 601546 h 1105128"/>
              <a:gd name="connsiteX158" fmla="*/ 1515938 w 4604441"/>
              <a:gd name="connsiteY158" fmla="*/ 593093 h 1105128"/>
              <a:gd name="connsiteX159" fmla="*/ 1525038 w 4604441"/>
              <a:gd name="connsiteY159" fmla="*/ 584597 h 1105128"/>
              <a:gd name="connsiteX160" fmla="*/ 1534137 w 4604441"/>
              <a:gd name="connsiteY160" fmla="*/ 576050 h 1105128"/>
              <a:gd name="connsiteX161" fmla="*/ 1543237 w 4604441"/>
              <a:gd name="connsiteY161" fmla="*/ 567442 h 1105128"/>
              <a:gd name="connsiteX162" fmla="*/ 1552337 w 4604441"/>
              <a:gd name="connsiteY162" fmla="*/ 558800 h 1105128"/>
              <a:gd name="connsiteX163" fmla="*/ 1561436 w 4604441"/>
              <a:gd name="connsiteY163" fmla="*/ 550114 h 1105128"/>
              <a:gd name="connsiteX164" fmla="*/ 1570536 w 4604441"/>
              <a:gd name="connsiteY164" fmla="*/ 541394 h 1105128"/>
              <a:gd name="connsiteX165" fmla="*/ 1579636 w 4604441"/>
              <a:gd name="connsiteY165" fmla="*/ 532622 h 1105128"/>
              <a:gd name="connsiteX166" fmla="*/ 1588736 w 4604441"/>
              <a:gd name="connsiteY166" fmla="*/ 523824 h 1105128"/>
              <a:gd name="connsiteX167" fmla="*/ 1597835 w 4604441"/>
              <a:gd name="connsiteY167" fmla="*/ 515000 h 1105128"/>
              <a:gd name="connsiteX168" fmla="*/ 1606935 w 4604441"/>
              <a:gd name="connsiteY168" fmla="*/ 506142 h 1105128"/>
              <a:gd name="connsiteX169" fmla="*/ 1616035 w 4604441"/>
              <a:gd name="connsiteY169" fmla="*/ 497266 h 1105128"/>
              <a:gd name="connsiteX170" fmla="*/ 1625134 w 4604441"/>
              <a:gd name="connsiteY170" fmla="*/ 488373 h 1105128"/>
              <a:gd name="connsiteX171" fmla="*/ 1634234 w 4604441"/>
              <a:gd name="connsiteY171" fmla="*/ 479446 h 1105128"/>
              <a:gd name="connsiteX172" fmla="*/ 1643334 w 4604441"/>
              <a:gd name="connsiteY172" fmla="*/ 470519 h 1105128"/>
              <a:gd name="connsiteX173" fmla="*/ 1652433 w 4604441"/>
              <a:gd name="connsiteY173" fmla="*/ 461574 h 1105128"/>
              <a:gd name="connsiteX174" fmla="*/ 1661533 w 4604441"/>
              <a:gd name="connsiteY174" fmla="*/ 452629 h 1105128"/>
              <a:gd name="connsiteX175" fmla="*/ 1670633 w 4604441"/>
              <a:gd name="connsiteY175" fmla="*/ 443676 h 1105128"/>
              <a:gd name="connsiteX176" fmla="*/ 1679732 w 4604441"/>
              <a:gd name="connsiteY176" fmla="*/ 434723 h 1105128"/>
              <a:gd name="connsiteX177" fmla="*/ 1688832 w 4604441"/>
              <a:gd name="connsiteY177" fmla="*/ 425770 h 1105128"/>
              <a:gd name="connsiteX178" fmla="*/ 1697932 w 4604441"/>
              <a:gd name="connsiteY178" fmla="*/ 416834 h 1105128"/>
              <a:gd name="connsiteX179" fmla="*/ 1707031 w 4604441"/>
              <a:gd name="connsiteY179" fmla="*/ 407898 h 1105128"/>
              <a:gd name="connsiteX180" fmla="*/ 1716131 w 4604441"/>
              <a:gd name="connsiteY180" fmla="*/ 398988 h 1105128"/>
              <a:gd name="connsiteX181" fmla="*/ 1725231 w 4604441"/>
              <a:gd name="connsiteY181" fmla="*/ 390095 h 1105128"/>
              <a:gd name="connsiteX182" fmla="*/ 1734331 w 4604441"/>
              <a:gd name="connsiteY182" fmla="*/ 381210 h 1105128"/>
              <a:gd name="connsiteX183" fmla="*/ 1743430 w 4604441"/>
              <a:gd name="connsiteY183" fmla="*/ 372369 h 1105128"/>
              <a:gd name="connsiteX184" fmla="*/ 1752530 w 4604441"/>
              <a:gd name="connsiteY184" fmla="*/ 363554 h 1105128"/>
              <a:gd name="connsiteX185" fmla="*/ 1761630 w 4604441"/>
              <a:gd name="connsiteY185" fmla="*/ 354765 h 1105128"/>
              <a:gd name="connsiteX186" fmla="*/ 1770729 w 4604441"/>
              <a:gd name="connsiteY186" fmla="*/ 346028 h 1105128"/>
              <a:gd name="connsiteX187" fmla="*/ 1779829 w 4604441"/>
              <a:gd name="connsiteY187" fmla="*/ 337325 h 1105128"/>
              <a:gd name="connsiteX188" fmla="*/ 1788929 w 4604441"/>
              <a:gd name="connsiteY188" fmla="*/ 328674 h 1105128"/>
              <a:gd name="connsiteX189" fmla="*/ 1798028 w 4604441"/>
              <a:gd name="connsiteY189" fmla="*/ 320074 h 1105128"/>
              <a:gd name="connsiteX190" fmla="*/ 1807128 w 4604441"/>
              <a:gd name="connsiteY190" fmla="*/ 311527 h 1105128"/>
              <a:gd name="connsiteX191" fmla="*/ 1816228 w 4604441"/>
              <a:gd name="connsiteY191" fmla="*/ 303040 h 1105128"/>
              <a:gd name="connsiteX192" fmla="*/ 1825327 w 4604441"/>
              <a:gd name="connsiteY192" fmla="*/ 294613 h 1105128"/>
              <a:gd name="connsiteX193" fmla="*/ 1834427 w 4604441"/>
              <a:gd name="connsiteY193" fmla="*/ 286256 h 1105128"/>
              <a:gd name="connsiteX194" fmla="*/ 1843527 w 4604441"/>
              <a:gd name="connsiteY194" fmla="*/ 277967 h 1105128"/>
              <a:gd name="connsiteX195" fmla="*/ 1852626 w 4604441"/>
              <a:gd name="connsiteY195" fmla="*/ 269765 h 1105128"/>
              <a:gd name="connsiteX196" fmla="*/ 1861726 w 4604441"/>
              <a:gd name="connsiteY196" fmla="*/ 261632 h 1105128"/>
              <a:gd name="connsiteX197" fmla="*/ 1870826 w 4604441"/>
              <a:gd name="connsiteY197" fmla="*/ 253585 h 1105128"/>
              <a:gd name="connsiteX198" fmla="*/ 1879926 w 4604441"/>
              <a:gd name="connsiteY198" fmla="*/ 245625 h 1105128"/>
              <a:gd name="connsiteX199" fmla="*/ 1889025 w 4604441"/>
              <a:gd name="connsiteY199" fmla="*/ 237768 h 1105128"/>
              <a:gd name="connsiteX200" fmla="*/ 1898125 w 4604441"/>
              <a:gd name="connsiteY200" fmla="*/ 229998 h 1105128"/>
              <a:gd name="connsiteX201" fmla="*/ 1907225 w 4604441"/>
              <a:gd name="connsiteY201" fmla="*/ 222331 h 1105128"/>
              <a:gd name="connsiteX202" fmla="*/ 1916324 w 4604441"/>
              <a:gd name="connsiteY202" fmla="*/ 214768 h 1105128"/>
              <a:gd name="connsiteX203" fmla="*/ 1925424 w 4604441"/>
              <a:gd name="connsiteY203" fmla="*/ 207317 h 1105128"/>
              <a:gd name="connsiteX204" fmla="*/ 1934524 w 4604441"/>
              <a:gd name="connsiteY204" fmla="*/ 199978 h 1105128"/>
              <a:gd name="connsiteX205" fmla="*/ 1943623 w 4604441"/>
              <a:gd name="connsiteY205" fmla="*/ 192751 h 1105128"/>
              <a:gd name="connsiteX206" fmla="*/ 1952723 w 4604441"/>
              <a:gd name="connsiteY206" fmla="*/ 185646 h 1105128"/>
              <a:gd name="connsiteX207" fmla="*/ 1961823 w 4604441"/>
              <a:gd name="connsiteY207" fmla="*/ 178670 h 1105128"/>
              <a:gd name="connsiteX208" fmla="*/ 1970922 w 4604441"/>
              <a:gd name="connsiteY208" fmla="*/ 171814 h 1105128"/>
              <a:gd name="connsiteX209" fmla="*/ 1980022 w 4604441"/>
              <a:gd name="connsiteY209" fmla="*/ 165097 h 1105128"/>
              <a:gd name="connsiteX210" fmla="*/ 1989122 w 4604441"/>
              <a:gd name="connsiteY210" fmla="*/ 158510 h 1105128"/>
              <a:gd name="connsiteX211" fmla="*/ 1998221 w 4604441"/>
              <a:gd name="connsiteY211" fmla="*/ 152069 h 1105128"/>
              <a:gd name="connsiteX212" fmla="*/ 2007321 w 4604441"/>
              <a:gd name="connsiteY212" fmla="*/ 145766 h 1105128"/>
              <a:gd name="connsiteX213" fmla="*/ 2016421 w 4604441"/>
              <a:gd name="connsiteY213" fmla="*/ 139619 h 1105128"/>
              <a:gd name="connsiteX214" fmla="*/ 2025521 w 4604441"/>
              <a:gd name="connsiteY214" fmla="*/ 133610 h 1105128"/>
              <a:gd name="connsiteX215" fmla="*/ 2034620 w 4604441"/>
              <a:gd name="connsiteY215" fmla="*/ 127765 h 1105128"/>
              <a:gd name="connsiteX216" fmla="*/ 2043720 w 4604441"/>
              <a:gd name="connsiteY216" fmla="*/ 122066 h 1105128"/>
              <a:gd name="connsiteX217" fmla="*/ 2052820 w 4604441"/>
              <a:gd name="connsiteY217" fmla="*/ 116541 h 1105128"/>
              <a:gd name="connsiteX218" fmla="*/ 2061919 w 4604441"/>
              <a:gd name="connsiteY218" fmla="*/ 111171 h 1105128"/>
              <a:gd name="connsiteX219" fmla="*/ 2071019 w 4604441"/>
              <a:gd name="connsiteY219" fmla="*/ 105973 h 1105128"/>
              <a:gd name="connsiteX220" fmla="*/ 2080119 w 4604441"/>
              <a:gd name="connsiteY220" fmla="*/ 100939 h 1105128"/>
              <a:gd name="connsiteX221" fmla="*/ 2089218 w 4604441"/>
              <a:gd name="connsiteY221" fmla="*/ 96079 h 1105128"/>
              <a:gd name="connsiteX222" fmla="*/ 2098318 w 4604441"/>
              <a:gd name="connsiteY222" fmla="*/ 91390 h 1105128"/>
              <a:gd name="connsiteX223" fmla="*/ 2107418 w 4604441"/>
              <a:gd name="connsiteY223" fmla="*/ 86892 h 1105128"/>
              <a:gd name="connsiteX224" fmla="*/ 2116517 w 4604441"/>
              <a:gd name="connsiteY224" fmla="*/ 82567 h 1105128"/>
              <a:gd name="connsiteX225" fmla="*/ 2125617 w 4604441"/>
              <a:gd name="connsiteY225" fmla="*/ 78422 h 1105128"/>
              <a:gd name="connsiteX226" fmla="*/ 2134717 w 4604441"/>
              <a:gd name="connsiteY226" fmla="*/ 74468 h 1105128"/>
              <a:gd name="connsiteX227" fmla="*/ 2143816 w 4604441"/>
              <a:gd name="connsiteY227" fmla="*/ 70695 h 1105128"/>
              <a:gd name="connsiteX228" fmla="*/ 2152916 w 4604441"/>
              <a:gd name="connsiteY228" fmla="*/ 67121 h 1105128"/>
              <a:gd name="connsiteX229" fmla="*/ 2162016 w 4604441"/>
              <a:gd name="connsiteY229" fmla="*/ 63736 h 1105128"/>
              <a:gd name="connsiteX230" fmla="*/ 2171116 w 4604441"/>
              <a:gd name="connsiteY230" fmla="*/ 60542 h 1105128"/>
              <a:gd name="connsiteX231" fmla="*/ 2180215 w 4604441"/>
              <a:gd name="connsiteY231" fmla="*/ 57554 h 1105128"/>
              <a:gd name="connsiteX232" fmla="*/ 2189315 w 4604441"/>
              <a:gd name="connsiteY232" fmla="*/ 54766 h 1105128"/>
              <a:gd name="connsiteX233" fmla="*/ 2198415 w 4604441"/>
              <a:gd name="connsiteY233" fmla="*/ 52176 h 1105128"/>
              <a:gd name="connsiteX234" fmla="*/ 2207514 w 4604441"/>
              <a:gd name="connsiteY234" fmla="*/ 49775 h 1105128"/>
              <a:gd name="connsiteX235" fmla="*/ 2216614 w 4604441"/>
              <a:gd name="connsiteY235" fmla="*/ 47582 h 1105128"/>
              <a:gd name="connsiteX236" fmla="*/ 2225714 w 4604441"/>
              <a:gd name="connsiteY236" fmla="*/ 45597 h 1105128"/>
              <a:gd name="connsiteX237" fmla="*/ 2234813 w 4604441"/>
              <a:gd name="connsiteY237" fmla="*/ 43818 h 1105128"/>
              <a:gd name="connsiteX238" fmla="*/ 2243913 w 4604441"/>
              <a:gd name="connsiteY238" fmla="*/ 42247 h 1105128"/>
              <a:gd name="connsiteX239" fmla="*/ 2253013 w 4604441"/>
              <a:gd name="connsiteY239" fmla="*/ 40883 h 1105128"/>
              <a:gd name="connsiteX240" fmla="*/ 2262112 w 4604441"/>
              <a:gd name="connsiteY240" fmla="*/ 39726 h 1105128"/>
              <a:gd name="connsiteX241" fmla="*/ 2271212 w 4604441"/>
              <a:gd name="connsiteY241" fmla="*/ 38776 h 1105128"/>
              <a:gd name="connsiteX242" fmla="*/ 2280312 w 4604441"/>
              <a:gd name="connsiteY242" fmla="*/ 38042 h 1105128"/>
              <a:gd name="connsiteX243" fmla="*/ 2289411 w 4604441"/>
              <a:gd name="connsiteY243" fmla="*/ 37524 h 1105128"/>
              <a:gd name="connsiteX244" fmla="*/ 2298511 w 4604441"/>
              <a:gd name="connsiteY244" fmla="*/ 37205 h 1105128"/>
              <a:gd name="connsiteX245" fmla="*/ 2307611 w 4604441"/>
              <a:gd name="connsiteY245" fmla="*/ 37092 h 1105128"/>
              <a:gd name="connsiteX246" fmla="*/ 2316711 w 4604441"/>
              <a:gd name="connsiteY246" fmla="*/ 37205 h 1105128"/>
              <a:gd name="connsiteX247" fmla="*/ 2325810 w 4604441"/>
              <a:gd name="connsiteY247" fmla="*/ 37515 h 1105128"/>
              <a:gd name="connsiteX248" fmla="*/ 2334910 w 4604441"/>
              <a:gd name="connsiteY248" fmla="*/ 38042 h 1105128"/>
              <a:gd name="connsiteX249" fmla="*/ 2344010 w 4604441"/>
              <a:gd name="connsiteY249" fmla="*/ 38785 h 1105128"/>
              <a:gd name="connsiteX250" fmla="*/ 2353109 w 4604441"/>
              <a:gd name="connsiteY250" fmla="*/ 39734 h 1105128"/>
              <a:gd name="connsiteX251" fmla="*/ 2362209 w 4604441"/>
              <a:gd name="connsiteY251" fmla="*/ 40883 h 1105128"/>
              <a:gd name="connsiteX252" fmla="*/ 2371309 w 4604441"/>
              <a:gd name="connsiteY252" fmla="*/ 42247 h 1105128"/>
              <a:gd name="connsiteX253" fmla="*/ 2380408 w 4604441"/>
              <a:gd name="connsiteY253" fmla="*/ 43818 h 1105128"/>
              <a:gd name="connsiteX254" fmla="*/ 2389508 w 4604441"/>
              <a:gd name="connsiteY254" fmla="*/ 45597 h 1105128"/>
              <a:gd name="connsiteX255" fmla="*/ 2398608 w 4604441"/>
              <a:gd name="connsiteY255" fmla="*/ 47582 h 1105128"/>
              <a:gd name="connsiteX256" fmla="*/ 2407707 w 4604441"/>
              <a:gd name="connsiteY256" fmla="*/ 49775 h 1105128"/>
              <a:gd name="connsiteX257" fmla="*/ 2416807 w 4604441"/>
              <a:gd name="connsiteY257" fmla="*/ 52167 h 1105128"/>
              <a:gd name="connsiteX258" fmla="*/ 2425907 w 4604441"/>
              <a:gd name="connsiteY258" fmla="*/ 54757 h 1105128"/>
              <a:gd name="connsiteX259" fmla="*/ 2435006 w 4604441"/>
              <a:gd name="connsiteY259" fmla="*/ 57554 h 1105128"/>
              <a:gd name="connsiteX260" fmla="*/ 2444106 w 4604441"/>
              <a:gd name="connsiteY260" fmla="*/ 60550 h 1105128"/>
              <a:gd name="connsiteX261" fmla="*/ 2453206 w 4604441"/>
              <a:gd name="connsiteY261" fmla="*/ 63745 h 1105128"/>
              <a:gd name="connsiteX262" fmla="*/ 2462306 w 4604441"/>
              <a:gd name="connsiteY262" fmla="*/ 67121 h 1105128"/>
              <a:gd name="connsiteX263" fmla="*/ 2471405 w 4604441"/>
              <a:gd name="connsiteY263" fmla="*/ 70695 h 1105128"/>
              <a:gd name="connsiteX264" fmla="*/ 2480505 w 4604441"/>
              <a:gd name="connsiteY264" fmla="*/ 74468 h 1105128"/>
              <a:gd name="connsiteX265" fmla="*/ 2489605 w 4604441"/>
              <a:gd name="connsiteY265" fmla="*/ 78422 h 1105128"/>
              <a:gd name="connsiteX266" fmla="*/ 2498704 w 4604441"/>
              <a:gd name="connsiteY266" fmla="*/ 82567 h 1105128"/>
              <a:gd name="connsiteX267" fmla="*/ 2507804 w 4604441"/>
              <a:gd name="connsiteY267" fmla="*/ 86884 h 1105128"/>
              <a:gd name="connsiteX268" fmla="*/ 2516904 w 4604441"/>
              <a:gd name="connsiteY268" fmla="*/ 91390 h 1105128"/>
              <a:gd name="connsiteX269" fmla="*/ 2526003 w 4604441"/>
              <a:gd name="connsiteY269" fmla="*/ 96079 h 1105128"/>
              <a:gd name="connsiteX270" fmla="*/ 2535103 w 4604441"/>
              <a:gd name="connsiteY270" fmla="*/ 100939 h 1105128"/>
              <a:gd name="connsiteX271" fmla="*/ 2544203 w 4604441"/>
              <a:gd name="connsiteY271" fmla="*/ 105973 h 1105128"/>
              <a:gd name="connsiteX272" fmla="*/ 2553302 w 4604441"/>
              <a:gd name="connsiteY272" fmla="*/ 111171 h 1105128"/>
              <a:gd name="connsiteX273" fmla="*/ 2562402 w 4604441"/>
              <a:gd name="connsiteY273" fmla="*/ 116541 h 1105128"/>
              <a:gd name="connsiteX274" fmla="*/ 2571502 w 4604441"/>
              <a:gd name="connsiteY274" fmla="*/ 122066 h 1105128"/>
              <a:gd name="connsiteX275" fmla="*/ 2580601 w 4604441"/>
              <a:gd name="connsiteY275" fmla="*/ 127765 h 1105128"/>
              <a:gd name="connsiteX276" fmla="*/ 2589701 w 4604441"/>
              <a:gd name="connsiteY276" fmla="*/ 133610 h 1105128"/>
              <a:gd name="connsiteX277" fmla="*/ 2598801 w 4604441"/>
              <a:gd name="connsiteY277" fmla="*/ 139619 h 1105128"/>
              <a:gd name="connsiteX278" fmla="*/ 2607900 w 4604441"/>
              <a:gd name="connsiteY278" fmla="*/ 145766 h 1105128"/>
              <a:gd name="connsiteX279" fmla="*/ 2617000 w 4604441"/>
              <a:gd name="connsiteY279" fmla="*/ 152069 h 1105128"/>
              <a:gd name="connsiteX280" fmla="*/ 2626100 w 4604441"/>
              <a:gd name="connsiteY280" fmla="*/ 158510 h 1105128"/>
              <a:gd name="connsiteX281" fmla="*/ 2635200 w 4604441"/>
              <a:gd name="connsiteY281" fmla="*/ 165097 h 1105128"/>
              <a:gd name="connsiteX282" fmla="*/ 2644299 w 4604441"/>
              <a:gd name="connsiteY282" fmla="*/ 171814 h 1105128"/>
              <a:gd name="connsiteX283" fmla="*/ 2653399 w 4604441"/>
              <a:gd name="connsiteY283" fmla="*/ 178670 h 1105128"/>
              <a:gd name="connsiteX284" fmla="*/ 2662499 w 4604441"/>
              <a:gd name="connsiteY284" fmla="*/ 185646 h 1105128"/>
              <a:gd name="connsiteX285" fmla="*/ 2671598 w 4604441"/>
              <a:gd name="connsiteY285" fmla="*/ 192751 h 1105128"/>
              <a:gd name="connsiteX286" fmla="*/ 2680698 w 4604441"/>
              <a:gd name="connsiteY286" fmla="*/ 199969 h 1105128"/>
              <a:gd name="connsiteX287" fmla="*/ 2689798 w 4604441"/>
              <a:gd name="connsiteY287" fmla="*/ 207308 h 1105128"/>
              <a:gd name="connsiteX288" fmla="*/ 2698897 w 4604441"/>
              <a:gd name="connsiteY288" fmla="*/ 214768 h 1105128"/>
              <a:gd name="connsiteX289" fmla="*/ 2707997 w 4604441"/>
              <a:gd name="connsiteY289" fmla="*/ 222331 h 1105128"/>
              <a:gd name="connsiteX290" fmla="*/ 2717097 w 4604441"/>
              <a:gd name="connsiteY290" fmla="*/ 229998 h 1105128"/>
              <a:gd name="connsiteX291" fmla="*/ 2726196 w 4604441"/>
              <a:gd name="connsiteY291" fmla="*/ 237768 h 1105128"/>
              <a:gd name="connsiteX292" fmla="*/ 2735296 w 4604441"/>
              <a:gd name="connsiteY292" fmla="*/ 245625 h 1105128"/>
              <a:gd name="connsiteX293" fmla="*/ 2744396 w 4604441"/>
              <a:gd name="connsiteY293" fmla="*/ 253585 h 1105128"/>
              <a:gd name="connsiteX294" fmla="*/ 2753495 w 4604441"/>
              <a:gd name="connsiteY294" fmla="*/ 261632 h 1105128"/>
              <a:gd name="connsiteX295" fmla="*/ 2762595 w 4604441"/>
              <a:gd name="connsiteY295" fmla="*/ 269757 h 1105128"/>
              <a:gd name="connsiteX296" fmla="*/ 2771695 w 4604441"/>
              <a:gd name="connsiteY296" fmla="*/ 277967 h 1105128"/>
              <a:gd name="connsiteX297" fmla="*/ 2780795 w 4604441"/>
              <a:gd name="connsiteY297" fmla="*/ 286256 h 1105128"/>
              <a:gd name="connsiteX298" fmla="*/ 2789894 w 4604441"/>
              <a:gd name="connsiteY298" fmla="*/ 294613 h 1105128"/>
              <a:gd name="connsiteX299" fmla="*/ 2798994 w 4604441"/>
              <a:gd name="connsiteY299" fmla="*/ 303040 h 1105128"/>
              <a:gd name="connsiteX300" fmla="*/ 2808094 w 4604441"/>
              <a:gd name="connsiteY300" fmla="*/ 311527 h 1105128"/>
              <a:gd name="connsiteX301" fmla="*/ 2817193 w 4604441"/>
              <a:gd name="connsiteY301" fmla="*/ 320074 h 1105128"/>
              <a:gd name="connsiteX302" fmla="*/ 2826293 w 4604441"/>
              <a:gd name="connsiteY302" fmla="*/ 328674 h 1105128"/>
              <a:gd name="connsiteX303" fmla="*/ 2835393 w 4604441"/>
              <a:gd name="connsiteY303" fmla="*/ 337325 h 1105128"/>
              <a:gd name="connsiteX304" fmla="*/ 2844492 w 4604441"/>
              <a:gd name="connsiteY304" fmla="*/ 346028 h 1105128"/>
              <a:gd name="connsiteX305" fmla="*/ 2853592 w 4604441"/>
              <a:gd name="connsiteY305" fmla="*/ 354765 h 1105128"/>
              <a:gd name="connsiteX306" fmla="*/ 2862692 w 4604441"/>
              <a:gd name="connsiteY306" fmla="*/ 363554 h 1105128"/>
              <a:gd name="connsiteX307" fmla="*/ 2871791 w 4604441"/>
              <a:gd name="connsiteY307" fmla="*/ 372361 h 1105128"/>
              <a:gd name="connsiteX308" fmla="*/ 2880891 w 4604441"/>
              <a:gd name="connsiteY308" fmla="*/ 381210 h 1105128"/>
              <a:gd name="connsiteX309" fmla="*/ 2889991 w 4604441"/>
              <a:gd name="connsiteY309" fmla="*/ 390086 h 1105128"/>
              <a:gd name="connsiteX310" fmla="*/ 2899090 w 4604441"/>
              <a:gd name="connsiteY310" fmla="*/ 398979 h 1105128"/>
              <a:gd name="connsiteX311" fmla="*/ 2908190 w 4604441"/>
              <a:gd name="connsiteY311" fmla="*/ 407898 h 1105128"/>
              <a:gd name="connsiteX312" fmla="*/ 2917290 w 4604441"/>
              <a:gd name="connsiteY312" fmla="*/ 416834 h 1105128"/>
              <a:gd name="connsiteX313" fmla="*/ 2926390 w 4604441"/>
              <a:gd name="connsiteY313" fmla="*/ 425770 h 1105128"/>
              <a:gd name="connsiteX314" fmla="*/ 2935489 w 4604441"/>
              <a:gd name="connsiteY314" fmla="*/ 434723 h 1105128"/>
              <a:gd name="connsiteX315" fmla="*/ 2944589 w 4604441"/>
              <a:gd name="connsiteY315" fmla="*/ 443676 h 1105128"/>
              <a:gd name="connsiteX316" fmla="*/ 2953689 w 4604441"/>
              <a:gd name="connsiteY316" fmla="*/ 452629 h 1105128"/>
              <a:gd name="connsiteX317" fmla="*/ 2962788 w 4604441"/>
              <a:gd name="connsiteY317" fmla="*/ 461574 h 1105128"/>
              <a:gd name="connsiteX318" fmla="*/ 2971888 w 4604441"/>
              <a:gd name="connsiteY318" fmla="*/ 470519 h 1105128"/>
              <a:gd name="connsiteX319" fmla="*/ 2980988 w 4604441"/>
              <a:gd name="connsiteY319" fmla="*/ 479446 h 1105128"/>
              <a:gd name="connsiteX320" fmla="*/ 2990087 w 4604441"/>
              <a:gd name="connsiteY320" fmla="*/ 488365 h 1105128"/>
              <a:gd name="connsiteX321" fmla="*/ 2999187 w 4604441"/>
              <a:gd name="connsiteY321" fmla="*/ 497266 h 1105128"/>
              <a:gd name="connsiteX322" fmla="*/ 3008287 w 4604441"/>
              <a:gd name="connsiteY322" fmla="*/ 506142 h 1105128"/>
              <a:gd name="connsiteX323" fmla="*/ 3017386 w 4604441"/>
              <a:gd name="connsiteY323" fmla="*/ 515000 h 1105128"/>
              <a:gd name="connsiteX324" fmla="*/ 3026486 w 4604441"/>
              <a:gd name="connsiteY324" fmla="*/ 523824 h 1105128"/>
              <a:gd name="connsiteX325" fmla="*/ 3035586 w 4604441"/>
              <a:gd name="connsiteY325" fmla="*/ 532630 h 1105128"/>
              <a:gd name="connsiteX326" fmla="*/ 3044685 w 4604441"/>
              <a:gd name="connsiteY326" fmla="*/ 541385 h 1105128"/>
              <a:gd name="connsiteX327" fmla="*/ 3053785 w 4604441"/>
              <a:gd name="connsiteY327" fmla="*/ 550105 h 1105128"/>
              <a:gd name="connsiteX328" fmla="*/ 3062885 w 4604441"/>
              <a:gd name="connsiteY328" fmla="*/ 558800 h 1105128"/>
              <a:gd name="connsiteX329" fmla="*/ 3071985 w 4604441"/>
              <a:gd name="connsiteY329" fmla="*/ 567442 h 1105128"/>
              <a:gd name="connsiteX330" fmla="*/ 3081084 w 4604441"/>
              <a:gd name="connsiteY330" fmla="*/ 576041 h 1105128"/>
              <a:gd name="connsiteX331" fmla="*/ 3090184 w 4604441"/>
              <a:gd name="connsiteY331" fmla="*/ 584589 h 1105128"/>
              <a:gd name="connsiteX332" fmla="*/ 3099284 w 4604441"/>
              <a:gd name="connsiteY332" fmla="*/ 593093 h 1105128"/>
              <a:gd name="connsiteX333" fmla="*/ 3108383 w 4604441"/>
              <a:gd name="connsiteY333" fmla="*/ 601546 h 1105128"/>
              <a:gd name="connsiteX334" fmla="*/ 3117483 w 4604441"/>
              <a:gd name="connsiteY334" fmla="*/ 609938 h 1105128"/>
              <a:gd name="connsiteX335" fmla="*/ 3126583 w 4604441"/>
              <a:gd name="connsiteY335" fmla="*/ 618269 h 1105128"/>
              <a:gd name="connsiteX336" fmla="*/ 3135682 w 4604441"/>
              <a:gd name="connsiteY336" fmla="*/ 626540 h 1105128"/>
              <a:gd name="connsiteX337" fmla="*/ 3144782 w 4604441"/>
              <a:gd name="connsiteY337" fmla="*/ 634751 h 1105128"/>
              <a:gd name="connsiteX338" fmla="*/ 3153882 w 4604441"/>
              <a:gd name="connsiteY338" fmla="*/ 642902 h 1105128"/>
              <a:gd name="connsiteX339" fmla="*/ 3162981 w 4604441"/>
              <a:gd name="connsiteY339" fmla="*/ 650983 h 1105128"/>
              <a:gd name="connsiteX340" fmla="*/ 3172081 w 4604441"/>
              <a:gd name="connsiteY340" fmla="*/ 658995 h 1105128"/>
              <a:gd name="connsiteX341" fmla="*/ 3181181 w 4604441"/>
              <a:gd name="connsiteY341" fmla="*/ 666938 h 1105128"/>
              <a:gd name="connsiteX342" fmla="*/ 3190280 w 4604441"/>
              <a:gd name="connsiteY342" fmla="*/ 674804 h 1105128"/>
              <a:gd name="connsiteX343" fmla="*/ 3199380 w 4604441"/>
              <a:gd name="connsiteY343" fmla="*/ 682600 h 1105128"/>
              <a:gd name="connsiteX344" fmla="*/ 3208480 w 4604441"/>
              <a:gd name="connsiteY344" fmla="*/ 690319 h 1105128"/>
              <a:gd name="connsiteX345" fmla="*/ 3217579 w 4604441"/>
              <a:gd name="connsiteY345" fmla="*/ 697959 h 1105128"/>
              <a:gd name="connsiteX346" fmla="*/ 3226679 w 4604441"/>
              <a:gd name="connsiteY346" fmla="*/ 705514 h 1105128"/>
              <a:gd name="connsiteX347" fmla="*/ 3235779 w 4604441"/>
              <a:gd name="connsiteY347" fmla="*/ 713000 h 1105128"/>
              <a:gd name="connsiteX348" fmla="*/ 3244879 w 4604441"/>
              <a:gd name="connsiteY348" fmla="*/ 720399 h 1105128"/>
              <a:gd name="connsiteX349" fmla="*/ 3253978 w 4604441"/>
              <a:gd name="connsiteY349" fmla="*/ 727712 h 1105128"/>
              <a:gd name="connsiteX350" fmla="*/ 3263078 w 4604441"/>
              <a:gd name="connsiteY350" fmla="*/ 734947 h 1105128"/>
              <a:gd name="connsiteX351" fmla="*/ 3272178 w 4604441"/>
              <a:gd name="connsiteY351" fmla="*/ 742087 h 1105128"/>
              <a:gd name="connsiteX352" fmla="*/ 3281277 w 4604441"/>
              <a:gd name="connsiteY352" fmla="*/ 749149 h 1105128"/>
              <a:gd name="connsiteX353" fmla="*/ 3290377 w 4604441"/>
              <a:gd name="connsiteY353" fmla="*/ 756117 h 1105128"/>
              <a:gd name="connsiteX354" fmla="*/ 3299477 w 4604441"/>
              <a:gd name="connsiteY354" fmla="*/ 763007 h 1105128"/>
              <a:gd name="connsiteX355" fmla="*/ 3308576 w 4604441"/>
              <a:gd name="connsiteY355" fmla="*/ 769801 h 1105128"/>
              <a:gd name="connsiteX356" fmla="*/ 3317676 w 4604441"/>
              <a:gd name="connsiteY356" fmla="*/ 776501 h 1105128"/>
              <a:gd name="connsiteX357" fmla="*/ 3326776 w 4604441"/>
              <a:gd name="connsiteY357" fmla="*/ 783115 h 1105128"/>
              <a:gd name="connsiteX358" fmla="*/ 3335875 w 4604441"/>
              <a:gd name="connsiteY358" fmla="*/ 789633 h 1105128"/>
              <a:gd name="connsiteX359" fmla="*/ 3344975 w 4604441"/>
              <a:gd name="connsiteY359" fmla="*/ 796066 h 1105128"/>
              <a:gd name="connsiteX360" fmla="*/ 3354075 w 4604441"/>
              <a:gd name="connsiteY360" fmla="*/ 802403 h 1105128"/>
              <a:gd name="connsiteX361" fmla="*/ 3363174 w 4604441"/>
              <a:gd name="connsiteY361" fmla="*/ 808645 h 1105128"/>
              <a:gd name="connsiteX362" fmla="*/ 3372274 w 4604441"/>
              <a:gd name="connsiteY362" fmla="*/ 814792 h 1105128"/>
              <a:gd name="connsiteX363" fmla="*/ 3381374 w 4604441"/>
              <a:gd name="connsiteY363" fmla="*/ 820853 h 1105128"/>
              <a:gd name="connsiteX364" fmla="*/ 3390474 w 4604441"/>
              <a:gd name="connsiteY364" fmla="*/ 826811 h 1105128"/>
              <a:gd name="connsiteX365" fmla="*/ 3399573 w 4604441"/>
              <a:gd name="connsiteY365" fmla="*/ 832682 h 1105128"/>
              <a:gd name="connsiteX366" fmla="*/ 3408673 w 4604441"/>
              <a:gd name="connsiteY366" fmla="*/ 838458 h 1105128"/>
              <a:gd name="connsiteX367" fmla="*/ 3417773 w 4604441"/>
              <a:gd name="connsiteY367" fmla="*/ 844139 h 1105128"/>
              <a:gd name="connsiteX368" fmla="*/ 3426872 w 4604441"/>
              <a:gd name="connsiteY368" fmla="*/ 849725 h 1105128"/>
              <a:gd name="connsiteX369" fmla="*/ 3435972 w 4604441"/>
              <a:gd name="connsiteY369" fmla="*/ 855216 h 1105128"/>
              <a:gd name="connsiteX370" fmla="*/ 3445072 w 4604441"/>
              <a:gd name="connsiteY370" fmla="*/ 860621 h 1105128"/>
              <a:gd name="connsiteX371" fmla="*/ 3454171 w 4604441"/>
              <a:gd name="connsiteY371" fmla="*/ 865922 h 1105128"/>
              <a:gd name="connsiteX372" fmla="*/ 3463271 w 4604441"/>
              <a:gd name="connsiteY372" fmla="*/ 871137 h 1105128"/>
              <a:gd name="connsiteX373" fmla="*/ 3472371 w 4604441"/>
              <a:gd name="connsiteY373" fmla="*/ 876248 h 1105128"/>
              <a:gd name="connsiteX374" fmla="*/ 3481470 w 4604441"/>
              <a:gd name="connsiteY374" fmla="*/ 881281 h 1105128"/>
              <a:gd name="connsiteX375" fmla="*/ 3490570 w 4604441"/>
              <a:gd name="connsiteY375" fmla="*/ 886211 h 1105128"/>
              <a:gd name="connsiteX376" fmla="*/ 3499670 w 4604441"/>
              <a:gd name="connsiteY376" fmla="*/ 891055 h 1105128"/>
              <a:gd name="connsiteX377" fmla="*/ 3508769 w 4604441"/>
              <a:gd name="connsiteY377" fmla="*/ 895803 h 1105128"/>
              <a:gd name="connsiteX378" fmla="*/ 3517869 w 4604441"/>
              <a:gd name="connsiteY378" fmla="*/ 900457 h 1105128"/>
              <a:gd name="connsiteX379" fmla="*/ 3526969 w 4604441"/>
              <a:gd name="connsiteY379" fmla="*/ 905024 h 1105128"/>
              <a:gd name="connsiteX380" fmla="*/ 3536069 w 4604441"/>
              <a:gd name="connsiteY380" fmla="*/ 909505 h 1105128"/>
              <a:gd name="connsiteX381" fmla="*/ 3545168 w 4604441"/>
              <a:gd name="connsiteY381" fmla="*/ 913891 h 1105128"/>
              <a:gd name="connsiteX382" fmla="*/ 3554268 w 4604441"/>
              <a:gd name="connsiteY382" fmla="*/ 918191 h 1105128"/>
              <a:gd name="connsiteX383" fmla="*/ 3563368 w 4604441"/>
              <a:gd name="connsiteY383" fmla="*/ 922404 h 1105128"/>
              <a:gd name="connsiteX384" fmla="*/ 3572467 w 4604441"/>
              <a:gd name="connsiteY384" fmla="*/ 926531 h 1105128"/>
              <a:gd name="connsiteX385" fmla="*/ 3581567 w 4604441"/>
              <a:gd name="connsiteY385" fmla="*/ 930572 h 1105128"/>
              <a:gd name="connsiteX386" fmla="*/ 3590667 w 4604441"/>
              <a:gd name="connsiteY386" fmla="*/ 934526 h 1105128"/>
              <a:gd name="connsiteX387" fmla="*/ 3599766 w 4604441"/>
              <a:gd name="connsiteY387" fmla="*/ 938394 h 1105128"/>
              <a:gd name="connsiteX388" fmla="*/ 3608866 w 4604441"/>
              <a:gd name="connsiteY388" fmla="*/ 942176 h 1105128"/>
              <a:gd name="connsiteX389" fmla="*/ 3617966 w 4604441"/>
              <a:gd name="connsiteY389" fmla="*/ 945880 h 1105128"/>
              <a:gd name="connsiteX390" fmla="*/ 3627065 w 4604441"/>
              <a:gd name="connsiteY390" fmla="*/ 949497 h 1105128"/>
              <a:gd name="connsiteX391" fmla="*/ 3636165 w 4604441"/>
              <a:gd name="connsiteY391" fmla="*/ 953028 h 1105128"/>
              <a:gd name="connsiteX392" fmla="*/ 3645265 w 4604441"/>
              <a:gd name="connsiteY392" fmla="*/ 956491 h 1105128"/>
              <a:gd name="connsiteX393" fmla="*/ 3654364 w 4604441"/>
              <a:gd name="connsiteY393" fmla="*/ 959866 h 1105128"/>
              <a:gd name="connsiteX394" fmla="*/ 3663464 w 4604441"/>
              <a:gd name="connsiteY394" fmla="*/ 963165 h 1105128"/>
              <a:gd name="connsiteX395" fmla="*/ 3672564 w 4604441"/>
              <a:gd name="connsiteY395" fmla="*/ 966394 h 1105128"/>
              <a:gd name="connsiteX396" fmla="*/ 3681663 w 4604441"/>
              <a:gd name="connsiteY396" fmla="*/ 969536 h 1105128"/>
              <a:gd name="connsiteX397" fmla="*/ 3690763 w 4604441"/>
              <a:gd name="connsiteY397" fmla="*/ 972610 h 1105128"/>
              <a:gd name="connsiteX398" fmla="*/ 3699863 w 4604441"/>
              <a:gd name="connsiteY398" fmla="*/ 975606 h 1105128"/>
              <a:gd name="connsiteX399" fmla="*/ 3708963 w 4604441"/>
              <a:gd name="connsiteY399" fmla="*/ 978533 h 1105128"/>
              <a:gd name="connsiteX400" fmla="*/ 3718062 w 4604441"/>
              <a:gd name="connsiteY400" fmla="*/ 981382 h 1105128"/>
              <a:gd name="connsiteX401" fmla="*/ 3727162 w 4604441"/>
              <a:gd name="connsiteY401" fmla="*/ 984162 h 1105128"/>
              <a:gd name="connsiteX402" fmla="*/ 3736262 w 4604441"/>
              <a:gd name="connsiteY402" fmla="*/ 986873 h 1105128"/>
              <a:gd name="connsiteX403" fmla="*/ 3745361 w 4604441"/>
              <a:gd name="connsiteY403" fmla="*/ 989515 h 1105128"/>
              <a:gd name="connsiteX404" fmla="*/ 3754461 w 4604441"/>
              <a:gd name="connsiteY404" fmla="*/ 992088 h 1105128"/>
              <a:gd name="connsiteX405" fmla="*/ 3763561 w 4604441"/>
              <a:gd name="connsiteY405" fmla="*/ 994600 h 1105128"/>
              <a:gd name="connsiteX406" fmla="*/ 3772660 w 4604441"/>
              <a:gd name="connsiteY406" fmla="*/ 997044 h 1105128"/>
              <a:gd name="connsiteX407" fmla="*/ 3781760 w 4604441"/>
              <a:gd name="connsiteY407" fmla="*/ 999418 h 1105128"/>
              <a:gd name="connsiteX408" fmla="*/ 3790860 w 4604441"/>
              <a:gd name="connsiteY408" fmla="*/ 1001740 h 1105128"/>
              <a:gd name="connsiteX409" fmla="*/ 3799959 w 4604441"/>
              <a:gd name="connsiteY409" fmla="*/ 1003994 h 1105128"/>
              <a:gd name="connsiteX410" fmla="*/ 3809059 w 4604441"/>
              <a:gd name="connsiteY410" fmla="*/ 1006187 h 1105128"/>
              <a:gd name="connsiteX411" fmla="*/ 3818159 w 4604441"/>
              <a:gd name="connsiteY411" fmla="*/ 1008319 h 1105128"/>
              <a:gd name="connsiteX412" fmla="*/ 3827258 w 4604441"/>
              <a:gd name="connsiteY412" fmla="*/ 1010391 h 1105128"/>
              <a:gd name="connsiteX413" fmla="*/ 3836358 w 4604441"/>
              <a:gd name="connsiteY413" fmla="*/ 1012412 h 1105128"/>
              <a:gd name="connsiteX414" fmla="*/ 3845458 w 4604441"/>
              <a:gd name="connsiteY414" fmla="*/ 1014372 h 1105128"/>
              <a:gd name="connsiteX415" fmla="*/ 3854558 w 4604441"/>
              <a:gd name="connsiteY415" fmla="*/ 1016271 h 1105128"/>
              <a:gd name="connsiteX416" fmla="*/ 3863657 w 4604441"/>
              <a:gd name="connsiteY416" fmla="*/ 1018127 h 1105128"/>
              <a:gd name="connsiteX417" fmla="*/ 3872757 w 4604441"/>
              <a:gd name="connsiteY417" fmla="*/ 1019923 h 1105128"/>
              <a:gd name="connsiteX418" fmla="*/ 3881857 w 4604441"/>
              <a:gd name="connsiteY418" fmla="*/ 1021667 h 1105128"/>
              <a:gd name="connsiteX419" fmla="*/ 3890956 w 4604441"/>
              <a:gd name="connsiteY419" fmla="*/ 1023368 h 1105128"/>
              <a:gd name="connsiteX420" fmla="*/ 3900056 w 4604441"/>
              <a:gd name="connsiteY420" fmla="*/ 1025017 h 1105128"/>
              <a:gd name="connsiteX421" fmla="*/ 3909156 w 4604441"/>
              <a:gd name="connsiteY421" fmla="*/ 1026614 h 1105128"/>
              <a:gd name="connsiteX422" fmla="*/ 3918255 w 4604441"/>
              <a:gd name="connsiteY422" fmla="*/ 1028160 h 1105128"/>
              <a:gd name="connsiteX423" fmla="*/ 3927355 w 4604441"/>
              <a:gd name="connsiteY423" fmla="*/ 1029662 h 1105128"/>
              <a:gd name="connsiteX424" fmla="*/ 3936455 w 4604441"/>
              <a:gd name="connsiteY424" fmla="*/ 1031121 h 1105128"/>
              <a:gd name="connsiteX425" fmla="*/ 3945554 w 4604441"/>
              <a:gd name="connsiteY425" fmla="*/ 1032537 h 1105128"/>
              <a:gd name="connsiteX426" fmla="*/ 3954654 w 4604441"/>
              <a:gd name="connsiteY426" fmla="*/ 1033901 h 1105128"/>
              <a:gd name="connsiteX427" fmla="*/ 3963754 w 4604441"/>
              <a:gd name="connsiteY427" fmla="*/ 1035231 h 1105128"/>
              <a:gd name="connsiteX428" fmla="*/ 3972853 w 4604441"/>
              <a:gd name="connsiteY428" fmla="*/ 1036517 h 1105128"/>
              <a:gd name="connsiteX429" fmla="*/ 3981953 w 4604441"/>
              <a:gd name="connsiteY429" fmla="*/ 1037761 h 1105128"/>
              <a:gd name="connsiteX430" fmla="*/ 3991053 w 4604441"/>
              <a:gd name="connsiteY430" fmla="*/ 1038969 h 1105128"/>
              <a:gd name="connsiteX431" fmla="*/ 4000153 w 4604441"/>
              <a:gd name="connsiteY431" fmla="*/ 1040135 h 1105128"/>
              <a:gd name="connsiteX432" fmla="*/ 4009252 w 4604441"/>
              <a:gd name="connsiteY432" fmla="*/ 1041266 h 1105128"/>
              <a:gd name="connsiteX433" fmla="*/ 4018352 w 4604441"/>
              <a:gd name="connsiteY433" fmla="*/ 1042363 h 1105128"/>
              <a:gd name="connsiteX434" fmla="*/ 4027452 w 4604441"/>
              <a:gd name="connsiteY434" fmla="*/ 1043424 h 1105128"/>
              <a:gd name="connsiteX435" fmla="*/ 4036551 w 4604441"/>
              <a:gd name="connsiteY435" fmla="*/ 1044443 h 1105128"/>
              <a:gd name="connsiteX436" fmla="*/ 4045651 w 4604441"/>
              <a:gd name="connsiteY436" fmla="*/ 1045436 h 1105128"/>
              <a:gd name="connsiteX437" fmla="*/ 4054751 w 4604441"/>
              <a:gd name="connsiteY437" fmla="*/ 1046395 h 1105128"/>
              <a:gd name="connsiteX438" fmla="*/ 4063850 w 4604441"/>
              <a:gd name="connsiteY438" fmla="*/ 1047318 h 1105128"/>
              <a:gd name="connsiteX439" fmla="*/ 4072950 w 4604441"/>
              <a:gd name="connsiteY439" fmla="*/ 1048216 h 1105128"/>
              <a:gd name="connsiteX440" fmla="*/ 4082050 w 4604441"/>
              <a:gd name="connsiteY440" fmla="*/ 1049080 h 1105128"/>
              <a:gd name="connsiteX441" fmla="*/ 4091149 w 4604441"/>
              <a:gd name="connsiteY441" fmla="*/ 1049909 h 1105128"/>
              <a:gd name="connsiteX442" fmla="*/ 4100249 w 4604441"/>
              <a:gd name="connsiteY442" fmla="*/ 1050720 h 1105128"/>
              <a:gd name="connsiteX443" fmla="*/ 4109349 w 4604441"/>
              <a:gd name="connsiteY443" fmla="*/ 1051497 h 1105128"/>
              <a:gd name="connsiteX444" fmla="*/ 4118448 w 4604441"/>
              <a:gd name="connsiteY444" fmla="*/ 1052248 h 1105128"/>
              <a:gd name="connsiteX445" fmla="*/ 4127548 w 4604441"/>
              <a:gd name="connsiteY445" fmla="*/ 1052974 h 1105128"/>
              <a:gd name="connsiteX446" fmla="*/ 4136648 w 4604441"/>
              <a:gd name="connsiteY446" fmla="*/ 1053673 h 1105128"/>
              <a:gd name="connsiteX447" fmla="*/ 4145748 w 4604441"/>
              <a:gd name="connsiteY447" fmla="*/ 1054346 h 1105128"/>
              <a:gd name="connsiteX448" fmla="*/ 4154847 w 4604441"/>
              <a:gd name="connsiteY448" fmla="*/ 1054994 h 1105128"/>
              <a:gd name="connsiteX449" fmla="*/ 4163947 w 4604441"/>
              <a:gd name="connsiteY449" fmla="*/ 1055624 h 1105128"/>
              <a:gd name="connsiteX450" fmla="*/ 4173047 w 4604441"/>
              <a:gd name="connsiteY450" fmla="*/ 1056228 h 1105128"/>
              <a:gd name="connsiteX451" fmla="*/ 4182146 w 4604441"/>
              <a:gd name="connsiteY451" fmla="*/ 1056807 h 1105128"/>
              <a:gd name="connsiteX452" fmla="*/ 4191246 w 4604441"/>
              <a:gd name="connsiteY452" fmla="*/ 1057368 h 1105128"/>
              <a:gd name="connsiteX453" fmla="*/ 4200346 w 4604441"/>
              <a:gd name="connsiteY453" fmla="*/ 1057912 h 1105128"/>
              <a:gd name="connsiteX454" fmla="*/ 4209445 w 4604441"/>
              <a:gd name="connsiteY454" fmla="*/ 1058430 h 1105128"/>
              <a:gd name="connsiteX455" fmla="*/ 4218545 w 4604441"/>
              <a:gd name="connsiteY455" fmla="*/ 1058931 h 1105128"/>
              <a:gd name="connsiteX456" fmla="*/ 4227645 w 4604441"/>
              <a:gd name="connsiteY456" fmla="*/ 1059414 h 1105128"/>
              <a:gd name="connsiteX457" fmla="*/ 4236744 w 4604441"/>
              <a:gd name="connsiteY457" fmla="*/ 1059881 h 1105128"/>
              <a:gd name="connsiteX458" fmla="*/ 4245844 w 4604441"/>
              <a:gd name="connsiteY458" fmla="*/ 1060330 h 1105128"/>
              <a:gd name="connsiteX459" fmla="*/ 4254944 w 4604441"/>
              <a:gd name="connsiteY459" fmla="*/ 1060761 h 1105128"/>
              <a:gd name="connsiteX460" fmla="*/ 4264044 w 4604441"/>
              <a:gd name="connsiteY460" fmla="*/ 1061176 h 1105128"/>
              <a:gd name="connsiteX461" fmla="*/ 4273143 w 4604441"/>
              <a:gd name="connsiteY461" fmla="*/ 1061573 h 1105128"/>
              <a:gd name="connsiteX462" fmla="*/ 4282243 w 4604441"/>
              <a:gd name="connsiteY462" fmla="*/ 1061953 h 1105128"/>
              <a:gd name="connsiteX463" fmla="*/ 4291343 w 4604441"/>
              <a:gd name="connsiteY463" fmla="*/ 1062324 h 1105128"/>
              <a:gd name="connsiteX464" fmla="*/ 4300442 w 4604441"/>
              <a:gd name="connsiteY464" fmla="*/ 1062669 h 1105128"/>
              <a:gd name="connsiteX465" fmla="*/ 4309542 w 4604441"/>
              <a:gd name="connsiteY465" fmla="*/ 1063015 h 1105128"/>
              <a:gd name="connsiteX466" fmla="*/ 4318642 w 4604441"/>
              <a:gd name="connsiteY466" fmla="*/ 1063334 h 1105128"/>
              <a:gd name="connsiteX467" fmla="*/ 4327741 w 4604441"/>
              <a:gd name="connsiteY467" fmla="*/ 1063654 h 1105128"/>
              <a:gd name="connsiteX468" fmla="*/ 4336841 w 4604441"/>
              <a:gd name="connsiteY468" fmla="*/ 1063947 h 1105128"/>
              <a:gd name="connsiteX469" fmla="*/ 4345941 w 4604441"/>
              <a:gd name="connsiteY469" fmla="*/ 1064241 h 1105128"/>
              <a:gd name="connsiteX470" fmla="*/ 4355040 w 4604441"/>
              <a:gd name="connsiteY470" fmla="*/ 1064517 h 1105128"/>
              <a:gd name="connsiteX471" fmla="*/ 4364140 w 4604441"/>
              <a:gd name="connsiteY471" fmla="*/ 1064785 h 1105128"/>
              <a:gd name="connsiteX472" fmla="*/ 4373240 w 4604441"/>
              <a:gd name="connsiteY472" fmla="*/ 1065035 h 1105128"/>
              <a:gd name="connsiteX473" fmla="*/ 4382339 w 4604441"/>
              <a:gd name="connsiteY473" fmla="*/ 1065277 h 1105128"/>
              <a:gd name="connsiteX474" fmla="*/ 4391439 w 4604441"/>
              <a:gd name="connsiteY474" fmla="*/ 1065510 h 1105128"/>
              <a:gd name="connsiteX475" fmla="*/ 4400539 w 4604441"/>
              <a:gd name="connsiteY475" fmla="*/ 1065734 h 1105128"/>
              <a:gd name="connsiteX476" fmla="*/ 4409639 w 4604441"/>
              <a:gd name="connsiteY476" fmla="*/ 1065950 h 1105128"/>
              <a:gd name="connsiteX477" fmla="*/ 4418738 w 4604441"/>
              <a:gd name="connsiteY477" fmla="*/ 1066157 h 1105128"/>
              <a:gd name="connsiteX478" fmla="*/ 4427838 w 4604441"/>
              <a:gd name="connsiteY478" fmla="*/ 1066356 h 1105128"/>
              <a:gd name="connsiteX479" fmla="*/ 4436938 w 4604441"/>
              <a:gd name="connsiteY479" fmla="*/ 1066546 h 1105128"/>
              <a:gd name="connsiteX480" fmla="*/ 4446037 w 4604441"/>
              <a:gd name="connsiteY480" fmla="*/ 1066727 h 1105128"/>
              <a:gd name="connsiteX481" fmla="*/ 4455137 w 4604441"/>
              <a:gd name="connsiteY481" fmla="*/ 1066900 h 1105128"/>
              <a:gd name="connsiteX482" fmla="*/ 4464237 w 4604441"/>
              <a:gd name="connsiteY482" fmla="*/ 1067064 h 1105128"/>
              <a:gd name="connsiteX483" fmla="*/ 4473336 w 4604441"/>
              <a:gd name="connsiteY483" fmla="*/ 1067219 h 1105128"/>
              <a:gd name="connsiteX484" fmla="*/ 4482436 w 4604441"/>
              <a:gd name="connsiteY484" fmla="*/ 1067375 h 1105128"/>
              <a:gd name="connsiteX485" fmla="*/ 4491536 w 4604441"/>
              <a:gd name="connsiteY485" fmla="*/ 1067522 h 1105128"/>
              <a:gd name="connsiteX486" fmla="*/ 4500635 w 4604441"/>
              <a:gd name="connsiteY486" fmla="*/ 1067660 h 1105128"/>
              <a:gd name="connsiteX487" fmla="*/ 4509735 w 4604441"/>
              <a:gd name="connsiteY487" fmla="*/ 1067789 h 1105128"/>
              <a:gd name="connsiteX488" fmla="*/ 4518835 w 4604441"/>
              <a:gd name="connsiteY488" fmla="*/ 1067919 h 1105128"/>
              <a:gd name="connsiteX489" fmla="*/ 4527934 w 4604441"/>
              <a:gd name="connsiteY489" fmla="*/ 1068040 h 1105128"/>
              <a:gd name="connsiteX490" fmla="*/ 4537034 w 4604441"/>
              <a:gd name="connsiteY490" fmla="*/ 1068152 h 1105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</a:cxnLst>
            <a:rect l="l" t="t" r="r" b="b"/>
            <a:pathLst>
              <a:path w="4604441" h="1105128" extrusionOk="0">
                <a:moveTo>
                  <a:pt x="78188" y="1068152"/>
                </a:moveTo>
                <a:lnTo>
                  <a:pt x="87287" y="1068040"/>
                </a:lnTo>
                <a:lnTo>
                  <a:pt x="96387" y="1067919"/>
                </a:lnTo>
                <a:lnTo>
                  <a:pt x="105487" y="1067789"/>
                </a:lnTo>
                <a:lnTo>
                  <a:pt x="114586" y="1067660"/>
                </a:lnTo>
                <a:lnTo>
                  <a:pt x="123686" y="1067522"/>
                </a:lnTo>
                <a:lnTo>
                  <a:pt x="132786" y="1067375"/>
                </a:lnTo>
                <a:lnTo>
                  <a:pt x="141885" y="1067219"/>
                </a:lnTo>
                <a:lnTo>
                  <a:pt x="150985" y="1067064"/>
                </a:lnTo>
                <a:lnTo>
                  <a:pt x="160085" y="1066900"/>
                </a:lnTo>
                <a:lnTo>
                  <a:pt x="169184" y="1066727"/>
                </a:lnTo>
                <a:lnTo>
                  <a:pt x="178284" y="1066546"/>
                </a:lnTo>
                <a:lnTo>
                  <a:pt x="187384" y="1066356"/>
                </a:lnTo>
                <a:lnTo>
                  <a:pt x="196483" y="1066157"/>
                </a:lnTo>
                <a:lnTo>
                  <a:pt x="205583" y="1065950"/>
                </a:lnTo>
                <a:lnTo>
                  <a:pt x="214683" y="1065734"/>
                </a:lnTo>
                <a:lnTo>
                  <a:pt x="223783" y="1065510"/>
                </a:lnTo>
                <a:lnTo>
                  <a:pt x="232882" y="1065277"/>
                </a:lnTo>
                <a:lnTo>
                  <a:pt x="241982" y="1065035"/>
                </a:lnTo>
                <a:lnTo>
                  <a:pt x="251082" y="1064785"/>
                </a:lnTo>
                <a:lnTo>
                  <a:pt x="260181" y="1064517"/>
                </a:lnTo>
                <a:lnTo>
                  <a:pt x="269281" y="1064241"/>
                </a:lnTo>
                <a:lnTo>
                  <a:pt x="278381" y="1063947"/>
                </a:lnTo>
                <a:lnTo>
                  <a:pt x="287480" y="1063654"/>
                </a:lnTo>
                <a:lnTo>
                  <a:pt x="296580" y="1063334"/>
                </a:lnTo>
                <a:lnTo>
                  <a:pt x="305680" y="1063015"/>
                </a:lnTo>
                <a:lnTo>
                  <a:pt x="314779" y="1062669"/>
                </a:lnTo>
                <a:lnTo>
                  <a:pt x="323879" y="1062324"/>
                </a:lnTo>
                <a:lnTo>
                  <a:pt x="332979" y="1061953"/>
                </a:lnTo>
                <a:lnTo>
                  <a:pt x="342078" y="1061573"/>
                </a:lnTo>
                <a:lnTo>
                  <a:pt x="351178" y="1061176"/>
                </a:lnTo>
                <a:lnTo>
                  <a:pt x="360278" y="1060761"/>
                </a:lnTo>
                <a:lnTo>
                  <a:pt x="369378" y="1060330"/>
                </a:lnTo>
                <a:lnTo>
                  <a:pt x="378477" y="1059881"/>
                </a:lnTo>
                <a:lnTo>
                  <a:pt x="387577" y="1059414"/>
                </a:lnTo>
                <a:lnTo>
                  <a:pt x="396677" y="1058931"/>
                </a:lnTo>
                <a:lnTo>
                  <a:pt x="405776" y="1058430"/>
                </a:lnTo>
                <a:lnTo>
                  <a:pt x="414876" y="1057912"/>
                </a:lnTo>
                <a:lnTo>
                  <a:pt x="423976" y="1057368"/>
                </a:lnTo>
                <a:lnTo>
                  <a:pt x="433075" y="1056807"/>
                </a:lnTo>
                <a:lnTo>
                  <a:pt x="442175" y="1056228"/>
                </a:lnTo>
                <a:lnTo>
                  <a:pt x="451275" y="1055624"/>
                </a:lnTo>
                <a:lnTo>
                  <a:pt x="460374" y="1054994"/>
                </a:lnTo>
                <a:lnTo>
                  <a:pt x="469474" y="1054346"/>
                </a:lnTo>
                <a:lnTo>
                  <a:pt x="478574" y="1053673"/>
                </a:lnTo>
                <a:lnTo>
                  <a:pt x="487673" y="1052974"/>
                </a:lnTo>
                <a:lnTo>
                  <a:pt x="496773" y="1052248"/>
                </a:lnTo>
                <a:lnTo>
                  <a:pt x="505873" y="1051497"/>
                </a:lnTo>
                <a:lnTo>
                  <a:pt x="514973" y="1050720"/>
                </a:lnTo>
                <a:lnTo>
                  <a:pt x="524072" y="1049909"/>
                </a:lnTo>
                <a:lnTo>
                  <a:pt x="533172" y="1049080"/>
                </a:lnTo>
                <a:lnTo>
                  <a:pt x="542272" y="1048216"/>
                </a:lnTo>
                <a:lnTo>
                  <a:pt x="551371" y="1047318"/>
                </a:lnTo>
                <a:lnTo>
                  <a:pt x="560471" y="1046395"/>
                </a:lnTo>
                <a:lnTo>
                  <a:pt x="569571" y="1045436"/>
                </a:lnTo>
                <a:lnTo>
                  <a:pt x="578670" y="1044443"/>
                </a:lnTo>
                <a:lnTo>
                  <a:pt x="587770" y="1043424"/>
                </a:lnTo>
                <a:lnTo>
                  <a:pt x="596870" y="1042363"/>
                </a:lnTo>
                <a:lnTo>
                  <a:pt x="605969" y="1041266"/>
                </a:lnTo>
                <a:lnTo>
                  <a:pt x="615069" y="1040135"/>
                </a:lnTo>
                <a:lnTo>
                  <a:pt x="624169" y="1038969"/>
                </a:lnTo>
                <a:lnTo>
                  <a:pt x="633268" y="1037761"/>
                </a:lnTo>
                <a:lnTo>
                  <a:pt x="642368" y="1036517"/>
                </a:lnTo>
                <a:lnTo>
                  <a:pt x="651468" y="1035231"/>
                </a:lnTo>
                <a:lnTo>
                  <a:pt x="660568" y="1033901"/>
                </a:lnTo>
                <a:lnTo>
                  <a:pt x="669667" y="1032537"/>
                </a:lnTo>
                <a:lnTo>
                  <a:pt x="678767" y="1031121"/>
                </a:lnTo>
                <a:lnTo>
                  <a:pt x="687867" y="1029662"/>
                </a:lnTo>
                <a:lnTo>
                  <a:pt x="696966" y="1028160"/>
                </a:lnTo>
                <a:lnTo>
                  <a:pt x="706066" y="1026614"/>
                </a:lnTo>
                <a:lnTo>
                  <a:pt x="715166" y="1025017"/>
                </a:lnTo>
                <a:lnTo>
                  <a:pt x="724265" y="1023368"/>
                </a:lnTo>
                <a:lnTo>
                  <a:pt x="733365" y="1021667"/>
                </a:lnTo>
                <a:lnTo>
                  <a:pt x="742465" y="1019923"/>
                </a:lnTo>
                <a:lnTo>
                  <a:pt x="751564" y="1018127"/>
                </a:lnTo>
                <a:lnTo>
                  <a:pt x="760664" y="1016271"/>
                </a:lnTo>
                <a:lnTo>
                  <a:pt x="769764" y="1014372"/>
                </a:lnTo>
                <a:lnTo>
                  <a:pt x="778863" y="1012412"/>
                </a:lnTo>
                <a:lnTo>
                  <a:pt x="787963" y="1010391"/>
                </a:lnTo>
                <a:lnTo>
                  <a:pt x="797063" y="1008319"/>
                </a:lnTo>
                <a:lnTo>
                  <a:pt x="806162" y="1006187"/>
                </a:lnTo>
                <a:lnTo>
                  <a:pt x="815262" y="1003994"/>
                </a:lnTo>
                <a:lnTo>
                  <a:pt x="824362" y="1001740"/>
                </a:lnTo>
                <a:lnTo>
                  <a:pt x="833462" y="999418"/>
                </a:lnTo>
                <a:lnTo>
                  <a:pt x="842561" y="997044"/>
                </a:lnTo>
                <a:lnTo>
                  <a:pt x="851661" y="994600"/>
                </a:lnTo>
                <a:lnTo>
                  <a:pt x="860761" y="992088"/>
                </a:lnTo>
                <a:lnTo>
                  <a:pt x="869860" y="989515"/>
                </a:lnTo>
                <a:lnTo>
                  <a:pt x="878960" y="986873"/>
                </a:lnTo>
                <a:lnTo>
                  <a:pt x="888060" y="984162"/>
                </a:lnTo>
                <a:lnTo>
                  <a:pt x="897159" y="981382"/>
                </a:lnTo>
                <a:lnTo>
                  <a:pt x="906259" y="978533"/>
                </a:lnTo>
                <a:lnTo>
                  <a:pt x="915359" y="975606"/>
                </a:lnTo>
                <a:lnTo>
                  <a:pt x="924458" y="972610"/>
                </a:lnTo>
                <a:lnTo>
                  <a:pt x="933558" y="969536"/>
                </a:lnTo>
                <a:lnTo>
                  <a:pt x="942658" y="966394"/>
                </a:lnTo>
                <a:lnTo>
                  <a:pt x="951757" y="963165"/>
                </a:lnTo>
                <a:lnTo>
                  <a:pt x="960857" y="959866"/>
                </a:lnTo>
                <a:lnTo>
                  <a:pt x="969957" y="956491"/>
                </a:lnTo>
                <a:lnTo>
                  <a:pt x="979057" y="953028"/>
                </a:lnTo>
                <a:lnTo>
                  <a:pt x="988156" y="949497"/>
                </a:lnTo>
                <a:lnTo>
                  <a:pt x="997256" y="945880"/>
                </a:lnTo>
                <a:lnTo>
                  <a:pt x="1006356" y="942176"/>
                </a:lnTo>
                <a:lnTo>
                  <a:pt x="1015455" y="938394"/>
                </a:lnTo>
                <a:lnTo>
                  <a:pt x="1024555" y="934526"/>
                </a:lnTo>
                <a:lnTo>
                  <a:pt x="1033655" y="930572"/>
                </a:lnTo>
                <a:lnTo>
                  <a:pt x="1042754" y="926531"/>
                </a:lnTo>
                <a:lnTo>
                  <a:pt x="1051854" y="922404"/>
                </a:lnTo>
                <a:lnTo>
                  <a:pt x="1060954" y="918191"/>
                </a:lnTo>
                <a:lnTo>
                  <a:pt x="1070053" y="913891"/>
                </a:lnTo>
                <a:lnTo>
                  <a:pt x="1079153" y="909505"/>
                </a:lnTo>
                <a:lnTo>
                  <a:pt x="1088253" y="905024"/>
                </a:lnTo>
                <a:lnTo>
                  <a:pt x="1097352" y="900457"/>
                </a:lnTo>
                <a:lnTo>
                  <a:pt x="1106452" y="895803"/>
                </a:lnTo>
                <a:lnTo>
                  <a:pt x="1115552" y="891055"/>
                </a:lnTo>
                <a:lnTo>
                  <a:pt x="1124652" y="886211"/>
                </a:lnTo>
                <a:lnTo>
                  <a:pt x="1133751" y="881281"/>
                </a:lnTo>
                <a:lnTo>
                  <a:pt x="1142851" y="876248"/>
                </a:lnTo>
                <a:lnTo>
                  <a:pt x="1151951" y="871137"/>
                </a:lnTo>
                <a:lnTo>
                  <a:pt x="1161050" y="865922"/>
                </a:lnTo>
                <a:lnTo>
                  <a:pt x="1170150" y="860621"/>
                </a:lnTo>
                <a:lnTo>
                  <a:pt x="1179250" y="855216"/>
                </a:lnTo>
                <a:lnTo>
                  <a:pt x="1188349" y="849725"/>
                </a:lnTo>
                <a:lnTo>
                  <a:pt x="1197449" y="844139"/>
                </a:lnTo>
                <a:lnTo>
                  <a:pt x="1206549" y="838458"/>
                </a:lnTo>
                <a:lnTo>
                  <a:pt x="1215648" y="832682"/>
                </a:lnTo>
                <a:lnTo>
                  <a:pt x="1224748" y="826811"/>
                </a:lnTo>
                <a:lnTo>
                  <a:pt x="1233848" y="820853"/>
                </a:lnTo>
                <a:lnTo>
                  <a:pt x="1242947" y="814792"/>
                </a:lnTo>
                <a:lnTo>
                  <a:pt x="1252047" y="808645"/>
                </a:lnTo>
                <a:lnTo>
                  <a:pt x="1261147" y="802403"/>
                </a:lnTo>
                <a:lnTo>
                  <a:pt x="1270247" y="796066"/>
                </a:lnTo>
                <a:lnTo>
                  <a:pt x="1279346" y="789633"/>
                </a:lnTo>
                <a:lnTo>
                  <a:pt x="1288446" y="783115"/>
                </a:lnTo>
                <a:lnTo>
                  <a:pt x="1297546" y="776501"/>
                </a:lnTo>
                <a:lnTo>
                  <a:pt x="1306645" y="769801"/>
                </a:lnTo>
                <a:lnTo>
                  <a:pt x="1315745" y="763007"/>
                </a:lnTo>
                <a:lnTo>
                  <a:pt x="1324845" y="756117"/>
                </a:lnTo>
                <a:lnTo>
                  <a:pt x="1333944" y="749149"/>
                </a:lnTo>
                <a:lnTo>
                  <a:pt x="1343044" y="742087"/>
                </a:lnTo>
                <a:lnTo>
                  <a:pt x="1352144" y="734947"/>
                </a:lnTo>
                <a:lnTo>
                  <a:pt x="1361243" y="727712"/>
                </a:lnTo>
                <a:lnTo>
                  <a:pt x="1370343" y="720399"/>
                </a:lnTo>
                <a:lnTo>
                  <a:pt x="1379443" y="713000"/>
                </a:lnTo>
                <a:lnTo>
                  <a:pt x="1388542" y="705514"/>
                </a:lnTo>
                <a:lnTo>
                  <a:pt x="1397642" y="697959"/>
                </a:lnTo>
                <a:lnTo>
                  <a:pt x="1406742" y="690319"/>
                </a:lnTo>
                <a:lnTo>
                  <a:pt x="1415842" y="682600"/>
                </a:lnTo>
                <a:lnTo>
                  <a:pt x="1424941" y="674804"/>
                </a:lnTo>
                <a:lnTo>
                  <a:pt x="1434041" y="666938"/>
                </a:lnTo>
                <a:lnTo>
                  <a:pt x="1443141" y="658995"/>
                </a:lnTo>
                <a:lnTo>
                  <a:pt x="1452240" y="650983"/>
                </a:lnTo>
                <a:lnTo>
                  <a:pt x="1461340" y="642902"/>
                </a:lnTo>
                <a:lnTo>
                  <a:pt x="1470440" y="634751"/>
                </a:lnTo>
                <a:lnTo>
                  <a:pt x="1479539" y="626549"/>
                </a:lnTo>
                <a:lnTo>
                  <a:pt x="1488639" y="618269"/>
                </a:lnTo>
                <a:lnTo>
                  <a:pt x="1497739" y="609938"/>
                </a:lnTo>
                <a:lnTo>
                  <a:pt x="1506838" y="601546"/>
                </a:lnTo>
                <a:lnTo>
                  <a:pt x="1515938" y="593093"/>
                </a:lnTo>
                <a:lnTo>
                  <a:pt x="1525038" y="584597"/>
                </a:lnTo>
                <a:lnTo>
                  <a:pt x="1534137" y="576050"/>
                </a:lnTo>
                <a:lnTo>
                  <a:pt x="1543237" y="567442"/>
                </a:lnTo>
                <a:lnTo>
                  <a:pt x="1552337" y="558800"/>
                </a:lnTo>
                <a:lnTo>
                  <a:pt x="1561436" y="550114"/>
                </a:lnTo>
                <a:lnTo>
                  <a:pt x="1570536" y="541394"/>
                </a:lnTo>
                <a:lnTo>
                  <a:pt x="1579636" y="532622"/>
                </a:lnTo>
                <a:lnTo>
                  <a:pt x="1588736" y="523824"/>
                </a:lnTo>
                <a:lnTo>
                  <a:pt x="1597835" y="515000"/>
                </a:lnTo>
                <a:lnTo>
                  <a:pt x="1606935" y="506142"/>
                </a:lnTo>
                <a:lnTo>
                  <a:pt x="1616035" y="497266"/>
                </a:lnTo>
                <a:lnTo>
                  <a:pt x="1625134" y="488373"/>
                </a:lnTo>
                <a:lnTo>
                  <a:pt x="1634234" y="479446"/>
                </a:lnTo>
                <a:lnTo>
                  <a:pt x="1643334" y="470519"/>
                </a:lnTo>
                <a:lnTo>
                  <a:pt x="1652433" y="461574"/>
                </a:lnTo>
                <a:lnTo>
                  <a:pt x="1661533" y="452629"/>
                </a:lnTo>
                <a:lnTo>
                  <a:pt x="1670633" y="443676"/>
                </a:lnTo>
                <a:lnTo>
                  <a:pt x="1679732" y="434723"/>
                </a:lnTo>
                <a:lnTo>
                  <a:pt x="1688832" y="425770"/>
                </a:lnTo>
                <a:lnTo>
                  <a:pt x="1697932" y="416834"/>
                </a:lnTo>
                <a:lnTo>
                  <a:pt x="1707031" y="407898"/>
                </a:lnTo>
                <a:lnTo>
                  <a:pt x="1716131" y="398988"/>
                </a:lnTo>
                <a:lnTo>
                  <a:pt x="1725231" y="390095"/>
                </a:lnTo>
                <a:lnTo>
                  <a:pt x="1734331" y="381210"/>
                </a:lnTo>
                <a:lnTo>
                  <a:pt x="1743430" y="372369"/>
                </a:lnTo>
                <a:lnTo>
                  <a:pt x="1752530" y="363554"/>
                </a:lnTo>
                <a:lnTo>
                  <a:pt x="1761630" y="354765"/>
                </a:lnTo>
                <a:lnTo>
                  <a:pt x="1770729" y="346028"/>
                </a:lnTo>
                <a:lnTo>
                  <a:pt x="1779829" y="337325"/>
                </a:lnTo>
                <a:lnTo>
                  <a:pt x="1788929" y="328674"/>
                </a:lnTo>
                <a:lnTo>
                  <a:pt x="1798028" y="320074"/>
                </a:lnTo>
                <a:lnTo>
                  <a:pt x="1807128" y="311527"/>
                </a:lnTo>
                <a:lnTo>
                  <a:pt x="1816228" y="303040"/>
                </a:lnTo>
                <a:lnTo>
                  <a:pt x="1825327" y="294613"/>
                </a:lnTo>
                <a:lnTo>
                  <a:pt x="1834427" y="286256"/>
                </a:lnTo>
                <a:lnTo>
                  <a:pt x="1843527" y="277967"/>
                </a:lnTo>
                <a:lnTo>
                  <a:pt x="1852626" y="269765"/>
                </a:lnTo>
                <a:lnTo>
                  <a:pt x="1861726" y="261632"/>
                </a:lnTo>
                <a:lnTo>
                  <a:pt x="1870826" y="253585"/>
                </a:lnTo>
                <a:lnTo>
                  <a:pt x="1879926" y="245625"/>
                </a:lnTo>
                <a:lnTo>
                  <a:pt x="1889025" y="237768"/>
                </a:lnTo>
                <a:lnTo>
                  <a:pt x="1898125" y="229998"/>
                </a:lnTo>
                <a:lnTo>
                  <a:pt x="1907225" y="222331"/>
                </a:lnTo>
                <a:lnTo>
                  <a:pt x="1916324" y="214768"/>
                </a:lnTo>
                <a:lnTo>
                  <a:pt x="1925424" y="207317"/>
                </a:lnTo>
                <a:lnTo>
                  <a:pt x="1934524" y="199978"/>
                </a:lnTo>
                <a:lnTo>
                  <a:pt x="1943623" y="192751"/>
                </a:lnTo>
                <a:lnTo>
                  <a:pt x="1952723" y="185646"/>
                </a:lnTo>
                <a:lnTo>
                  <a:pt x="1961823" y="178670"/>
                </a:lnTo>
                <a:lnTo>
                  <a:pt x="1970922" y="171814"/>
                </a:lnTo>
                <a:lnTo>
                  <a:pt x="1980022" y="165097"/>
                </a:lnTo>
                <a:lnTo>
                  <a:pt x="1989122" y="158510"/>
                </a:lnTo>
                <a:lnTo>
                  <a:pt x="1998221" y="152069"/>
                </a:lnTo>
                <a:lnTo>
                  <a:pt x="2007321" y="145766"/>
                </a:lnTo>
                <a:lnTo>
                  <a:pt x="2016421" y="139619"/>
                </a:lnTo>
                <a:lnTo>
                  <a:pt x="2025521" y="133610"/>
                </a:lnTo>
                <a:lnTo>
                  <a:pt x="2034620" y="127765"/>
                </a:lnTo>
                <a:lnTo>
                  <a:pt x="2043720" y="122066"/>
                </a:lnTo>
                <a:lnTo>
                  <a:pt x="2052820" y="116541"/>
                </a:lnTo>
                <a:lnTo>
                  <a:pt x="2061919" y="111171"/>
                </a:lnTo>
                <a:lnTo>
                  <a:pt x="2071019" y="105973"/>
                </a:lnTo>
                <a:lnTo>
                  <a:pt x="2080119" y="100939"/>
                </a:lnTo>
                <a:lnTo>
                  <a:pt x="2089218" y="96079"/>
                </a:lnTo>
                <a:lnTo>
                  <a:pt x="2098318" y="91390"/>
                </a:lnTo>
                <a:lnTo>
                  <a:pt x="2107418" y="86892"/>
                </a:lnTo>
                <a:lnTo>
                  <a:pt x="2116517" y="82567"/>
                </a:lnTo>
                <a:lnTo>
                  <a:pt x="2125617" y="78422"/>
                </a:lnTo>
                <a:lnTo>
                  <a:pt x="2134717" y="74468"/>
                </a:lnTo>
                <a:lnTo>
                  <a:pt x="2143816" y="70695"/>
                </a:lnTo>
                <a:lnTo>
                  <a:pt x="2152916" y="67121"/>
                </a:lnTo>
                <a:lnTo>
                  <a:pt x="2162016" y="63736"/>
                </a:lnTo>
                <a:lnTo>
                  <a:pt x="2171116" y="60542"/>
                </a:lnTo>
                <a:lnTo>
                  <a:pt x="2180215" y="57554"/>
                </a:lnTo>
                <a:lnTo>
                  <a:pt x="2189315" y="54766"/>
                </a:lnTo>
                <a:lnTo>
                  <a:pt x="2198415" y="52176"/>
                </a:lnTo>
                <a:lnTo>
                  <a:pt x="2207514" y="49775"/>
                </a:lnTo>
                <a:lnTo>
                  <a:pt x="2216614" y="47582"/>
                </a:lnTo>
                <a:lnTo>
                  <a:pt x="2225714" y="45597"/>
                </a:lnTo>
                <a:lnTo>
                  <a:pt x="2234813" y="43818"/>
                </a:lnTo>
                <a:lnTo>
                  <a:pt x="2243913" y="42247"/>
                </a:lnTo>
                <a:lnTo>
                  <a:pt x="2253013" y="40883"/>
                </a:lnTo>
                <a:lnTo>
                  <a:pt x="2262112" y="39726"/>
                </a:lnTo>
                <a:lnTo>
                  <a:pt x="2271212" y="38776"/>
                </a:lnTo>
                <a:lnTo>
                  <a:pt x="2280312" y="38042"/>
                </a:lnTo>
                <a:lnTo>
                  <a:pt x="2289411" y="37524"/>
                </a:lnTo>
                <a:lnTo>
                  <a:pt x="2298511" y="37205"/>
                </a:lnTo>
                <a:lnTo>
                  <a:pt x="2307611" y="37092"/>
                </a:lnTo>
                <a:lnTo>
                  <a:pt x="2316711" y="37205"/>
                </a:lnTo>
                <a:lnTo>
                  <a:pt x="2325810" y="37515"/>
                </a:lnTo>
                <a:lnTo>
                  <a:pt x="2334910" y="38042"/>
                </a:lnTo>
                <a:lnTo>
                  <a:pt x="2344010" y="38785"/>
                </a:lnTo>
                <a:lnTo>
                  <a:pt x="2353109" y="39734"/>
                </a:lnTo>
                <a:lnTo>
                  <a:pt x="2362209" y="40883"/>
                </a:lnTo>
                <a:lnTo>
                  <a:pt x="2371309" y="42247"/>
                </a:lnTo>
                <a:lnTo>
                  <a:pt x="2380408" y="43818"/>
                </a:lnTo>
                <a:lnTo>
                  <a:pt x="2389508" y="45597"/>
                </a:lnTo>
                <a:lnTo>
                  <a:pt x="2398608" y="47582"/>
                </a:lnTo>
                <a:lnTo>
                  <a:pt x="2407707" y="49775"/>
                </a:lnTo>
                <a:lnTo>
                  <a:pt x="2416807" y="52167"/>
                </a:lnTo>
                <a:lnTo>
                  <a:pt x="2425907" y="54757"/>
                </a:lnTo>
                <a:lnTo>
                  <a:pt x="2435006" y="57554"/>
                </a:lnTo>
                <a:lnTo>
                  <a:pt x="2444106" y="60550"/>
                </a:lnTo>
                <a:lnTo>
                  <a:pt x="2453206" y="63745"/>
                </a:lnTo>
                <a:lnTo>
                  <a:pt x="2462306" y="67121"/>
                </a:lnTo>
                <a:lnTo>
                  <a:pt x="2471405" y="70695"/>
                </a:lnTo>
                <a:lnTo>
                  <a:pt x="2480505" y="74468"/>
                </a:lnTo>
                <a:lnTo>
                  <a:pt x="2489605" y="78422"/>
                </a:lnTo>
                <a:lnTo>
                  <a:pt x="2498704" y="82567"/>
                </a:lnTo>
                <a:lnTo>
                  <a:pt x="2507804" y="86884"/>
                </a:lnTo>
                <a:lnTo>
                  <a:pt x="2516904" y="91390"/>
                </a:lnTo>
                <a:lnTo>
                  <a:pt x="2526003" y="96079"/>
                </a:lnTo>
                <a:lnTo>
                  <a:pt x="2535103" y="100939"/>
                </a:lnTo>
                <a:lnTo>
                  <a:pt x="2544203" y="105973"/>
                </a:lnTo>
                <a:lnTo>
                  <a:pt x="2553302" y="111171"/>
                </a:lnTo>
                <a:lnTo>
                  <a:pt x="2562402" y="116541"/>
                </a:lnTo>
                <a:lnTo>
                  <a:pt x="2571502" y="122066"/>
                </a:lnTo>
                <a:lnTo>
                  <a:pt x="2580601" y="127765"/>
                </a:lnTo>
                <a:lnTo>
                  <a:pt x="2589701" y="133610"/>
                </a:lnTo>
                <a:lnTo>
                  <a:pt x="2598801" y="139619"/>
                </a:lnTo>
                <a:lnTo>
                  <a:pt x="2607900" y="145766"/>
                </a:lnTo>
                <a:lnTo>
                  <a:pt x="2617000" y="152069"/>
                </a:lnTo>
                <a:lnTo>
                  <a:pt x="2626100" y="158510"/>
                </a:lnTo>
                <a:lnTo>
                  <a:pt x="2635200" y="165097"/>
                </a:lnTo>
                <a:lnTo>
                  <a:pt x="2644299" y="171814"/>
                </a:lnTo>
                <a:lnTo>
                  <a:pt x="2653399" y="178670"/>
                </a:lnTo>
                <a:lnTo>
                  <a:pt x="2662499" y="185646"/>
                </a:lnTo>
                <a:lnTo>
                  <a:pt x="2671598" y="192751"/>
                </a:lnTo>
                <a:lnTo>
                  <a:pt x="2680698" y="199969"/>
                </a:lnTo>
                <a:lnTo>
                  <a:pt x="2689798" y="207308"/>
                </a:lnTo>
                <a:lnTo>
                  <a:pt x="2698897" y="214768"/>
                </a:lnTo>
                <a:lnTo>
                  <a:pt x="2707997" y="222331"/>
                </a:lnTo>
                <a:lnTo>
                  <a:pt x="2717097" y="229998"/>
                </a:lnTo>
                <a:lnTo>
                  <a:pt x="2726196" y="237768"/>
                </a:lnTo>
                <a:lnTo>
                  <a:pt x="2735296" y="245625"/>
                </a:lnTo>
                <a:lnTo>
                  <a:pt x="2744396" y="253585"/>
                </a:lnTo>
                <a:lnTo>
                  <a:pt x="2753495" y="261632"/>
                </a:lnTo>
                <a:lnTo>
                  <a:pt x="2762595" y="269757"/>
                </a:lnTo>
                <a:lnTo>
                  <a:pt x="2771695" y="277967"/>
                </a:lnTo>
                <a:lnTo>
                  <a:pt x="2780795" y="286256"/>
                </a:lnTo>
                <a:lnTo>
                  <a:pt x="2789894" y="294613"/>
                </a:lnTo>
                <a:lnTo>
                  <a:pt x="2798994" y="303040"/>
                </a:lnTo>
                <a:lnTo>
                  <a:pt x="2808094" y="311527"/>
                </a:lnTo>
                <a:lnTo>
                  <a:pt x="2817193" y="320074"/>
                </a:lnTo>
                <a:lnTo>
                  <a:pt x="2826293" y="328674"/>
                </a:lnTo>
                <a:lnTo>
                  <a:pt x="2835393" y="337325"/>
                </a:lnTo>
                <a:lnTo>
                  <a:pt x="2844492" y="346028"/>
                </a:lnTo>
                <a:lnTo>
                  <a:pt x="2853592" y="354765"/>
                </a:lnTo>
                <a:lnTo>
                  <a:pt x="2862692" y="363554"/>
                </a:lnTo>
                <a:lnTo>
                  <a:pt x="2871791" y="372361"/>
                </a:lnTo>
                <a:lnTo>
                  <a:pt x="2880891" y="381210"/>
                </a:lnTo>
                <a:lnTo>
                  <a:pt x="2889991" y="390086"/>
                </a:lnTo>
                <a:lnTo>
                  <a:pt x="2899090" y="398979"/>
                </a:lnTo>
                <a:lnTo>
                  <a:pt x="2908190" y="407898"/>
                </a:lnTo>
                <a:lnTo>
                  <a:pt x="2917290" y="416834"/>
                </a:lnTo>
                <a:lnTo>
                  <a:pt x="2926390" y="425770"/>
                </a:lnTo>
                <a:lnTo>
                  <a:pt x="2935489" y="434723"/>
                </a:lnTo>
                <a:lnTo>
                  <a:pt x="2944589" y="443676"/>
                </a:lnTo>
                <a:lnTo>
                  <a:pt x="2953689" y="452629"/>
                </a:lnTo>
                <a:lnTo>
                  <a:pt x="2962788" y="461574"/>
                </a:lnTo>
                <a:lnTo>
                  <a:pt x="2971888" y="470519"/>
                </a:lnTo>
                <a:lnTo>
                  <a:pt x="2980988" y="479446"/>
                </a:lnTo>
                <a:lnTo>
                  <a:pt x="2990087" y="488365"/>
                </a:lnTo>
                <a:lnTo>
                  <a:pt x="2999187" y="497266"/>
                </a:lnTo>
                <a:lnTo>
                  <a:pt x="3008287" y="506142"/>
                </a:lnTo>
                <a:lnTo>
                  <a:pt x="3017386" y="515000"/>
                </a:lnTo>
                <a:lnTo>
                  <a:pt x="3026486" y="523824"/>
                </a:lnTo>
                <a:lnTo>
                  <a:pt x="3035586" y="532630"/>
                </a:lnTo>
                <a:lnTo>
                  <a:pt x="3044685" y="541385"/>
                </a:lnTo>
                <a:lnTo>
                  <a:pt x="3053785" y="550105"/>
                </a:lnTo>
                <a:lnTo>
                  <a:pt x="3062885" y="558800"/>
                </a:lnTo>
                <a:lnTo>
                  <a:pt x="3071985" y="567442"/>
                </a:lnTo>
                <a:lnTo>
                  <a:pt x="3081084" y="576041"/>
                </a:lnTo>
                <a:lnTo>
                  <a:pt x="3090184" y="584589"/>
                </a:lnTo>
                <a:lnTo>
                  <a:pt x="3099284" y="593093"/>
                </a:lnTo>
                <a:lnTo>
                  <a:pt x="3108383" y="601546"/>
                </a:lnTo>
                <a:lnTo>
                  <a:pt x="3117483" y="609938"/>
                </a:lnTo>
                <a:lnTo>
                  <a:pt x="3126583" y="618269"/>
                </a:lnTo>
                <a:lnTo>
                  <a:pt x="3135682" y="626540"/>
                </a:lnTo>
                <a:lnTo>
                  <a:pt x="3144782" y="634751"/>
                </a:lnTo>
                <a:lnTo>
                  <a:pt x="3153882" y="642902"/>
                </a:lnTo>
                <a:lnTo>
                  <a:pt x="3162981" y="650983"/>
                </a:lnTo>
                <a:lnTo>
                  <a:pt x="3172081" y="658995"/>
                </a:lnTo>
                <a:lnTo>
                  <a:pt x="3181181" y="666938"/>
                </a:lnTo>
                <a:lnTo>
                  <a:pt x="3190280" y="674804"/>
                </a:lnTo>
                <a:lnTo>
                  <a:pt x="3199380" y="682600"/>
                </a:lnTo>
                <a:lnTo>
                  <a:pt x="3208480" y="690319"/>
                </a:lnTo>
                <a:lnTo>
                  <a:pt x="3217579" y="697959"/>
                </a:lnTo>
                <a:lnTo>
                  <a:pt x="3226679" y="705514"/>
                </a:lnTo>
                <a:lnTo>
                  <a:pt x="3235779" y="713000"/>
                </a:lnTo>
                <a:lnTo>
                  <a:pt x="3244879" y="720399"/>
                </a:lnTo>
                <a:lnTo>
                  <a:pt x="3253978" y="727712"/>
                </a:lnTo>
                <a:lnTo>
                  <a:pt x="3263078" y="734947"/>
                </a:lnTo>
                <a:lnTo>
                  <a:pt x="3272178" y="742087"/>
                </a:lnTo>
                <a:lnTo>
                  <a:pt x="3281277" y="749149"/>
                </a:lnTo>
                <a:lnTo>
                  <a:pt x="3290377" y="756117"/>
                </a:lnTo>
                <a:lnTo>
                  <a:pt x="3299477" y="763007"/>
                </a:lnTo>
                <a:lnTo>
                  <a:pt x="3308576" y="769801"/>
                </a:lnTo>
                <a:lnTo>
                  <a:pt x="3317676" y="776501"/>
                </a:lnTo>
                <a:lnTo>
                  <a:pt x="3326776" y="783115"/>
                </a:lnTo>
                <a:lnTo>
                  <a:pt x="3335875" y="789633"/>
                </a:lnTo>
                <a:lnTo>
                  <a:pt x="3344975" y="796066"/>
                </a:lnTo>
                <a:lnTo>
                  <a:pt x="3354075" y="802403"/>
                </a:lnTo>
                <a:lnTo>
                  <a:pt x="3363174" y="808645"/>
                </a:lnTo>
                <a:lnTo>
                  <a:pt x="3372274" y="814792"/>
                </a:lnTo>
                <a:lnTo>
                  <a:pt x="3381374" y="820853"/>
                </a:lnTo>
                <a:lnTo>
                  <a:pt x="3390474" y="826811"/>
                </a:lnTo>
                <a:lnTo>
                  <a:pt x="3399573" y="832682"/>
                </a:lnTo>
                <a:lnTo>
                  <a:pt x="3408673" y="838458"/>
                </a:lnTo>
                <a:lnTo>
                  <a:pt x="3417773" y="844139"/>
                </a:lnTo>
                <a:lnTo>
                  <a:pt x="3426872" y="849725"/>
                </a:lnTo>
                <a:lnTo>
                  <a:pt x="3435972" y="855216"/>
                </a:lnTo>
                <a:lnTo>
                  <a:pt x="3445072" y="860621"/>
                </a:lnTo>
                <a:lnTo>
                  <a:pt x="3454171" y="865922"/>
                </a:lnTo>
                <a:lnTo>
                  <a:pt x="3463271" y="871137"/>
                </a:lnTo>
                <a:lnTo>
                  <a:pt x="3472371" y="876248"/>
                </a:lnTo>
                <a:lnTo>
                  <a:pt x="3481470" y="881281"/>
                </a:lnTo>
                <a:lnTo>
                  <a:pt x="3490570" y="886211"/>
                </a:lnTo>
                <a:lnTo>
                  <a:pt x="3499670" y="891055"/>
                </a:lnTo>
                <a:lnTo>
                  <a:pt x="3508769" y="895803"/>
                </a:lnTo>
                <a:lnTo>
                  <a:pt x="3517869" y="900457"/>
                </a:lnTo>
                <a:lnTo>
                  <a:pt x="3526969" y="905024"/>
                </a:lnTo>
                <a:lnTo>
                  <a:pt x="3536069" y="909505"/>
                </a:lnTo>
                <a:lnTo>
                  <a:pt x="3545168" y="913891"/>
                </a:lnTo>
                <a:lnTo>
                  <a:pt x="3554268" y="918191"/>
                </a:lnTo>
                <a:lnTo>
                  <a:pt x="3563368" y="922404"/>
                </a:lnTo>
                <a:lnTo>
                  <a:pt x="3572467" y="926531"/>
                </a:lnTo>
                <a:lnTo>
                  <a:pt x="3581567" y="930572"/>
                </a:lnTo>
                <a:lnTo>
                  <a:pt x="3590667" y="934526"/>
                </a:lnTo>
                <a:lnTo>
                  <a:pt x="3599766" y="938394"/>
                </a:lnTo>
                <a:lnTo>
                  <a:pt x="3608866" y="942176"/>
                </a:lnTo>
                <a:lnTo>
                  <a:pt x="3617966" y="945880"/>
                </a:lnTo>
                <a:lnTo>
                  <a:pt x="3627065" y="949497"/>
                </a:lnTo>
                <a:lnTo>
                  <a:pt x="3636165" y="953028"/>
                </a:lnTo>
                <a:lnTo>
                  <a:pt x="3645265" y="956491"/>
                </a:lnTo>
                <a:lnTo>
                  <a:pt x="3654364" y="959866"/>
                </a:lnTo>
                <a:lnTo>
                  <a:pt x="3663464" y="963165"/>
                </a:lnTo>
                <a:lnTo>
                  <a:pt x="3672564" y="966394"/>
                </a:lnTo>
                <a:lnTo>
                  <a:pt x="3681663" y="969536"/>
                </a:lnTo>
                <a:lnTo>
                  <a:pt x="3690763" y="972610"/>
                </a:lnTo>
                <a:lnTo>
                  <a:pt x="3699863" y="975606"/>
                </a:lnTo>
                <a:lnTo>
                  <a:pt x="3708963" y="978533"/>
                </a:lnTo>
                <a:lnTo>
                  <a:pt x="3718062" y="981382"/>
                </a:lnTo>
                <a:lnTo>
                  <a:pt x="3727162" y="984162"/>
                </a:lnTo>
                <a:lnTo>
                  <a:pt x="3736262" y="986873"/>
                </a:lnTo>
                <a:lnTo>
                  <a:pt x="3745361" y="989515"/>
                </a:lnTo>
                <a:lnTo>
                  <a:pt x="3754461" y="992088"/>
                </a:lnTo>
                <a:lnTo>
                  <a:pt x="3763561" y="994600"/>
                </a:lnTo>
                <a:lnTo>
                  <a:pt x="3772660" y="997044"/>
                </a:lnTo>
                <a:lnTo>
                  <a:pt x="3781760" y="999418"/>
                </a:lnTo>
                <a:lnTo>
                  <a:pt x="3790860" y="1001740"/>
                </a:lnTo>
                <a:lnTo>
                  <a:pt x="3799959" y="1003994"/>
                </a:lnTo>
                <a:lnTo>
                  <a:pt x="3809059" y="1006187"/>
                </a:lnTo>
                <a:lnTo>
                  <a:pt x="3818159" y="1008319"/>
                </a:lnTo>
                <a:lnTo>
                  <a:pt x="3827258" y="1010391"/>
                </a:lnTo>
                <a:lnTo>
                  <a:pt x="3836358" y="1012412"/>
                </a:lnTo>
                <a:lnTo>
                  <a:pt x="3845458" y="1014372"/>
                </a:lnTo>
                <a:lnTo>
                  <a:pt x="3854558" y="1016271"/>
                </a:lnTo>
                <a:lnTo>
                  <a:pt x="3863657" y="1018127"/>
                </a:lnTo>
                <a:lnTo>
                  <a:pt x="3872757" y="1019923"/>
                </a:lnTo>
                <a:lnTo>
                  <a:pt x="3881857" y="1021667"/>
                </a:lnTo>
                <a:lnTo>
                  <a:pt x="3890956" y="1023368"/>
                </a:lnTo>
                <a:lnTo>
                  <a:pt x="3900056" y="1025017"/>
                </a:lnTo>
                <a:lnTo>
                  <a:pt x="3909156" y="1026614"/>
                </a:lnTo>
                <a:lnTo>
                  <a:pt x="3918255" y="1028160"/>
                </a:lnTo>
                <a:lnTo>
                  <a:pt x="3927355" y="1029662"/>
                </a:lnTo>
                <a:lnTo>
                  <a:pt x="3936455" y="1031121"/>
                </a:lnTo>
                <a:lnTo>
                  <a:pt x="3945554" y="1032537"/>
                </a:lnTo>
                <a:lnTo>
                  <a:pt x="3954654" y="1033901"/>
                </a:lnTo>
                <a:lnTo>
                  <a:pt x="3963754" y="1035231"/>
                </a:lnTo>
                <a:lnTo>
                  <a:pt x="3972853" y="1036517"/>
                </a:lnTo>
                <a:lnTo>
                  <a:pt x="3981953" y="1037761"/>
                </a:lnTo>
                <a:lnTo>
                  <a:pt x="3991053" y="1038969"/>
                </a:lnTo>
                <a:lnTo>
                  <a:pt x="4000153" y="1040135"/>
                </a:lnTo>
                <a:lnTo>
                  <a:pt x="4009252" y="1041266"/>
                </a:lnTo>
                <a:lnTo>
                  <a:pt x="4018352" y="1042363"/>
                </a:lnTo>
                <a:lnTo>
                  <a:pt x="4027452" y="1043424"/>
                </a:lnTo>
                <a:lnTo>
                  <a:pt x="4036551" y="1044443"/>
                </a:lnTo>
                <a:lnTo>
                  <a:pt x="4045651" y="1045436"/>
                </a:lnTo>
                <a:lnTo>
                  <a:pt x="4054751" y="1046395"/>
                </a:lnTo>
                <a:lnTo>
                  <a:pt x="4063850" y="1047318"/>
                </a:lnTo>
                <a:lnTo>
                  <a:pt x="4072950" y="1048216"/>
                </a:lnTo>
                <a:lnTo>
                  <a:pt x="4082050" y="1049080"/>
                </a:lnTo>
                <a:lnTo>
                  <a:pt x="4091149" y="1049909"/>
                </a:lnTo>
                <a:lnTo>
                  <a:pt x="4100249" y="1050720"/>
                </a:lnTo>
                <a:lnTo>
                  <a:pt x="4109349" y="1051497"/>
                </a:lnTo>
                <a:lnTo>
                  <a:pt x="4118448" y="1052248"/>
                </a:lnTo>
                <a:lnTo>
                  <a:pt x="4127548" y="1052974"/>
                </a:lnTo>
                <a:lnTo>
                  <a:pt x="4136648" y="1053673"/>
                </a:lnTo>
                <a:lnTo>
                  <a:pt x="4145748" y="1054346"/>
                </a:lnTo>
                <a:lnTo>
                  <a:pt x="4154847" y="1054994"/>
                </a:lnTo>
                <a:lnTo>
                  <a:pt x="4163947" y="1055624"/>
                </a:lnTo>
                <a:lnTo>
                  <a:pt x="4173047" y="1056228"/>
                </a:lnTo>
                <a:lnTo>
                  <a:pt x="4182146" y="1056807"/>
                </a:lnTo>
                <a:lnTo>
                  <a:pt x="4191246" y="1057368"/>
                </a:lnTo>
                <a:lnTo>
                  <a:pt x="4200346" y="1057912"/>
                </a:lnTo>
                <a:lnTo>
                  <a:pt x="4209445" y="1058430"/>
                </a:lnTo>
                <a:lnTo>
                  <a:pt x="4218545" y="1058931"/>
                </a:lnTo>
                <a:lnTo>
                  <a:pt x="4227645" y="1059414"/>
                </a:lnTo>
                <a:lnTo>
                  <a:pt x="4236744" y="1059881"/>
                </a:lnTo>
                <a:lnTo>
                  <a:pt x="4245844" y="1060330"/>
                </a:lnTo>
                <a:lnTo>
                  <a:pt x="4254944" y="1060761"/>
                </a:lnTo>
                <a:lnTo>
                  <a:pt x="4264044" y="1061176"/>
                </a:lnTo>
                <a:lnTo>
                  <a:pt x="4273143" y="1061573"/>
                </a:lnTo>
                <a:lnTo>
                  <a:pt x="4282243" y="1061953"/>
                </a:lnTo>
                <a:lnTo>
                  <a:pt x="4291343" y="1062324"/>
                </a:lnTo>
                <a:lnTo>
                  <a:pt x="4300442" y="1062669"/>
                </a:lnTo>
                <a:lnTo>
                  <a:pt x="4309542" y="1063015"/>
                </a:lnTo>
                <a:lnTo>
                  <a:pt x="4318642" y="1063334"/>
                </a:lnTo>
                <a:lnTo>
                  <a:pt x="4327741" y="1063654"/>
                </a:lnTo>
                <a:lnTo>
                  <a:pt x="4336841" y="1063947"/>
                </a:lnTo>
                <a:lnTo>
                  <a:pt x="4345941" y="1064241"/>
                </a:lnTo>
                <a:lnTo>
                  <a:pt x="4355040" y="1064517"/>
                </a:lnTo>
                <a:lnTo>
                  <a:pt x="4364140" y="1064785"/>
                </a:lnTo>
                <a:lnTo>
                  <a:pt x="4373240" y="1065035"/>
                </a:lnTo>
                <a:lnTo>
                  <a:pt x="4382339" y="1065277"/>
                </a:lnTo>
                <a:lnTo>
                  <a:pt x="4391439" y="1065510"/>
                </a:lnTo>
                <a:lnTo>
                  <a:pt x="4400539" y="1065734"/>
                </a:lnTo>
                <a:lnTo>
                  <a:pt x="4409639" y="1065950"/>
                </a:lnTo>
                <a:lnTo>
                  <a:pt x="4418738" y="1066157"/>
                </a:lnTo>
                <a:lnTo>
                  <a:pt x="4427838" y="1066356"/>
                </a:lnTo>
                <a:lnTo>
                  <a:pt x="4436938" y="1066546"/>
                </a:lnTo>
                <a:lnTo>
                  <a:pt x="4446037" y="1066727"/>
                </a:lnTo>
                <a:lnTo>
                  <a:pt x="4455137" y="1066900"/>
                </a:lnTo>
                <a:lnTo>
                  <a:pt x="4464237" y="1067064"/>
                </a:lnTo>
                <a:lnTo>
                  <a:pt x="4473336" y="1067219"/>
                </a:lnTo>
                <a:lnTo>
                  <a:pt x="4482436" y="1067375"/>
                </a:lnTo>
                <a:lnTo>
                  <a:pt x="4491536" y="1067522"/>
                </a:lnTo>
                <a:lnTo>
                  <a:pt x="4500635" y="1067660"/>
                </a:lnTo>
                <a:lnTo>
                  <a:pt x="4509735" y="1067789"/>
                </a:lnTo>
                <a:lnTo>
                  <a:pt x="4518835" y="1067919"/>
                </a:lnTo>
                <a:lnTo>
                  <a:pt x="4527934" y="1068040"/>
                </a:lnTo>
                <a:lnTo>
                  <a:pt x="4537034" y="1068152"/>
                </a:lnTo>
              </a:path>
            </a:pathLst>
          </a:custGeom>
          <a:solidFill>
            <a:schemeClr val="bg1">
              <a:lumMod val="95000"/>
            </a:schemeClr>
          </a:solidFill>
          <a:ln w="54561" cap="flat">
            <a:solidFill>
              <a:schemeClr val="accent6">
                <a:lumMod val="60000"/>
                <a:lumOff val="4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en-US"/>
          </a:p>
        </p:txBody>
      </p:sp>
      <p:sp>
        <p:nvSpPr>
          <p:cNvPr id="9" name="Forme libre : forme 8"/>
          <p:cNvSpPr/>
          <p:nvPr/>
        </p:nvSpPr>
        <p:spPr bwMode="auto">
          <a:xfrm>
            <a:off x="6070770" y="3517669"/>
            <a:ext cx="4549843" cy="43169"/>
          </a:xfrm>
          <a:custGeom>
            <a:avLst/>
            <a:gdLst>
              <a:gd name="connsiteX0" fmla="*/ 52125 w 4549843"/>
              <a:gd name="connsiteY0" fmla="*/ 24728 h 43169"/>
              <a:gd name="connsiteX1" fmla="*/ 4510972 w 4549843"/>
              <a:gd name="connsiteY1" fmla="*/ 24728 h 43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549843" h="43169" extrusionOk="0">
                <a:moveTo>
                  <a:pt x="52125" y="24728"/>
                </a:moveTo>
                <a:lnTo>
                  <a:pt x="4510972" y="24728"/>
                </a:lnTo>
              </a:path>
            </a:pathLst>
          </a:custGeom>
          <a:solidFill>
            <a:schemeClr val="bg1">
              <a:lumMod val="95000"/>
            </a:schemeClr>
          </a:solidFill>
          <a:ln w="36374" cap="flat">
            <a:solidFill>
              <a:schemeClr val="accent6">
                <a:lumMod val="60000"/>
                <a:lumOff val="4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en-US"/>
          </a:p>
        </p:txBody>
      </p:sp>
      <p:sp>
        <p:nvSpPr>
          <p:cNvPr id="10" name="ZoneTexte 9"/>
          <p:cNvSpPr txBox="1"/>
          <p:nvPr/>
        </p:nvSpPr>
        <p:spPr bwMode="auto">
          <a:xfrm>
            <a:off x="4942387" y="2633825"/>
            <a:ext cx="2236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Génération de départ</a:t>
            </a:r>
            <a:endParaRPr/>
          </a:p>
        </p:txBody>
      </p:sp>
      <p:grpSp>
        <p:nvGrpSpPr>
          <p:cNvPr id="11" name="Groupe 10"/>
          <p:cNvGrpSpPr/>
          <p:nvPr/>
        </p:nvGrpSpPr>
        <p:grpSpPr bwMode="auto">
          <a:xfrm>
            <a:off x="6441385" y="1747095"/>
            <a:ext cx="3821868" cy="4309903"/>
            <a:chOff x="1574503" y="1660484"/>
            <a:chExt cx="3821868" cy="4309903"/>
          </a:xfrm>
        </p:grpSpPr>
        <p:sp>
          <p:nvSpPr>
            <p:cNvPr id="12" name="Forme libre : forme 11"/>
            <p:cNvSpPr/>
            <p:nvPr/>
          </p:nvSpPr>
          <p:spPr bwMode="auto">
            <a:xfrm>
              <a:off x="1574503" y="2422465"/>
              <a:ext cx="3821868" cy="3547922"/>
            </a:xfrm>
            <a:custGeom>
              <a:avLst/>
              <a:gdLst>
                <a:gd name="connsiteX0" fmla="*/ 26063 w 3858267"/>
                <a:gd name="connsiteY0" fmla="*/ 1045686 h 1096495"/>
                <a:gd name="connsiteX1" fmla="*/ 26063 w 3858267"/>
                <a:gd name="connsiteY1" fmla="*/ 1084538 h 1096495"/>
                <a:gd name="connsiteX2" fmla="*/ 663041 w 3858267"/>
                <a:gd name="connsiteY2" fmla="*/ 1045686 h 1096495"/>
                <a:gd name="connsiteX3" fmla="*/ 663041 w 3858267"/>
                <a:gd name="connsiteY3" fmla="*/ 1084538 h 1096495"/>
                <a:gd name="connsiteX4" fmla="*/ 1300019 w 3858267"/>
                <a:gd name="connsiteY4" fmla="*/ 1045686 h 1096495"/>
                <a:gd name="connsiteX5" fmla="*/ 1300019 w 3858267"/>
                <a:gd name="connsiteY5" fmla="*/ 1084538 h 1096495"/>
                <a:gd name="connsiteX6" fmla="*/ 1936997 w 3858267"/>
                <a:gd name="connsiteY6" fmla="*/ 1045686 h 1096495"/>
                <a:gd name="connsiteX7" fmla="*/ 1936997 w 3858267"/>
                <a:gd name="connsiteY7" fmla="*/ 1084538 h 1096495"/>
                <a:gd name="connsiteX8" fmla="*/ 2573975 w 3858267"/>
                <a:gd name="connsiteY8" fmla="*/ 1045686 h 1096495"/>
                <a:gd name="connsiteX9" fmla="*/ 2573975 w 3858267"/>
                <a:gd name="connsiteY9" fmla="*/ 1084538 h 1096495"/>
                <a:gd name="connsiteX10" fmla="*/ 3210953 w 3858267"/>
                <a:gd name="connsiteY10" fmla="*/ 1045686 h 1096495"/>
                <a:gd name="connsiteX11" fmla="*/ 3210953 w 3858267"/>
                <a:gd name="connsiteY11" fmla="*/ 1084538 h 1096495"/>
                <a:gd name="connsiteX12" fmla="*/ 3847931 w 3858267"/>
                <a:gd name="connsiteY12" fmla="*/ 1045686 h 1096495"/>
                <a:gd name="connsiteX13" fmla="*/ 3847931 w 3858267"/>
                <a:gd name="connsiteY13" fmla="*/ 1084538 h 1096495"/>
                <a:gd name="connsiteX14" fmla="*/ 2573975 w 3858267"/>
                <a:gd name="connsiteY14" fmla="*/ 418948 h 1096495"/>
                <a:gd name="connsiteX15" fmla="*/ 2573975 w 3858267"/>
                <a:gd name="connsiteY15" fmla="*/ 1045686 h 1096495"/>
                <a:gd name="connsiteX16" fmla="*/ 3210953 w 3858267"/>
                <a:gd name="connsiteY16" fmla="*/ 905844 h 1096495"/>
                <a:gd name="connsiteX17" fmla="*/ 3210953 w 3858267"/>
                <a:gd name="connsiteY17" fmla="*/ 1045686 h 1096495"/>
                <a:gd name="connsiteX18" fmla="*/ 3847931 w 3858267"/>
                <a:gd name="connsiteY18" fmla="*/ 1034203 h 1096495"/>
                <a:gd name="connsiteX19" fmla="*/ 3847931 w 3858267"/>
                <a:gd name="connsiteY19" fmla="*/ 1045686 h 1096495"/>
                <a:gd name="connsiteX20" fmla="*/ 1936997 w 3858267"/>
                <a:gd name="connsiteY20" fmla="*/ 12364 h 1096495"/>
                <a:gd name="connsiteX21" fmla="*/ 1936997 w 3858267"/>
                <a:gd name="connsiteY21" fmla="*/ 1045686 h 1096495"/>
                <a:gd name="connsiteX22" fmla="*/ 1300019 w 3858267"/>
                <a:gd name="connsiteY22" fmla="*/ 418948 h 1096495"/>
                <a:gd name="connsiteX23" fmla="*/ 1300019 w 3858267"/>
                <a:gd name="connsiteY23" fmla="*/ 1045686 h 1096495"/>
                <a:gd name="connsiteX24" fmla="*/ 663041 w 3858267"/>
                <a:gd name="connsiteY24" fmla="*/ 905844 h 1096495"/>
                <a:gd name="connsiteX25" fmla="*/ 663041 w 3858267"/>
                <a:gd name="connsiteY25" fmla="*/ 1045686 h 1096495"/>
                <a:gd name="connsiteX0" fmla="*/ 0 w 3821868"/>
                <a:gd name="connsiteY0" fmla="*/ 1033322 h 3547922"/>
                <a:gd name="connsiteX1" fmla="*/ 0 w 3821868"/>
                <a:gd name="connsiteY1" fmla="*/ 1072174 h 3547922"/>
                <a:gd name="connsiteX2" fmla="*/ 636978 w 3821868"/>
                <a:gd name="connsiteY2" fmla="*/ 1033322 h 3547922"/>
                <a:gd name="connsiteX3" fmla="*/ 636978 w 3821868"/>
                <a:gd name="connsiteY3" fmla="*/ 1072174 h 3547922"/>
                <a:gd name="connsiteX4" fmla="*/ 1273956 w 3821868"/>
                <a:gd name="connsiteY4" fmla="*/ 1033322 h 3547922"/>
                <a:gd name="connsiteX5" fmla="*/ 1273956 w 3821868"/>
                <a:gd name="connsiteY5" fmla="*/ 1072174 h 3547922"/>
                <a:gd name="connsiteX6" fmla="*/ 1910934 w 3821868"/>
                <a:gd name="connsiteY6" fmla="*/ 1033322 h 3547922"/>
                <a:gd name="connsiteX7" fmla="*/ 1910934 w 3821868"/>
                <a:gd name="connsiteY7" fmla="*/ 1072174 h 3547922"/>
                <a:gd name="connsiteX8" fmla="*/ 2547912 w 3821868"/>
                <a:gd name="connsiteY8" fmla="*/ 1033322 h 3547922"/>
                <a:gd name="connsiteX9" fmla="*/ 2547912 w 3821868"/>
                <a:gd name="connsiteY9" fmla="*/ 1072174 h 3547922"/>
                <a:gd name="connsiteX10" fmla="*/ 3184890 w 3821868"/>
                <a:gd name="connsiteY10" fmla="*/ 1033322 h 3547922"/>
                <a:gd name="connsiteX11" fmla="*/ 3184890 w 3821868"/>
                <a:gd name="connsiteY11" fmla="*/ 1072174 h 3547922"/>
                <a:gd name="connsiteX12" fmla="*/ 3821868 w 3821868"/>
                <a:gd name="connsiteY12" fmla="*/ 1033322 h 3547922"/>
                <a:gd name="connsiteX13" fmla="*/ 3821868 w 3821868"/>
                <a:gd name="connsiteY13" fmla="*/ 1072174 h 3547922"/>
                <a:gd name="connsiteX14" fmla="*/ 2547912 w 3821868"/>
                <a:gd name="connsiteY14" fmla="*/ 406584 h 3547922"/>
                <a:gd name="connsiteX15" fmla="*/ 2547912 w 3821868"/>
                <a:gd name="connsiteY15" fmla="*/ 1033322 h 3547922"/>
                <a:gd name="connsiteX16" fmla="*/ 3184890 w 3821868"/>
                <a:gd name="connsiteY16" fmla="*/ 893480 h 3547922"/>
                <a:gd name="connsiteX17" fmla="*/ 3184890 w 3821868"/>
                <a:gd name="connsiteY17" fmla="*/ 1033322 h 3547922"/>
                <a:gd name="connsiteX18" fmla="*/ 3821868 w 3821868"/>
                <a:gd name="connsiteY18" fmla="*/ 1021839 h 3547922"/>
                <a:gd name="connsiteX19" fmla="*/ 3821868 w 3821868"/>
                <a:gd name="connsiteY19" fmla="*/ 1033322 h 3547922"/>
                <a:gd name="connsiteX20" fmla="*/ 1910934 w 3821868"/>
                <a:gd name="connsiteY20" fmla="*/ 0 h 3547922"/>
                <a:gd name="connsiteX21" fmla="*/ 1910934 w 3821868"/>
                <a:gd name="connsiteY21" fmla="*/ 3547922 h 3547922"/>
                <a:gd name="connsiteX22" fmla="*/ 1273956 w 3821868"/>
                <a:gd name="connsiteY22" fmla="*/ 406584 h 3547922"/>
                <a:gd name="connsiteX23" fmla="*/ 1273956 w 3821868"/>
                <a:gd name="connsiteY23" fmla="*/ 1033322 h 3547922"/>
                <a:gd name="connsiteX24" fmla="*/ 636978 w 3821868"/>
                <a:gd name="connsiteY24" fmla="*/ 893480 h 3547922"/>
                <a:gd name="connsiteX25" fmla="*/ 636978 w 3821868"/>
                <a:gd name="connsiteY25" fmla="*/ 1033322 h 3547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821868" h="3547922" extrusionOk="0">
                  <a:moveTo>
                    <a:pt x="0" y="1033322"/>
                  </a:moveTo>
                  <a:lnTo>
                    <a:pt x="0" y="1072174"/>
                  </a:lnTo>
                  <a:moveTo>
                    <a:pt x="636978" y="1033322"/>
                  </a:moveTo>
                  <a:lnTo>
                    <a:pt x="636978" y="1072174"/>
                  </a:lnTo>
                  <a:moveTo>
                    <a:pt x="1273956" y="1033322"/>
                  </a:moveTo>
                  <a:lnTo>
                    <a:pt x="1273956" y="1072174"/>
                  </a:lnTo>
                  <a:moveTo>
                    <a:pt x="1910934" y="1033322"/>
                  </a:moveTo>
                  <a:lnTo>
                    <a:pt x="1910934" y="1072174"/>
                  </a:lnTo>
                  <a:moveTo>
                    <a:pt x="2547912" y="1033322"/>
                  </a:moveTo>
                  <a:lnTo>
                    <a:pt x="2547912" y="1072174"/>
                  </a:lnTo>
                  <a:moveTo>
                    <a:pt x="3184890" y="1033322"/>
                  </a:moveTo>
                  <a:lnTo>
                    <a:pt x="3184890" y="1072174"/>
                  </a:lnTo>
                  <a:moveTo>
                    <a:pt x="3821868" y="1033322"/>
                  </a:moveTo>
                  <a:lnTo>
                    <a:pt x="3821868" y="1072174"/>
                  </a:lnTo>
                  <a:moveTo>
                    <a:pt x="2547912" y="406584"/>
                  </a:moveTo>
                  <a:lnTo>
                    <a:pt x="2547912" y="1033322"/>
                  </a:lnTo>
                  <a:moveTo>
                    <a:pt x="3184890" y="893480"/>
                  </a:moveTo>
                  <a:lnTo>
                    <a:pt x="3184890" y="1033322"/>
                  </a:lnTo>
                  <a:moveTo>
                    <a:pt x="3821868" y="1021839"/>
                  </a:moveTo>
                  <a:lnTo>
                    <a:pt x="3821868" y="1033322"/>
                  </a:lnTo>
                  <a:moveTo>
                    <a:pt x="1910934" y="0"/>
                  </a:moveTo>
                  <a:lnTo>
                    <a:pt x="1910934" y="3547922"/>
                  </a:lnTo>
                  <a:moveTo>
                    <a:pt x="1273956" y="406584"/>
                  </a:moveTo>
                  <a:lnTo>
                    <a:pt x="1273956" y="1033322"/>
                  </a:lnTo>
                  <a:moveTo>
                    <a:pt x="636978" y="893480"/>
                  </a:moveTo>
                  <a:lnTo>
                    <a:pt x="636978" y="1033322"/>
                  </a:lnTo>
                </a:path>
              </a:pathLst>
            </a:custGeom>
            <a:solidFill>
              <a:schemeClr val="bg1">
                <a:lumMod val="95000"/>
              </a:schemeClr>
            </a:solidFill>
            <a:ln w="18187" cap="flat">
              <a:solidFill>
                <a:schemeClr val="tx1">
                  <a:lumMod val="50000"/>
                  <a:lumOff val="50000"/>
                </a:schemeClr>
              </a:solidFill>
              <a:prstDash val="sysDash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ZoneTexte 12"/>
            <p:cNvSpPr txBox="1"/>
            <p:nvPr/>
          </p:nvSpPr>
          <p:spPr bwMode="auto">
            <a:xfrm>
              <a:off x="2398615" y="1660484"/>
              <a:ext cx="273175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fr-FR" sz="1600">
                  <a:ln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  <a:solidFill>
                    <a:schemeClr val="bg1">
                      <a:lumMod val="50000"/>
                    </a:schemeClr>
                  </a:solidFill>
                </a:rPr>
                <a:t>Moyenne initiale</a:t>
              </a:r>
              <a:endParaRPr/>
            </a:p>
          </p:txBody>
        </p:sp>
        <p:cxnSp>
          <p:nvCxnSpPr>
            <p:cNvPr id="14" name="Connecteur droit avec flèche 13"/>
            <p:cNvCxnSpPr>
              <a:cxnSpLocks/>
            </p:cNvCxnSpPr>
            <p:nvPr/>
          </p:nvCxnSpPr>
          <p:spPr bwMode="auto">
            <a:xfrm>
              <a:off x="3485436" y="1968479"/>
              <a:ext cx="0" cy="418938"/>
            </a:xfrm>
            <a:prstGeom prst="straightConnector1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e 14"/>
          <p:cNvGrpSpPr/>
          <p:nvPr/>
        </p:nvGrpSpPr>
        <p:grpSpPr bwMode="auto">
          <a:xfrm>
            <a:off x="7899600" y="5983925"/>
            <a:ext cx="2066055" cy="587585"/>
            <a:chOff x="3032718" y="5897314"/>
            <a:chExt cx="2066055" cy="587585"/>
          </a:xfrm>
        </p:grpSpPr>
        <p:sp>
          <p:nvSpPr>
            <p:cNvPr id="16" name="ZoneTexte 15"/>
            <p:cNvSpPr txBox="1"/>
            <p:nvPr/>
          </p:nvSpPr>
          <p:spPr bwMode="auto">
            <a:xfrm>
              <a:off x="3032718" y="6146345"/>
              <a:ext cx="2066055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fr-FR" sz="1600">
                  <a:ln>
                    <a:solidFill>
                      <a:schemeClr val="accent6">
                        <a:lumMod val="50000"/>
                      </a:schemeClr>
                    </a:solidFill>
                  </a:ln>
                  <a:solidFill>
                    <a:schemeClr val="bg1">
                      <a:lumMod val="50000"/>
                    </a:schemeClr>
                  </a:solidFill>
                </a:rPr>
                <a:t>Nouvelle moyenne</a:t>
              </a:r>
              <a:endParaRPr/>
            </a:p>
          </p:txBody>
        </p:sp>
        <p:cxnSp>
          <p:nvCxnSpPr>
            <p:cNvPr id="17" name="Connecteur droit avec flèche 16"/>
            <p:cNvCxnSpPr>
              <a:cxnSpLocks/>
            </p:cNvCxnSpPr>
            <p:nvPr/>
          </p:nvCxnSpPr>
          <p:spPr bwMode="auto">
            <a:xfrm flipV="1">
              <a:off x="4047050" y="5897314"/>
              <a:ext cx="3445" cy="259393"/>
            </a:xfrm>
            <a:prstGeom prst="straightConnector1">
              <a:avLst/>
            </a:prstGeom>
            <a:ln w="19050"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e 27"/>
          <p:cNvGrpSpPr/>
          <p:nvPr/>
        </p:nvGrpSpPr>
        <p:grpSpPr bwMode="auto">
          <a:xfrm>
            <a:off x="5328276" y="2941165"/>
            <a:ext cx="5302132" cy="3005930"/>
            <a:chOff x="461394" y="2854554"/>
            <a:chExt cx="5302132" cy="3005930"/>
          </a:xfrm>
        </p:grpSpPr>
        <p:sp>
          <p:nvSpPr>
            <p:cNvPr id="29" name="Flèche : droite 28"/>
            <p:cNvSpPr/>
            <p:nvPr/>
          </p:nvSpPr>
          <p:spPr bwMode="auto">
            <a:xfrm rot="4720686">
              <a:off x="5288" y="4014748"/>
              <a:ext cx="2478788" cy="158400"/>
            </a:xfrm>
            <a:prstGeom prst="rightArrow">
              <a:avLst>
                <a:gd name="adj1" fmla="val 50000"/>
                <a:gd name="adj2" fmla="val 72513"/>
              </a:avLst>
            </a:prstGeom>
            <a:gradFill>
              <a:gsLst>
                <a:gs pos="0">
                  <a:srgbClr val="385723"/>
                </a:gs>
                <a:gs pos="100000">
                  <a:srgbClr val="848484"/>
                </a:gs>
              </a:gsLst>
              <a:path path="circle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/>
            </a:p>
          </p:txBody>
        </p:sp>
        <p:grpSp>
          <p:nvGrpSpPr>
            <p:cNvPr id="30" name="Groupe 29"/>
            <p:cNvGrpSpPr/>
            <p:nvPr/>
          </p:nvGrpSpPr>
          <p:grpSpPr bwMode="auto">
            <a:xfrm>
              <a:off x="461394" y="4690448"/>
              <a:ext cx="5302132" cy="1170037"/>
              <a:chOff x="461394" y="4690448"/>
              <a:chExt cx="5302132" cy="1170037"/>
            </a:xfrm>
          </p:grpSpPr>
          <p:sp>
            <p:nvSpPr>
              <p:cNvPr id="31" name="ZoneTexte 30"/>
              <p:cNvSpPr txBox="1"/>
              <p:nvPr/>
            </p:nvSpPr>
            <p:spPr bwMode="auto">
              <a:xfrm>
                <a:off x="461394" y="5232728"/>
                <a:ext cx="21036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fr-FR">
                    <a:ln>
                      <a:solidFill>
                        <a:schemeClr val="accent6">
                          <a:lumMod val="50000"/>
                        </a:schemeClr>
                      </a:solidFill>
                    </a:ln>
                    <a:solidFill>
                      <a:schemeClr val="bg1">
                        <a:lumMod val="50000"/>
                      </a:schemeClr>
                    </a:solidFill>
                  </a:rPr>
                  <a:t>Génération suivante</a:t>
                </a:r>
                <a:endParaRPr/>
              </a:p>
            </p:txBody>
          </p:sp>
          <p:grpSp>
            <p:nvGrpSpPr>
              <p:cNvPr id="32" name="Groupe 31"/>
              <p:cNvGrpSpPr/>
              <p:nvPr/>
            </p:nvGrpSpPr>
            <p:grpSpPr bwMode="auto">
              <a:xfrm>
                <a:off x="2325764" y="4690448"/>
                <a:ext cx="3437762" cy="1170037"/>
                <a:chOff x="2325764" y="4690448"/>
                <a:chExt cx="3437762" cy="1170037"/>
              </a:xfrm>
            </p:grpSpPr>
            <p:pic>
              <p:nvPicPr>
                <p:cNvPr id="33" name="Image 32"/>
                <p:cNvPicPr>
                  <a:picLocks noChangeAspect="1"/>
                </p:cNvPicPr>
                <p:nvPr/>
              </p:nvPicPr>
              <p:blipFill>
                <a:blip r:embed="rId3"/>
                <a:srcRect l="12751" t="7186" r="3296" b="6631"/>
                <a:stretch/>
              </p:blipFill>
              <p:spPr bwMode="auto">
                <a:xfrm rot="18937278">
                  <a:off x="3155482" y="5607103"/>
                  <a:ext cx="151599" cy="152269"/>
                </a:xfrm>
                <a:prstGeom prst="rect">
                  <a:avLst/>
                </a:prstGeom>
                <a:noFill/>
              </p:spPr>
            </p:pic>
            <p:pic>
              <p:nvPicPr>
                <p:cNvPr id="34" name="Image 33"/>
                <p:cNvPicPr>
                  <a:picLocks noChangeAspect="1"/>
                </p:cNvPicPr>
                <p:nvPr/>
              </p:nvPicPr>
              <p:blipFill>
                <a:blip r:embed="rId3"/>
                <a:srcRect l="12751" t="7186" r="3296" b="6631"/>
                <a:stretch/>
              </p:blipFill>
              <p:spPr bwMode="auto">
                <a:xfrm rot="18937278">
                  <a:off x="3338857" y="5573264"/>
                  <a:ext cx="171910" cy="172670"/>
                </a:xfrm>
                <a:prstGeom prst="rect">
                  <a:avLst/>
                </a:prstGeom>
                <a:noFill/>
              </p:spPr>
            </p:pic>
            <p:pic>
              <p:nvPicPr>
                <p:cNvPr id="35" name="Image 34"/>
                <p:cNvPicPr>
                  <a:picLocks noChangeAspect="1"/>
                </p:cNvPicPr>
                <p:nvPr/>
              </p:nvPicPr>
              <p:blipFill>
                <a:blip r:embed="rId3"/>
                <a:srcRect l="12751" t="7186" r="3296" b="6631"/>
                <a:stretch/>
              </p:blipFill>
              <p:spPr bwMode="auto">
                <a:xfrm rot="18937278">
                  <a:off x="3568411" y="5524112"/>
                  <a:ext cx="207260" cy="208177"/>
                </a:xfrm>
                <a:prstGeom prst="rect">
                  <a:avLst/>
                </a:prstGeom>
                <a:noFill/>
              </p:spPr>
            </p:pic>
            <p:pic>
              <p:nvPicPr>
                <p:cNvPr id="36" name="Image 35"/>
                <p:cNvPicPr>
                  <a:picLocks noChangeAspect="1"/>
                </p:cNvPicPr>
                <p:nvPr/>
              </p:nvPicPr>
              <p:blipFill>
                <a:blip r:embed="rId3"/>
                <a:srcRect l="12751" t="7186" r="3296" b="6631"/>
                <a:stretch/>
              </p:blipFill>
              <p:spPr bwMode="auto">
                <a:xfrm rot="18937278">
                  <a:off x="3572083" y="5268303"/>
                  <a:ext cx="207260" cy="208177"/>
                </a:xfrm>
                <a:prstGeom prst="rect">
                  <a:avLst/>
                </a:prstGeom>
                <a:noFill/>
              </p:spPr>
            </p:pic>
            <p:pic>
              <p:nvPicPr>
                <p:cNvPr id="37" name="Image 36"/>
                <p:cNvPicPr>
                  <a:picLocks noChangeAspect="1"/>
                </p:cNvPicPr>
                <p:nvPr/>
              </p:nvPicPr>
              <p:blipFill>
                <a:blip r:embed="rId3"/>
                <a:srcRect l="12751" t="7186" r="3296" b="6631"/>
                <a:stretch/>
              </p:blipFill>
              <p:spPr bwMode="auto">
                <a:xfrm rot="18937278">
                  <a:off x="3769220" y="5468985"/>
                  <a:ext cx="249911" cy="251017"/>
                </a:xfrm>
                <a:prstGeom prst="rect">
                  <a:avLst/>
                </a:prstGeom>
                <a:noFill/>
              </p:spPr>
            </p:pic>
            <p:pic>
              <p:nvPicPr>
                <p:cNvPr id="38" name="Image 37"/>
                <p:cNvPicPr>
                  <a:picLocks noChangeAspect="1"/>
                </p:cNvPicPr>
                <p:nvPr/>
              </p:nvPicPr>
              <p:blipFill>
                <a:blip r:embed="rId3"/>
                <a:srcRect l="12751" t="7186" r="3296" b="6631"/>
                <a:stretch/>
              </p:blipFill>
              <p:spPr bwMode="auto">
                <a:xfrm rot="18937278">
                  <a:off x="3769220" y="4936919"/>
                  <a:ext cx="249911" cy="251017"/>
                </a:xfrm>
                <a:prstGeom prst="rect">
                  <a:avLst/>
                </a:prstGeom>
                <a:noFill/>
              </p:spPr>
            </p:pic>
            <p:pic>
              <p:nvPicPr>
                <p:cNvPr id="39" name="Image 38"/>
                <p:cNvPicPr>
                  <a:picLocks noChangeAspect="1"/>
                </p:cNvPicPr>
                <p:nvPr/>
              </p:nvPicPr>
              <p:blipFill>
                <a:blip r:embed="rId3"/>
                <a:srcRect l="12751" t="7186" r="3296" b="6631"/>
                <a:stretch/>
              </p:blipFill>
              <p:spPr bwMode="auto">
                <a:xfrm rot="18937278">
                  <a:off x="4052405" y="5465623"/>
                  <a:ext cx="275413" cy="276632"/>
                </a:xfrm>
                <a:prstGeom prst="rect">
                  <a:avLst/>
                </a:prstGeom>
                <a:noFill/>
              </p:spPr>
            </p:pic>
            <p:pic>
              <p:nvPicPr>
                <p:cNvPr id="40" name="Image 39"/>
                <p:cNvPicPr>
                  <a:picLocks noChangeAspect="1"/>
                </p:cNvPicPr>
                <p:nvPr/>
              </p:nvPicPr>
              <p:blipFill>
                <a:blip r:embed="rId3"/>
                <a:srcRect l="12751" t="7186" r="3296" b="6631"/>
                <a:stretch/>
              </p:blipFill>
              <p:spPr bwMode="auto">
                <a:xfrm rot="18937278">
                  <a:off x="4052405" y="5175169"/>
                  <a:ext cx="275413" cy="276632"/>
                </a:xfrm>
                <a:prstGeom prst="rect">
                  <a:avLst/>
                </a:prstGeom>
                <a:noFill/>
              </p:spPr>
            </p:pic>
            <p:pic>
              <p:nvPicPr>
                <p:cNvPr id="41" name="Image 40"/>
                <p:cNvPicPr>
                  <a:picLocks noChangeAspect="1"/>
                </p:cNvPicPr>
                <p:nvPr/>
              </p:nvPicPr>
              <p:blipFill>
                <a:blip r:embed="rId3"/>
                <a:srcRect l="12751" t="7186" r="3296" b="6631"/>
                <a:stretch/>
              </p:blipFill>
              <p:spPr bwMode="auto">
                <a:xfrm rot="18937278">
                  <a:off x="4052405" y="4865826"/>
                  <a:ext cx="275413" cy="276632"/>
                </a:xfrm>
                <a:prstGeom prst="rect">
                  <a:avLst/>
                </a:prstGeom>
                <a:noFill/>
              </p:spPr>
            </p:pic>
            <p:pic>
              <p:nvPicPr>
                <p:cNvPr id="42" name="Image 41"/>
                <p:cNvPicPr>
                  <a:picLocks noChangeAspect="1"/>
                </p:cNvPicPr>
                <p:nvPr/>
              </p:nvPicPr>
              <p:blipFill>
                <a:blip r:embed="rId3"/>
                <a:srcRect l="12751" t="7186" r="3296" b="6631"/>
                <a:stretch/>
              </p:blipFill>
              <p:spPr bwMode="auto">
                <a:xfrm rot="18937278">
                  <a:off x="4256520" y="5426788"/>
                  <a:ext cx="317177" cy="318579"/>
                </a:xfrm>
                <a:prstGeom prst="rect">
                  <a:avLst/>
                </a:prstGeom>
                <a:noFill/>
              </p:spPr>
            </p:pic>
            <p:pic>
              <p:nvPicPr>
                <p:cNvPr id="43" name="Image 42"/>
                <p:cNvPicPr>
                  <a:picLocks noChangeAspect="1"/>
                </p:cNvPicPr>
                <p:nvPr/>
              </p:nvPicPr>
              <p:blipFill>
                <a:blip r:embed="rId3"/>
                <a:srcRect l="12751" t="7186" r="3296" b="6631"/>
                <a:stretch/>
              </p:blipFill>
              <p:spPr bwMode="auto">
                <a:xfrm rot="18937278">
                  <a:off x="4254402" y="5066481"/>
                  <a:ext cx="317177" cy="318579"/>
                </a:xfrm>
                <a:prstGeom prst="rect">
                  <a:avLst/>
                </a:prstGeom>
                <a:noFill/>
              </p:spPr>
            </p:pic>
            <p:pic>
              <p:nvPicPr>
                <p:cNvPr id="44" name="Image 43"/>
                <p:cNvPicPr>
                  <a:picLocks noChangeAspect="1"/>
                </p:cNvPicPr>
                <p:nvPr/>
              </p:nvPicPr>
              <p:blipFill>
                <a:blip r:embed="rId3"/>
                <a:srcRect l="12751" t="7186" r="3296" b="6631"/>
                <a:stretch/>
              </p:blipFill>
              <p:spPr bwMode="auto">
                <a:xfrm rot="18937278">
                  <a:off x="4487462" y="5381988"/>
                  <a:ext cx="350679" cy="352229"/>
                </a:xfrm>
                <a:prstGeom prst="rect">
                  <a:avLst/>
                </a:prstGeom>
                <a:noFill/>
              </p:spPr>
            </p:pic>
            <p:pic>
              <p:nvPicPr>
                <p:cNvPr id="45" name="Image 44"/>
                <p:cNvPicPr>
                  <a:picLocks noChangeAspect="1"/>
                </p:cNvPicPr>
                <p:nvPr/>
              </p:nvPicPr>
              <p:blipFill>
                <a:blip r:embed="rId3"/>
                <a:srcRect l="12751" t="7186" r="3296" b="6631"/>
                <a:stretch/>
              </p:blipFill>
              <p:spPr bwMode="auto">
                <a:xfrm rot="18937278">
                  <a:off x="4999570" y="5307795"/>
                  <a:ext cx="453260" cy="455265"/>
                </a:xfrm>
                <a:prstGeom prst="rect">
                  <a:avLst/>
                </a:prstGeom>
                <a:noFill/>
              </p:spPr>
            </p:pic>
            <p:pic>
              <p:nvPicPr>
                <p:cNvPr id="46" name="Image 45"/>
                <p:cNvPicPr>
                  <a:picLocks noChangeAspect="1"/>
                </p:cNvPicPr>
                <p:nvPr/>
              </p:nvPicPr>
              <p:blipFill>
                <a:blip r:embed="rId3"/>
                <a:srcRect l="12751" t="7186" r="3296" b="6631"/>
                <a:stretch/>
              </p:blipFill>
              <p:spPr bwMode="auto">
                <a:xfrm rot="18937278">
                  <a:off x="3348763" y="5333062"/>
                  <a:ext cx="171910" cy="172670"/>
                </a:xfrm>
                <a:prstGeom prst="rect">
                  <a:avLst/>
                </a:prstGeom>
                <a:noFill/>
              </p:spPr>
            </p:pic>
            <p:pic>
              <p:nvPicPr>
                <p:cNvPr id="47" name="Image 46"/>
                <p:cNvPicPr>
                  <a:picLocks noChangeAspect="1"/>
                </p:cNvPicPr>
                <p:nvPr/>
              </p:nvPicPr>
              <p:blipFill>
                <a:blip r:embed="rId3"/>
                <a:srcRect l="12751" t="7186" r="3296" b="6631"/>
                <a:stretch/>
              </p:blipFill>
              <p:spPr bwMode="auto">
                <a:xfrm rot="18937278">
                  <a:off x="4695625" y="5352069"/>
                  <a:ext cx="398934" cy="400697"/>
                </a:xfrm>
                <a:prstGeom prst="rect">
                  <a:avLst/>
                </a:prstGeom>
                <a:noFill/>
              </p:spPr>
            </p:pic>
            <p:pic>
              <p:nvPicPr>
                <p:cNvPr id="48" name="Image 47"/>
                <p:cNvPicPr>
                  <a:picLocks noChangeAspect="1"/>
                </p:cNvPicPr>
                <p:nvPr/>
              </p:nvPicPr>
              <p:blipFill>
                <a:blip r:embed="rId3"/>
                <a:srcRect l="12751" t="7186" r="3296" b="6631"/>
                <a:stretch/>
              </p:blipFill>
              <p:spPr bwMode="auto">
                <a:xfrm rot="18937278">
                  <a:off x="2969651" y="5692375"/>
                  <a:ext cx="89918" cy="90315"/>
                </a:xfrm>
                <a:prstGeom prst="rect">
                  <a:avLst/>
                </a:prstGeom>
                <a:noFill/>
              </p:spPr>
            </p:pic>
            <p:pic>
              <p:nvPicPr>
                <p:cNvPr id="49" name="Image 48"/>
                <p:cNvPicPr>
                  <a:picLocks noChangeAspect="1"/>
                </p:cNvPicPr>
                <p:nvPr/>
              </p:nvPicPr>
              <p:blipFill>
                <a:blip r:embed="rId3"/>
                <a:srcRect l="12751" t="7186" r="3296" b="6631"/>
                <a:stretch/>
              </p:blipFill>
              <p:spPr bwMode="auto">
                <a:xfrm rot="18937278">
                  <a:off x="3773445" y="5201414"/>
                  <a:ext cx="249911" cy="251017"/>
                </a:xfrm>
                <a:prstGeom prst="rect">
                  <a:avLst/>
                </a:prstGeom>
                <a:noFill/>
              </p:spPr>
            </p:pic>
            <p:sp>
              <p:nvSpPr>
                <p:cNvPr id="50" name="Forme libre : forme 49"/>
                <p:cNvSpPr/>
                <p:nvPr/>
              </p:nvSpPr>
              <p:spPr bwMode="auto">
                <a:xfrm>
                  <a:off x="2325764" y="5782523"/>
                  <a:ext cx="3437762" cy="45832"/>
                </a:xfrm>
                <a:custGeom>
                  <a:avLst/>
                  <a:gdLst>
                    <a:gd name="connsiteX0" fmla="*/ 30018 w 3437761"/>
                    <a:gd name="connsiteY0" fmla="*/ 24912 h 45832"/>
                    <a:gd name="connsiteX1" fmla="*/ 3412555 w 3437761"/>
                    <a:gd name="connsiteY1" fmla="*/ 24912 h 458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37761" h="45832" extrusionOk="0">
                      <a:moveTo>
                        <a:pt x="30018" y="24912"/>
                      </a:moveTo>
                      <a:lnTo>
                        <a:pt x="3412555" y="24912"/>
                      </a:lnTo>
                    </a:path>
                  </a:pathLst>
                </a:custGeom>
                <a:noFill/>
                <a:ln w="27613" cap="flat">
                  <a:solidFill>
                    <a:schemeClr val="accent6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51" name="Forme libre : forme 50"/>
                <p:cNvSpPr/>
                <p:nvPr/>
              </p:nvSpPr>
              <p:spPr bwMode="auto">
                <a:xfrm>
                  <a:off x="2597392" y="4690448"/>
                  <a:ext cx="2899318" cy="1170037"/>
                </a:xfrm>
                <a:custGeom>
                  <a:avLst/>
                  <a:gdLst>
                    <a:gd name="connsiteX0" fmla="*/ 15009 w 2926929"/>
                    <a:gd name="connsiteY0" fmla="*/ 1383791 h 1443714"/>
                    <a:gd name="connsiteX1" fmla="*/ 15009 w 2926929"/>
                    <a:gd name="connsiteY1" fmla="*/ 1435352 h 1443714"/>
                    <a:gd name="connsiteX2" fmla="*/ 498228 w 2926929"/>
                    <a:gd name="connsiteY2" fmla="*/ 1383791 h 1443714"/>
                    <a:gd name="connsiteX3" fmla="*/ 498228 w 2926929"/>
                    <a:gd name="connsiteY3" fmla="*/ 1435352 h 1443714"/>
                    <a:gd name="connsiteX4" fmla="*/ 981448 w 2926929"/>
                    <a:gd name="connsiteY4" fmla="*/ 1383791 h 1443714"/>
                    <a:gd name="connsiteX5" fmla="*/ 981448 w 2926929"/>
                    <a:gd name="connsiteY5" fmla="*/ 1435352 h 1443714"/>
                    <a:gd name="connsiteX6" fmla="*/ 1464668 w 2926929"/>
                    <a:gd name="connsiteY6" fmla="*/ 1383791 h 1443714"/>
                    <a:gd name="connsiteX7" fmla="*/ 1464668 w 2926929"/>
                    <a:gd name="connsiteY7" fmla="*/ 1435352 h 1443714"/>
                    <a:gd name="connsiteX8" fmla="*/ 1947887 w 2926929"/>
                    <a:gd name="connsiteY8" fmla="*/ 1383791 h 1443714"/>
                    <a:gd name="connsiteX9" fmla="*/ 1947887 w 2926929"/>
                    <a:gd name="connsiteY9" fmla="*/ 1435352 h 1443714"/>
                    <a:gd name="connsiteX10" fmla="*/ 2431107 w 2926929"/>
                    <a:gd name="connsiteY10" fmla="*/ 1383791 h 1443714"/>
                    <a:gd name="connsiteX11" fmla="*/ 2431107 w 2926929"/>
                    <a:gd name="connsiteY11" fmla="*/ 1435352 h 1443714"/>
                    <a:gd name="connsiteX12" fmla="*/ 2914326 w 2926929"/>
                    <a:gd name="connsiteY12" fmla="*/ 1383791 h 1443714"/>
                    <a:gd name="connsiteX13" fmla="*/ 2914326 w 2926929"/>
                    <a:gd name="connsiteY13" fmla="*/ 1435352 h 1443714"/>
                    <a:gd name="connsiteX14" fmla="*/ 1947887 w 2926929"/>
                    <a:gd name="connsiteY14" fmla="*/ 552039 h 1443714"/>
                    <a:gd name="connsiteX15" fmla="*/ 1947887 w 2926929"/>
                    <a:gd name="connsiteY15" fmla="*/ 1383791 h 1443714"/>
                    <a:gd name="connsiteX16" fmla="*/ 2431107 w 2926929"/>
                    <a:gd name="connsiteY16" fmla="*/ 1198204 h 1443714"/>
                    <a:gd name="connsiteX17" fmla="*/ 2431107 w 2926929"/>
                    <a:gd name="connsiteY17" fmla="*/ 1383791 h 1443714"/>
                    <a:gd name="connsiteX18" fmla="*/ 2914326 w 2926929"/>
                    <a:gd name="connsiteY18" fmla="*/ 1368551 h 1443714"/>
                    <a:gd name="connsiteX19" fmla="*/ 2914326 w 2926929"/>
                    <a:gd name="connsiteY19" fmla="*/ 1383791 h 1443714"/>
                    <a:gd name="connsiteX20" fmla="*/ 1464668 w 2926929"/>
                    <a:gd name="connsiteY20" fmla="*/ 12456 h 1443714"/>
                    <a:gd name="connsiteX21" fmla="*/ 1464668 w 2926929"/>
                    <a:gd name="connsiteY21" fmla="*/ 1383791 h 1443714"/>
                    <a:gd name="connsiteX22" fmla="*/ 981448 w 2926929"/>
                    <a:gd name="connsiteY22" fmla="*/ 552039 h 1443714"/>
                    <a:gd name="connsiteX23" fmla="*/ 981448 w 2926929"/>
                    <a:gd name="connsiteY23" fmla="*/ 1383791 h 1443714"/>
                    <a:gd name="connsiteX24" fmla="*/ 498228 w 2926929"/>
                    <a:gd name="connsiteY24" fmla="*/ 1198204 h 1443714"/>
                    <a:gd name="connsiteX25" fmla="*/ 498228 w 2926929"/>
                    <a:gd name="connsiteY25" fmla="*/ 1383791 h 1443714"/>
                    <a:gd name="connsiteX0" fmla="*/ 0 w 2899317"/>
                    <a:gd name="connsiteY0" fmla="*/ 1371336 h 1422897"/>
                    <a:gd name="connsiteX1" fmla="*/ 0 w 2899317"/>
                    <a:gd name="connsiteY1" fmla="*/ 1422897 h 1422897"/>
                    <a:gd name="connsiteX2" fmla="*/ 483219 w 2899317"/>
                    <a:gd name="connsiteY2" fmla="*/ 1371336 h 1422897"/>
                    <a:gd name="connsiteX3" fmla="*/ 483219 w 2899317"/>
                    <a:gd name="connsiteY3" fmla="*/ 1422897 h 1422897"/>
                    <a:gd name="connsiteX4" fmla="*/ 966439 w 2899317"/>
                    <a:gd name="connsiteY4" fmla="*/ 1371336 h 1422897"/>
                    <a:gd name="connsiteX5" fmla="*/ 966439 w 2899317"/>
                    <a:gd name="connsiteY5" fmla="*/ 1422897 h 1422897"/>
                    <a:gd name="connsiteX6" fmla="*/ 1449659 w 2899317"/>
                    <a:gd name="connsiteY6" fmla="*/ 1371336 h 1422897"/>
                    <a:gd name="connsiteX7" fmla="*/ 1449659 w 2899317"/>
                    <a:gd name="connsiteY7" fmla="*/ 1422897 h 1422897"/>
                    <a:gd name="connsiteX8" fmla="*/ 1932878 w 2899317"/>
                    <a:gd name="connsiteY8" fmla="*/ 1371336 h 1422897"/>
                    <a:gd name="connsiteX9" fmla="*/ 1932878 w 2899317"/>
                    <a:gd name="connsiteY9" fmla="*/ 1422897 h 1422897"/>
                    <a:gd name="connsiteX10" fmla="*/ 2416098 w 2899317"/>
                    <a:gd name="connsiteY10" fmla="*/ 1371336 h 1422897"/>
                    <a:gd name="connsiteX11" fmla="*/ 2416098 w 2899317"/>
                    <a:gd name="connsiteY11" fmla="*/ 1422897 h 1422897"/>
                    <a:gd name="connsiteX12" fmla="*/ 2899317 w 2899317"/>
                    <a:gd name="connsiteY12" fmla="*/ 1371336 h 1422897"/>
                    <a:gd name="connsiteX13" fmla="*/ 2899317 w 2899317"/>
                    <a:gd name="connsiteY13" fmla="*/ 1422897 h 1422897"/>
                    <a:gd name="connsiteX14" fmla="*/ 1932878 w 2899317"/>
                    <a:gd name="connsiteY14" fmla="*/ 539584 h 1422897"/>
                    <a:gd name="connsiteX15" fmla="*/ 1932878 w 2899317"/>
                    <a:gd name="connsiteY15" fmla="*/ 1371336 h 1422897"/>
                    <a:gd name="connsiteX16" fmla="*/ 2416098 w 2899317"/>
                    <a:gd name="connsiteY16" fmla="*/ 1185749 h 1422897"/>
                    <a:gd name="connsiteX17" fmla="*/ 2416098 w 2899317"/>
                    <a:gd name="connsiteY17" fmla="*/ 1371336 h 1422897"/>
                    <a:gd name="connsiteX18" fmla="*/ 2899317 w 2899317"/>
                    <a:gd name="connsiteY18" fmla="*/ 1356096 h 1422897"/>
                    <a:gd name="connsiteX19" fmla="*/ 2899317 w 2899317"/>
                    <a:gd name="connsiteY19" fmla="*/ 1371336 h 1422897"/>
                    <a:gd name="connsiteX20" fmla="*/ 1449659 w 2899317"/>
                    <a:gd name="connsiteY20" fmla="*/ 1 h 1422897"/>
                    <a:gd name="connsiteX21" fmla="*/ 1449659 w 2899317"/>
                    <a:gd name="connsiteY21" fmla="*/ 1371336 h 1422897"/>
                    <a:gd name="connsiteX22" fmla="*/ 966439 w 2899317"/>
                    <a:gd name="connsiteY22" fmla="*/ 539584 h 1422897"/>
                    <a:gd name="connsiteX23" fmla="*/ 966439 w 2899317"/>
                    <a:gd name="connsiteY23" fmla="*/ 1371336 h 1422897"/>
                    <a:gd name="connsiteX24" fmla="*/ 483219 w 2899317"/>
                    <a:gd name="connsiteY24" fmla="*/ 1090186 h 1422897"/>
                    <a:gd name="connsiteX25" fmla="*/ 483219 w 2899317"/>
                    <a:gd name="connsiteY25" fmla="*/ 1371336 h 1422897"/>
                    <a:gd name="connsiteX0" fmla="*/ 0 w 2899317"/>
                    <a:gd name="connsiteY0" fmla="*/ 1371335 h 1422896"/>
                    <a:gd name="connsiteX1" fmla="*/ 0 w 2899317"/>
                    <a:gd name="connsiteY1" fmla="*/ 1422896 h 1422896"/>
                    <a:gd name="connsiteX2" fmla="*/ 483219 w 2899317"/>
                    <a:gd name="connsiteY2" fmla="*/ 1371335 h 1422896"/>
                    <a:gd name="connsiteX3" fmla="*/ 483219 w 2899317"/>
                    <a:gd name="connsiteY3" fmla="*/ 1422896 h 1422896"/>
                    <a:gd name="connsiteX4" fmla="*/ 966439 w 2899317"/>
                    <a:gd name="connsiteY4" fmla="*/ 1371335 h 1422896"/>
                    <a:gd name="connsiteX5" fmla="*/ 966439 w 2899317"/>
                    <a:gd name="connsiteY5" fmla="*/ 1422896 h 1422896"/>
                    <a:gd name="connsiteX6" fmla="*/ 1449659 w 2899317"/>
                    <a:gd name="connsiteY6" fmla="*/ 1371335 h 1422896"/>
                    <a:gd name="connsiteX7" fmla="*/ 1449659 w 2899317"/>
                    <a:gd name="connsiteY7" fmla="*/ 1422896 h 1422896"/>
                    <a:gd name="connsiteX8" fmla="*/ 1932878 w 2899317"/>
                    <a:gd name="connsiteY8" fmla="*/ 1371335 h 1422896"/>
                    <a:gd name="connsiteX9" fmla="*/ 1932878 w 2899317"/>
                    <a:gd name="connsiteY9" fmla="*/ 1422896 h 1422896"/>
                    <a:gd name="connsiteX10" fmla="*/ 2416098 w 2899317"/>
                    <a:gd name="connsiteY10" fmla="*/ 1371335 h 1422896"/>
                    <a:gd name="connsiteX11" fmla="*/ 2416098 w 2899317"/>
                    <a:gd name="connsiteY11" fmla="*/ 1422896 h 1422896"/>
                    <a:gd name="connsiteX12" fmla="*/ 2899317 w 2899317"/>
                    <a:gd name="connsiteY12" fmla="*/ 1371335 h 1422896"/>
                    <a:gd name="connsiteX13" fmla="*/ 2899317 w 2899317"/>
                    <a:gd name="connsiteY13" fmla="*/ 1422896 h 1422896"/>
                    <a:gd name="connsiteX14" fmla="*/ 1932878 w 2899317"/>
                    <a:gd name="connsiteY14" fmla="*/ 539583 h 1422896"/>
                    <a:gd name="connsiteX15" fmla="*/ 1932878 w 2899317"/>
                    <a:gd name="connsiteY15" fmla="*/ 1371335 h 1422896"/>
                    <a:gd name="connsiteX16" fmla="*/ 2418479 w 2899317"/>
                    <a:gd name="connsiteY16" fmla="*/ 1084393 h 1422896"/>
                    <a:gd name="connsiteX17" fmla="*/ 2416098 w 2899317"/>
                    <a:gd name="connsiteY17" fmla="*/ 1371335 h 1422896"/>
                    <a:gd name="connsiteX18" fmla="*/ 2899317 w 2899317"/>
                    <a:gd name="connsiteY18" fmla="*/ 1356095 h 1422896"/>
                    <a:gd name="connsiteX19" fmla="*/ 2899317 w 2899317"/>
                    <a:gd name="connsiteY19" fmla="*/ 1371335 h 1422896"/>
                    <a:gd name="connsiteX20" fmla="*/ 1449659 w 2899317"/>
                    <a:gd name="connsiteY20" fmla="*/ 0 h 1422896"/>
                    <a:gd name="connsiteX21" fmla="*/ 1449659 w 2899317"/>
                    <a:gd name="connsiteY21" fmla="*/ 1371335 h 1422896"/>
                    <a:gd name="connsiteX22" fmla="*/ 966439 w 2899317"/>
                    <a:gd name="connsiteY22" fmla="*/ 539583 h 1422896"/>
                    <a:gd name="connsiteX23" fmla="*/ 966439 w 2899317"/>
                    <a:gd name="connsiteY23" fmla="*/ 1371335 h 1422896"/>
                    <a:gd name="connsiteX24" fmla="*/ 483219 w 2899317"/>
                    <a:gd name="connsiteY24" fmla="*/ 1090185 h 1422896"/>
                    <a:gd name="connsiteX25" fmla="*/ 483219 w 2899317"/>
                    <a:gd name="connsiteY25" fmla="*/ 1371335 h 14228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2899317" h="1422896" extrusionOk="0">
                      <a:moveTo>
                        <a:pt x="0" y="1371335"/>
                      </a:moveTo>
                      <a:lnTo>
                        <a:pt x="0" y="1422896"/>
                      </a:lnTo>
                      <a:moveTo>
                        <a:pt x="483219" y="1371335"/>
                      </a:moveTo>
                      <a:lnTo>
                        <a:pt x="483219" y="1422896"/>
                      </a:lnTo>
                      <a:moveTo>
                        <a:pt x="966439" y="1371335"/>
                      </a:moveTo>
                      <a:lnTo>
                        <a:pt x="966439" y="1422896"/>
                      </a:lnTo>
                      <a:moveTo>
                        <a:pt x="1449659" y="1371335"/>
                      </a:moveTo>
                      <a:lnTo>
                        <a:pt x="1449659" y="1422896"/>
                      </a:lnTo>
                      <a:moveTo>
                        <a:pt x="1932878" y="1371335"/>
                      </a:moveTo>
                      <a:lnTo>
                        <a:pt x="1932878" y="1422896"/>
                      </a:lnTo>
                      <a:moveTo>
                        <a:pt x="2416098" y="1371335"/>
                      </a:moveTo>
                      <a:lnTo>
                        <a:pt x="2416098" y="1422896"/>
                      </a:lnTo>
                      <a:moveTo>
                        <a:pt x="2899317" y="1371335"/>
                      </a:moveTo>
                      <a:lnTo>
                        <a:pt x="2899317" y="1422896"/>
                      </a:lnTo>
                      <a:moveTo>
                        <a:pt x="1932878" y="539583"/>
                      </a:moveTo>
                      <a:lnTo>
                        <a:pt x="1932878" y="1371335"/>
                      </a:lnTo>
                      <a:moveTo>
                        <a:pt x="2418479" y="1084393"/>
                      </a:moveTo>
                      <a:cubicBezTo>
                        <a:pt x="2417685" y="1180040"/>
                        <a:pt x="2416892" y="1275688"/>
                        <a:pt x="2416098" y="1371335"/>
                      </a:cubicBezTo>
                      <a:moveTo>
                        <a:pt x="2899317" y="1356095"/>
                      </a:moveTo>
                      <a:lnTo>
                        <a:pt x="2899317" y="1371335"/>
                      </a:lnTo>
                      <a:moveTo>
                        <a:pt x="1449659" y="0"/>
                      </a:moveTo>
                      <a:lnTo>
                        <a:pt x="1449659" y="1371335"/>
                      </a:lnTo>
                      <a:moveTo>
                        <a:pt x="966439" y="539583"/>
                      </a:moveTo>
                      <a:lnTo>
                        <a:pt x="966439" y="1371335"/>
                      </a:lnTo>
                      <a:moveTo>
                        <a:pt x="483219" y="1090185"/>
                      </a:moveTo>
                      <a:lnTo>
                        <a:pt x="483219" y="1371335"/>
                      </a:lnTo>
                    </a:path>
                  </a:pathLst>
                </a:custGeom>
                <a:noFill/>
                <a:ln w="13806" cap="flat">
                  <a:solidFill>
                    <a:schemeClr val="accent6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</p:grpSp>
      </p:grpSp>
      <p:pic>
        <p:nvPicPr>
          <p:cNvPr id="52" name="Image 51"/>
          <p:cNvPicPr>
            <a:picLocks noChangeAspect="1"/>
          </p:cNvPicPr>
          <p:nvPr/>
        </p:nvPicPr>
        <p:blipFill>
          <a:blip r:embed="rId4"/>
          <a:srcRect l="65886" t="-1" r="18795" b="7415"/>
          <a:stretch/>
        </p:blipFill>
        <p:spPr bwMode="auto">
          <a:xfrm>
            <a:off x="9153736" y="2687225"/>
            <a:ext cx="734970" cy="843129"/>
          </a:xfrm>
          <a:prstGeom prst="rect">
            <a:avLst/>
          </a:prstGeom>
        </p:spPr>
      </p:pic>
      <p:grpSp>
        <p:nvGrpSpPr>
          <p:cNvPr id="53" name="Groupe 52"/>
          <p:cNvGrpSpPr/>
          <p:nvPr/>
        </p:nvGrpSpPr>
        <p:grpSpPr bwMode="auto">
          <a:xfrm>
            <a:off x="6952063" y="2721784"/>
            <a:ext cx="3111098" cy="797372"/>
            <a:chOff x="2085181" y="2730971"/>
            <a:chExt cx="3111098" cy="797372"/>
          </a:xfrm>
        </p:grpSpPr>
        <p:pic>
          <p:nvPicPr>
            <p:cNvPr id="54" name="Image 53"/>
            <p:cNvPicPr>
              <a:picLocks noChangeAspect="1"/>
            </p:cNvPicPr>
            <p:nvPr/>
          </p:nvPicPr>
          <p:blipFill>
            <a:blip r:embed="rId3"/>
            <a:srcRect l="12751" t="7186" r="3296" b="6631"/>
            <a:stretch/>
          </p:blipFill>
          <p:spPr bwMode="auto">
            <a:xfrm rot="18937278">
              <a:off x="2338840" y="3398222"/>
              <a:ext cx="119550" cy="120078"/>
            </a:xfrm>
            <a:prstGeom prst="rect">
              <a:avLst/>
            </a:prstGeom>
            <a:noFill/>
          </p:spPr>
        </p:pic>
        <p:pic>
          <p:nvPicPr>
            <p:cNvPr id="55" name="Image 54"/>
            <p:cNvPicPr>
              <a:picLocks noChangeAspect="1"/>
            </p:cNvPicPr>
            <p:nvPr/>
          </p:nvPicPr>
          <p:blipFill>
            <a:blip r:embed="rId3"/>
            <a:srcRect l="12751" t="7186" r="3296" b="6631"/>
            <a:stretch/>
          </p:blipFill>
          <p:spPr bwMode="auto">
            <a:xfrm rot="18937278">
              <a:off x="2566666" y="3371699"/>
              <a:ext cx="135568" cy="136167"/>
            </a:xfrm>
            <a:prstGeom prst="rect">
              <a:avLst/>
            </a:prstGeom>
            <a:noFill/>
          </p:spPr>
        </p:pic>
        <p:pic>
          <p:nvPicPr>
            <p:cNvPr id="56" name="Image 55"/>
            <p:cNvPicPr>
              <a:picLocks noChangeAspect="1"/>
            </p:cNvPicPr>
            <p:nvPr/>
          </p:nvPicPr>
          <p:blipFill>
            <a:blip r:embed="rId3"/>
            <a:srcRect l="12751" t="7186" r="3296" b="6631"/>
            <a:stretch/>
          </p:blipFill>
          <p:spPr bwMode="auto">
            <a:xfrm rot="18937278">
              <a:off x="2895160" y="3337944"/>
              <a:ext cx="163445" cy="164168"/>
            </a:xfrm>
            <a:prstGeom prst="rect">
              <a:avLst/>
            </a:prstGeom>
            <a:noFill/>
          </p:spPr>
        </p:pic>
        <p:pic>
          <p:nvPicPr>
            <p:cNvPr id="57" name="Image 56"/>
            <p:cNvPicPr>
              <a:picLocks noChangeAspect="1"/>
            </p:cNvPicPr>
            <p:nvPr/>
          </p:nvPicPr>
          <p:blipFill>
            <a:blip r:embed="rId3"/>
            <a:srcRect l="12751" t="7186" r="3296" b="6631"/>
            <a:stretch/>
          </p:blipFill>
          <p:spPr bwMode="auto">
            <a:xfrm rot="18937278">
              <a:off x="2898832" y="3124470"/>
              <a:ext cx="163445" cy="164168"/>
            </a:xfrm>
            <a:prstGeom prst="rect">
              <a:avLst/>
            </a:prstGeom>
            <a:noFill/>
          </p:spPr>
        </p:pic>
        <p:pic>
          <p:nvPicPr>
            <p:cNvPr id="58" name="Image 57"/>
            <p:cNvPicPr>
              <a:picLocks noChangeAspect="1"/>
            </p:cNvPicPr>
            <p:nvPr/>
          </p:nvPicPr>
          <p:blipFill>
            <a:blip r:embed="rId3"/>
            <a:srcRect l="12751" t="7186" r="3296" b="6631"/>
            <a:stretch/>
          </p:blipFill>
          <p:spPr bwMode="auto">
            <a:xfrm rot="18937278">
              <a:off x="3154396" y="3281037"/>
              <a:ext cx="197079" cy="197951"/>
            </a:xfrm>
            <a:prstGeom prst="rect">
              <a:avLst/>
            </a:prstGeom>
            <a:noFill/>
          </p:spPr>
        </p:pic>
        <p:pic>
          <p:nvPicPr>
            <p:cNvPr id="59" name="Image 58"/>
            <p:cNvPicPr>
              <a:picLocks noChangeAspect="1"/>
            </p:cNvPicPr>
            <p:nvPr/>
          </p:nvPicPr>
          <p:blipFill>
            <a:blip r:embed="rId3"/>
            <a:srcRect l="12751" t="7186" r="3296" b="6631"/>
            <a:stretch/>
          </p:blipFill>
          <p:spPr bwMode="auto">
            <a:xfrm rot="18937278">
              <a:off x="3154396" y="3024450"/>
              <a:ext cx="197079" cy="197951"/>
            </a:xfrm>
            <a:prstGeom prst="rect">
              <a:avLst/>
            </a:prstGeom>
            <a:noFill/>
          </p:spPr>
        </p:pic>
        <p:pic>
          <p:nvPicPr>
            <p:cNvPr id="60" name="Image 59"/>
            <p:cNvPicPr>
              <a:picLocks noChangeAspect="1"/>
            </p:cNvPicPr>
            <p:nvPr/>
          </p:nvPicPr>
          <p:blipFill>
            <a:blip r:embed="rId3"/>
            <a:srcRect l="12751" t="7186" r="3296" b="6631"/>
            <a:stretch/>
          </p:blipFill>
          <p:spPr bwMode="auto">
            <a:xfrm rot="18937278">
              <a:off x="3154396" y="2755322"/>
              <a:ext cx="197079" cy="197951"/>
            </a:xfrm>
            <a:prstGeom prst="rect">
              <a:avLst/>
            </a:prstGeom>
            <a:noFill/>
          </p:spPr>
        </p:pic>
        <p:pic>
          <p:nvPicPr>
            <p:cNvPr id="61" name="Image 60"/>
            <p:cNvPicPr>
              <a:picLocks noChangeAspect="1"/>
            </p:cNvPicPr>
            <p:nvPr/>
          </p:nvPicPr>
          <p:blipFill>
            <a:blip r:embed="rId3"/>
            <a:srcRect l="12751" t="7186" r="3296" b="6631"/>
            <a:stretch/>
          </p:blipFill>
          <p:spPr bwMode="auto">
            <a:xfrm rot="18937278">
              <a:off x="3521738" y="3256686"/>
              <a:ext cx="217190" cy="218151"/>
            </a:xfrm>
            <a:prstGeom prst="rect">
              <a:avLst/>
            </a:prstGeom>
            <a:noFill/>
          </p:spPr>
        </p:pic>
        <p:pic>
          <p:nvPicPr>
            <p:cNvPr id="62" name="Image 61"/>
            <p:cNvPicPr>
              <a:picLocks noChangeAspect="1"/>
            </p:cNvPicPr>
            <p:nvPr/>
          </p:nvPicPr>
          <p:blipFill>
            <a:blip r:embed="rId3"/>
            <a:srcRect l="12751" t="7186" r="3296" b="6631"/>
            <a:stretch/>
          </p:blipFill>
          <p:spPr bwMode="auto">
            <a:xfrm rot="18937278">
              <a:off x="3521738" y="3000099"/>
              <a:ext cx="217190" cy="218151"/>
            </a:xfrm>
            <a:prstGeom prst="rect">
              <a:avLst/>
            </a:prstGeom>
            <a:noFill/>
          </p:spPr>
        </p:pic>
        <p:pic>
          <p:nvPicPr>
            <p:cNvPr id="63" name="Image 62"/>
            <p:cNvPicPr>
              <a:picLocks noChangeAspect="1"/>
            </p:cNvPicPr>
            <p:nvPr/>
          </p:nvPicPr>
          <p:blipFill>
            <a:blip r:embed="rId3"/>
            <a:srcRect l="12751" t="7186" r="3296" b="6631"/>
            <a:stretch/>
          </p:blipFill>
          <p:spPr bwMode="auto">
            <a:xfrm rot="18937278">
              <a:off x="3521738" y="2730971"/>
              <a:ext cx="217190" cy="218151"/>
            </a:xfrm>
            <a:prstGeom prst="rect">
              <a:avLst/>
            </a:prstGeom>
            <a:noFill/>
          </p:spPr>
        </p:pic>
        <p:pic>
          <p:nvPicPr>
            <p:cNvPr id="64" name="Image 63"/>
            <p:cNvPicPr>
              <a:picLocks noChangeAspect="1"/>
            </p:cNvPicPr>
            <p:nvPr/>
          </p:nvPicPr>
          <p:blipFill>
            <a:blip r:embed="rId3"/>
            <a:srcRect l="12751" t="7186" r="3296" b="6631"/>
            <a:stretch/>
          </p:blipFill>
          <p:spPr bwMode="auto">
            <a:xfrm rot="18937278">
              <a:off x="3827581" y="3215839"/>
              <a:ext cx="250125" cy="251231"/>
            </a:xfrm>
            <a:prstGeom prst="rect">
              <a:avLst/>
            </a:prstGeom>
            <a:noFill/>
          </p:spPr>
        </p:pic>
        <p:pic>
          <p:nvPicPr>
            <p:cNvPr id="65" name="Image 64"/>
            <p:cNvPicPr>
              <a:picLocks noChangeAspect="1"/>
            </p:cNvPicPr>
            <p:nvPr/>
          </p:nvPicPr>
          <p:blipFill>
            <a:blip r:embed="rId3"/>
            <a:srcRect l="12751" t="7186" r="3296" b="6631"/>
            <a:stretch/>
          </p:blipFill>
          <p:spPr bwMode="auto">
            <a:xfrm rot="18937278">
              <a:off x="3827581" y="2870352"/>
              <a:ext cx="250125" cy="251231"/>
            </a:xfrm>
            <a:prstGeom prst="rect">
              <a:avLst/>
            </a:prstGeom>
            <a:noFill/>
          </p:spPr>
        </p:pic>
        <p:pic>
          <p:nvPicPr>
            <p:cNvPr id="66" name="Image 65"/>
            <p:cNvPicPr>
              <a:picLocks noChangeAspect="1"/>
            </p:cNvPicPr>
            <p:nvPr/>
          </p:nvPicPr>
          <p:blipFill>
            <a:blip r:embed="rId3"/>
            <a:srcRect l="12751" t="7186" r="3296" b="6631"/>
            <a:stretch/>
          </p:blipFill>
          <p:spPr bwMode="auto">
            <a:xfrm rot="18937278">
              <a:off x="4174206" y="3183848"/>
              <a:ext cx="276545" cy="277767"/>
            </a:xfrm>
            <a:prstGeom prst="rect">
              <a:avLst/>
            </a:prstGeom>
            <a:noFill/>
          </p:spPr>
        </p:pic>
        <p:pic>
          <p:nvPicPr>
            <p:cNvPr id="67" name="Image 66"/>
            <p:cNvPicPr>
              <a:picLocks noChangeAspect="1"/>
            </p:cNvPicPr>
            <p:nvPr/>
          </p:nvPicPr>
          <p:blipFill>
            <a:blip r:embed="rId3"/>
            <a:srcRect l="12751" t="7186" r="3296" b="6631"/>
            <a:stretch/>
          </p:blipFill>
          <p:spPr bwMode="auto">
            <a:xfrm rot="18937278">
              <a:off x="4838839" y="3133797"/>
              <a:ext cx="357440" cy="359021"/>
            </a:xfrm>
            <a:prstGeom prst="rect">
              <a:avLst/>
            </a:prstGeom>
            <a:noFill/>
          </p:spPr>
        </p:pic>
        <p:pic>
          <p:nvPicPr>
            <p:cNvPr id="68" name="Image 67"/>
            <p:cNvPicPr>
              <a:picLocks noChangeAspect="1"/>
            </p:cNvPicPr>
            <p:nvPr/>
          </p:nvPicPr>
          <p:blipFill>
            <a:blip r:embed="rId3"/>
            <a:srcRect l="12751" t="7186" r="3296" b="6631"/>
            <a:stretch/>
          </p:blipFill>
          <p:spPr bwMode="auto">
            <a:xfrm rot="18937278">
              <a:off x="2572341" y="3195001"/>
              <a:ext cx="135568" cy="136167"/>
            </a:xfrm>
            <a:prstGeom prst="rect">
              <a:avLst/>
            </a:prstGeom>
            <a:noFill/>
          </p:spPr>
        </p:pic>
        <p:pic>
          <p:nvPicPr>
            <p:cNvPr id="69" name="Image 68"/>
            <p:cNvPicPr>
              <a:picLocks noChangeAspect="1"/>
            </p:cNvPicPr>
            <p:nvPr/>
          </p:nvPicPr>
          <p:blipFill>
            <a:blip r:embed="rId3"/>
            <a:srcRect l="12751" t="7186" r="3296" b="6631"/>
            <a:stretch/>
          </p:blipFill>
          <p:spPr bwMode="auto">
            <a:xfrm rot="18937278">
              <a:off x="4433970" y="3162048"/>
              <a:ext cx="314599" cy="315989"/>
            </a:xfrm>
            <a:prstGeom prst="rect">
              <a:avLst/>
            </a:prstGeom>
            <a:noFill/>
          </p:spPr>
        </p:pic>
        <p:pic>
          <p:nvPicPr>
            <p:cNvPr id="70" name="Image 69"/>
            <p:cNvPicPr>
              <a:picLocks noChangeAspect="1"/>
            </p:cNvPicPr>
            <p:nvPr/>
          </p:nvPicPr>
          <p:blipFill>
            <a:blip r:embed="rId3"/>
            <a:srcRect l="12751" t="7186" r="3296" b="6631"/>
            <a:stretch/>
          </p:blipFill>
          <p:spPr bwMode="auto">
            <a:xfrm rot="18937278">
              <a:off x="2085181" y="3457121"/>
              <a:ext cx="70909" cy="71222"/>
            </a:xfrm>
            <a:prstGeom prst="rect">
              <a:avLst/>
            </a:prstGeom>
            <a:noFill/>
          </p:spPr>
        </p:pic>
      </p:grpSp>
      <p:grpSp>
        <p:nvGrpSpPr>
          <p:cNvPr id="85" name="Groupe 84"/>
          <p:cNvGrpSpPr/>
          <p:nvPr/>
        </p:nvGrpSpPr>
        <p:grpSpPr bwMode="auto">
          <a:xfrm>
            <a:off x="8315202" y="2003375"/>
            <a:ext cx="2731756" cy="1593796"/>
            <a:chOff x="5327453" y="1872922"/>
            <a:chExt cx="2731756" cy="1593796"/>
          </a:xfrm>
        </p:grpSpPr>
        <p:sp>
          <p:nvSpPr>
            <p:cNvPr id="77" name="ZoneTexte 76"/>
            <p:cNvSpPr txBox="1"/>
            <p:nvPr/>
          </p:nvSpPr>
          <p:spPr bwMode="auto">
            <a:xfrm>
              <a:off x="5327453" y="1872922"/>
              <a:ext cx="273175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fr-FR" sz="1600" b="1">
                  <a:solidFill>
                    <a:schemeClr val="accent4"/>
                  </a:solidFill>
                </a:rPr>
                <a:t>1 écart type</a:t>
              </a:r>
              <a:endParaRPr/>
            </a:p>
          </p:txBody>
        </p:sp>
        <p:cxnSp>
          <p:nvCxnSpPr>
            <p:cNvPr id="78" name="Connecteur droit 77"/>
            <p:cNvCxnSpPr>
              <a:cxnSpLocks/>
            </p:cNvCxnSpPr>
            <p:nvPr/>
          </p:nvCxnSpPr>
          <p:spPr bwMode="auto">
            <a:xfrm flipV="1">
              <a:off x="6009018" y="2164527"/>
              <a:ext cx="0" cy="1302191"/>
            </a:xfrm>
            <a:prstGeom prst="line">
              <a:avLst/>
            </a:prstGeom>
            <a:ln w="38100">
              <a:solidFill>
                <a:schemeClr val="accent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Connecteur droit avec flèche 81"/>
            <p:cNvCxnSpPr>
              <a:cxnSpLocks/>
            </p:cNvCxnSpPr>
            <p:nvPr/>
          </p:nvCxnSpPr>
          <p:spPr bwMode="auto">
            <a:xfrm>
              <a:off x="5404306" y="2341530"/>
              <a:ext cx="591342" cy="0"/>
            </a:xfrm>
            <a:prstGeom prst="straightConnector1">
              <a:avLst/>
            </a:prstGeom>
            <a:ln w="38100">
              <a:solidFill>
                <a:schemeClr val="accent4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1" name="Titre 2"/>
          <p:cNvSpPr txBox="1"/>
          <p:nvPr/>
        </p:nvSpPr>
        <p:spPr bwMode="auto">
          <a:xfrm>
            <a:off x="6794015" y="164464"/>
            <a:ext cx="4518275" cy="888251"/>
          </a:xfrm>
          <a:prstGeom prst="rect">
            <a:avLst/>
          </a:prstGeom>
        </p:spPr>
        <p:txBody>
          <a:bodyPr vert="horz" lIns="0" tIns="46800" rIns="91440" bIns="45720" rtlCol="0" anchor="ctr" anchorCtr="0">
            <a:normAutofit/>
          </a:bodyPr>
          <a:lstStyle>
            <a:lvl1pPr marL="342900" indent="-342900" algn="l" defTabSz="685800">
              <a:lnSpc>
                <a:spcPct val="90000"/>
              </a:lnSpc>
              <a:spcBef>
                <a:spcPts val="0"/>
              </a:spcBef>
              <a:buFontTx/>
              <a:buBlip>
                <a:blip r:embed="rId5"/>
              </a:buBlip>
              <a:defRPr sz="2250" b="1">
                <a:solidFill>
                  <a:srgbClr val="00A3A6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>
                <a:solidFill>
                  <a:srgbClr val="478FD1"/>
                </a:solidFill>
              </a:rPr>
              <a:t>La misura del guadagno genetico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1152743" y="3392446"/>
            <a:ext cx="331526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/>
              <a:buChar char="•"/>
              <a:defRPr/>
            </a:pPr>
            <a:r>
              <a:rPr lang="fr-FR">
                <a:solidFill>
                  <a:srgbClr val="00A3A6"/>
                </a:solidFill>
              </a:rPr>
              <a:t>En % d’écart type</a:t>
            </a:r>
            <a:endParaRPr/>
          </a:p>
          <a:p>
            <a:pPr marL="285750" indent="-285750">
              <a:buFont typeface="Arial"/>
              <a:buChar char="•"/>
              <a:defRPr/>
            </a:pPr>
            <a:r>
              <a:rPr lang="fr-FR">
                <a:solidFill>
                  <a:srgbClr val="478FD1"/>
                </a:solidFill>
              </a:rPr>
              <a:t>In % della deviazione standard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 bwMode="auto">
          <a:xfrm>
            <a:off x="133704" y="53183"/>
            <a:ext cx="5741578" cy="888251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fr-FR" sz="2200"/>
              <a:t>Impact de la voie mâle sur le progrès génétique</a:t>
            </a:r>
            <a:endParaRPr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rcRect l="16926" t="9050" r="25587" b="18500"/>
          <a:stretch/>
        </p:blipFill>
        <p:spPr bwMode="auto">
          <a:xfrm>
            <a:off x="2680585" y="2432005"/>
            <a:ext cx="1065751" cy="10073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3746338" y="3725944"/>
            <a:ext cx="1065751" cy="437238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1514756" y="3753473"/>
            <a:ext cx="1065751" cy="382180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3"/>
          <a:srcRect l="16926" t="9050" r="25587" b="18500"/>
          <a:stretch/>
        </p:blipFill>
        <p:spPr bwMode="auto">
          <a:xfrm>
            <a:off x="8833408" y="2432005"/>
            <a:ext cx="1065751" cy="10073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8767515" y="3668095"/>
            <a:ext cx="1065751" cy="382180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 bwMode="auto">
          <a:xfrm>
            <a:off x="2580507" y="2146907"/>
            <a:ext cx="14623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200 colonies</a:t>
            </a:r>
            <a:endParaRPr/>
          </a:p>
        </p:txBody>
      </p:sp>
      <p:sp>
        <p:nvSpPr>
          <p:cNvPr id="12" name="ZoneTexte 11"/>
          <p:cNvSpPr txBox="1"/>
          <p:nvPr/>
        </p:nvSpPr>
        <p:spPr bwMode="auto">
          <a:xfrm>
            <a:off x="1652960" y="3439359"/>
            <a:ext cx="1269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dirty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10 souches</a:t>
            </a:r>
            <a:endParaRPr dirty="0"/>
          </a:p>
        </p:txBody>
      </p:sp>
      <p:sp>
        <p:nvSpPr>
          <p:cNvPr id="13" name="ZoneTexte 12"/>
          <p:cNvSpPr txBox="1"/>
          <p:nvPr/>
        </p:nvSpPr>
        <p:spPr bwMode="auto">
          <a:xfrm>
            <a:off x="3657407" y="3423589"/>
            <a:ext cx="1882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dirty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10 ruches à mâles</a:t>
            </a:r>
            <a:endParaRPr dirty="0"/>
          </a:p>
        </p:txBody>
      </p:sp>
      <p:sp>
        <p:nvSpPr>
          <p:cNvPr id="14" name="ZoneTexte 13"/>
          <p:cNvSpPr txBox="1"/>
          <p:nvPr/>
        </p:nvSpPr>
        <p:spPr bwMode="auto">
          <a:xfrm>
            <a:off x="8687115" y="2098083"/>
            <a:ext cx="14623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500 colonies</a:t>
            </a:r>
            <a:endParaRPr/>
          </a:p>
        </p:txBody>
      </p:sp>
      <p:sp>
        <p:nvSpPr>
          <p:cNvPr id="15" name="ZoneTexte 14"/>
          <p:cNvSpPr txBox="1"/>
          <p:nvPr/>
        </p:nvSpPr>
        <p:spPr bwMode="auto">
          <a:xfrm>
            <a:off x="8863134" y="3355125"/>
            <a:ext cx="1269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10 souches</a:t>
            </a:r>
            <a:endParaRPr/>
          </a:p>
        </p:txBody>
      </p:sp>
      <p:sp>
        <p:nvSpPr>
          <p:cNvPr id="21" name="Flèche : courbe vers la droite 20"/>
          <p:cNvSpPr/>
          <p:nvPr/>
        </p:nvSpPr>
        <p:spPr bwMode="auto">
          <a:xfrm rot="10800000">
            <a:off x="5329933" y="2537714"/>
            <a:ext cx="390154" cy="1512560"/>
          </a:xfrm>
          <a:prstGeom prst="curvedRight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22" name="Flèche : courbe vers la droite 21"/>
          <p:cNvSpPr/>
          <p:nvPr/>
        </p:nvSpPr>
        <p:spPr bwMode="auto">
          <a:xfrm rot="10800000">
            <a:off x="10228433" y="2633641"/>
            <a:ext cx="390154" cy="1416633"/>
          </a:xfrm>
          <a:prstGeom prst="curvedRight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>
              <a:solidFill>
                <a:schemeClr val="tx1"/>
              </a:solidFill>
            </a:endParaRPr>
          </a:p>
        </p:txBody>
      </p:sp>
      <p:graphicFrame>
        <p:nvGraphicFramePr>
          <p:cNvPr id="23" name="Graphique 22"/>
          <p:cNvGraphicFramePr>
            <a:graphicFrameLocks/>
          </p:cNvGraphicFramePr>
          <p:nvPr/>
        </p:nvGraphicFramePr>
        <p:xfrm>
          <a:off x="5313423" y="4771291"/>
          <a:ext cx="3394474" cy="18061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4" name="Espace réservé du contenu 1"/>
          <p:cNvSpPr txBox="1"/>
          <p:nvPr/>
        </p:nvSpPr>
        <p:spPr bwMode="auto">
          <a:xfrm>
            <a:off x="2579879" y="5399809"/>
            <a:ext cx="2733544" cy="54635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171450" indent="-171450" algn="l" defTabSz="685800">
              <a:lnSpc>
                <a:spcPct val="90000"/>
              </a:lnSpc>
              <a:spcBef>
                <a:spcPts val="750"/>
              </a:spcBef>
              <a:buFont typeface="Arial"/>
              <a:buChar char="•"/>
              <a:defRPr sz="1800" b="0">
                <a:solidFill>
                  <a:srgbClr val="00A3A6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6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  <a:defRPr/>
            </a:pPr>
            <a:r>
              <a:rPr lang="fr-FR"/>
              <a:t>Progrès génétique annuel </a:t>
            </a:r>
            <a:endParaRPr/>
          </a:p>
          <a:p>
            <a:pPr marL="0" indent="0">
              <a:buFont typeface="Arial"/>
              <a:buNone/>
              <a:defRPr/>
            </a:pPr>
            <a:r>
              <a:rPr lang="fr-FR" sz="1200"/>
              <a:t>(en écart type phénotypique)</a:t>
            </a:r>
            <a:endParaRPr lang="fr-FR"/>
          </a:p>
        </p:txBody>
      </p:sp>
      <p:sp>
        <p:nvSpPr>
          <p:cNvPr id="20" name="Flèche : courbe vers la droite 19"/>
          <p:cNvSpPr/>
          <p:nvPr/>
        </p:nvSpPr>
        <p:spPr bwMode="auto">
          <a:xfrm rot="384251">
            <a:off x="928848" y="2491502"/>
            <a:ext cx="390154" cy="1512560"/>
          </a:xfrm>
          <a:prstGeom prst="curvedRight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25" name="Flèche : courbe vers la droite 24"/>
          <p:cNvSpPr/>
          <p:nvPr/>
        </p:nvSpPr>
        <p:spPr bwMode="auto">
          <a:xfrm rot="384251">
            <a:off x="8192256" y="2491501"/>
            <a:ext cx="390154" cy="1512560"/>
          </a:xfrm>
          <a:prstGeom prst="curvedRight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4" name="ZoneTexte 3"/>
          <p:cNvSpPr txBox="1"/>
          <p:nvPr/>
        </p:nvSpPr>
        <p:spPr bwMode="auto">
          <a:xfrm>
            <a:off x="7726669" y="5028495"/>
            <a:ext cx="565993" cy="113877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defRPr/>
            </a:pPr>
            <a:endParaRPr lang="fr-FR">
              <a:solidFill>
                <a:srgbClr val="FF0000"/>
              </a:solidFill>
            </a:endParaRPr>
          </a:p>
          <a:p>
            <a:pPr>
              <a:defRPr/>
            </a:pPr>
            <a:r>
              <a:rPr lang="fr-FR" sz="3200">
                <a:solidFill>
                  <a:srgbClr val="FF0000"/>
                </a:solidFill>
              </a:rPr>
              <a:t>?</a:t>
            </a:r>
            <a:endParaRPr/>
          </a:p>
          <a:p>
            <a:pPr>
              <a:defRPr/>
            </a:pPr>
            <a:endParaRPr lang="fr-FR">
              <a:solidFill>
                <a:srgbClr val="FF0000"/>
              </a:solidFill>
            </a:endParaRPr>
          </a:p>
        </p:txBody>
      </p:sp>
      <p:pic>
        <p:nvPicPr>
          <p:cNvPr id="27" name="Picture 1"/>
          <p:cNvPicPr>
            <a:picLocks noChangeAspect="1" noChangeArrowheads="1"/>
          </p:cNvPicPr>
          <p:nvPr/>
        </p:nvPicPr>
        <p:blipFill>
          <a:blip r:embed="rId7"/>
          <a:stretch/>
        </p:blipFill>
        <p:spPr bwMode="auto">
          <a:xfrm>
            <a:off x="5241876" y="846910"/>
            <a:ext cx="2669656" cy="1779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0"/>
          </a:effectLst>
        </p:spPr>
      </p:pic>
      <p:sp>
        <p:nvSpPr>
          <p:cNvPr id="28" name="Espace réservé du contenu 1"/>
          <p:cNvSpPr txBox="1"/>
          <p:nvPr/>
        </p:nvSpPr>
        <p:spPr bwMode="auto">
          <a:xfrm>
            <a:off x="7911532" y="1035958"/>
            <a:ext cx="3394474" cy="54635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171450" indent="-171450" algn="l" defTabSz="685800">
              <a:lnSpc>
                <a:spcPct val="90000"/>
              </a:lnSpc>
              <a:spcBef>
                <a:spcPts val="750"/>
              </a:spcBef>
              <a:buFont typeface="Arial"/>
              <a:buChar char="•"/>
              <a:defRPr sz="1800" b="0">
                <a:solidFill>
                  <a:srgbClr val="00A3A6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6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  <a:defRPr/>
            </a:pPr>
            <a:r>
              <a:rPr lang="fr-FR" dirty="0"/>
              <a:t>Schéma type de sélection en fécondation naturelle</a:t>
            </a:r>
          </a:p>
        </p:txBody>
      </p:sp>
      <p:pic>
        <p:nvPicPr>
          <p:cNvPr id="29" name="Picture 2" descr="http://www.lesruchersdargonne.com/insem_perso%20%2815%29.JPG"/>
          <p:cNvPicPr>
            <a:picLocks noChangeAspect="1" noChangeArrowheads="1"/>
          </p:cNvPicPr>
          <p:nvPr/>
        </p:nvPicPr>
        <p:blipFill>
          <a:blip r:embed="rId8"/>
          <a:stretch/>
        </p:blipFill>
        <p:spPr bwMode="auto">
          <a:xfrm>
            <a:off x="181093" y="948386"/>
            <a:ext cx="2167327" cy="1625496"/>
          </a:xfrm>
          <a:prstGeom prst="rect">
            <a:avLst/>
          </a:prstGeom>
          <a:noFill/>
          <a:effectLst>
            <a:softEdge rad="635000"/>
          </a:effectLst>
        </p:spPr>
      </p:pic>
      <p:sp>
        <p:nvSpPr>
          <p:cNvPr id="30" name="Espace réservé du contenu 1"/>
          <p:cNvSpPr txBox="1"/>
          <p:nvPr/>
        </p:nvSpPr>
        <p:spPr bwMode="auto">
          <a:xfrm>
            <a:off x="1649777" y="1020170"/>
            <a:ext cx="3763276" cy="54635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171450" indent="-171450" algn="l" defTabSz="685800">
              <a:lnSpc>
                <a:spcPct val="90000"/>
              </a:lnSpc>
              <a:spcBef>
                <a:spcPts val="750"/>
              </a:spcBef>
              <a:buFont typeface="Arial"/>
              <a:buChar char="•"/>
              <a:defRPr sz="1800" b="0">
                <a:solidFill>
                  <a:srgbClr val="00A3A6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6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  <a:defRPr/>
            </a:pPr>
            <a:r>
              <a:rPr lang="fr-FR"/>
              <a:t>Schéma type de sélection avec insémination</a:t>
            </a:r>
            <a:endParaRPr/>
          </a:p>
        </p:txBody>
      </p:sp>
      <p:sp>
        <p:nvSpPr>
          <p:cNvPr id="31" name="Espace réservé du contenu 1"/>
          <p:cNvSpPr txBox="1"/>
          <p:nvPr/>
        </p:nvSpPr>
        <p:spPr bwMode="auto">
          <a:xfrm>
            <a:off x="1611545" y="1612735"/>
            <a:ext cx="3763276" cy="5463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>
              <a:lnSpc>
                <a:spcPct val="90000"/>
              </a:lnSpc>
              <a:spcBef>
                <a:spcPts val="750"/>
              </a:spcBef>
              <a:buFont typeface="Arial"/>
              <a:buChar char="•"/>
              <a:defRPr sz="1800" b="0">
                <a:solidFill>
                  <a:srgbClr val="00A3A6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6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  <a:defRPr/>
            </a:pPr>
            <a:r>
              <a:rPr lang="fr-FR">
                <a:solidFill>
                  <a:srgbClr val="478FD1"/>
                </a:solidFill>
              </a:rPr>
              <a:t>Selezione con inseminazione</a:t>
            </a:r>
          </a:p>
        </p:txBody>
      </p:sp>
      <p:sp>
        <p:nvSpPr>
          <p:cNvPr id="32" name="Espace réservé du contenu 1"/>
          <p:cNvSpPr txBox="1"/>
          <p:nvPr/>
        </p:nvSpPr>
        <p:spPr bwMode="auto">
          <a:xfrm>
            <a:off x="7911532" y="1627764"/>
            <a:ext cx="3763276" cy="5463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>
              <a:lnSpc>
                <a:spcPct val="90000"/>
              </a:lnSpc>
              <a:spcBef>
                <a:spcPts val="750"/>
              </a:spcBef>
              <a:buFont typeface="Arial"/>
              <a:buChar char="•"/>
              <a:defRPr sz="1800" b="0">
                <a:solidFill>
                  <a:srgbClr val="00A3A6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6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  <a:defRPr/>
            </a:pPr>
            <a:r>
              <a:rPr lang="fr-FR">
                <a:solidFill>
                  <a:srgbClr val="478FD1"/>
                </a:solidFill>
              </a:rPr>
              <a:t>Selezione con fecondazione naturale</a:t>
            </a:r>
          </a:p>
        </p:txBody>
      </p:sp>
      <p:sp>
        <p:nvSpPr>
          <p:cNvPr id="33" name="Titre 2"/>
          <p:cNvSpPr txBox="1"/>
          <p:nvPr/>
        </p:nvSpPr>
        <p:spPr bwMode="auto">
          <a:xfrm>
            <a:off x="6169572" y="60135"/>
            <a:ext cx="5841335" cy="888251"/>
          </a:xfrm>
          <a:prstGeom prst="rect">
            <a:avLst/>
          </a:prstGeom>
        </p:spPr>
        <p:txBody>
          <a:bodyPr vert="horz" lIns="0" tIns="46800" rIns="91440" bIns="45720" rtlCol="0" anchor="ctr" anchorCtr="0">
            <a:normAutofit/>
          </a:bodyPr>
          <a:lstStyle>
            <a:lvl1pPr marL="342900" indent="-342900" algn="l" defTabSz="685800">
              <a:lnSpc>
                <a:spcPct val="90000"/>
              </a:lnSpc>
              <a:spcBef>
                <a:spcPts val="0"/>
              </a:spcBef>
              <a:buFontTx/>
              <a:buBlip>
                <a:blip r:embed="rId9"/>
              </a:buBlip>
              <a:defRPr sz="2250" b="1">
                <a:solidFill>
                  <a:srgbClr val="00A3A6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200">
                <a:solidFill>
                  <a:srgbClr val="478FD1"/>
                </a:solidFill>
              </a:rPr>
              <a:t>Impatto della via maschile sul progresso genetico</a:t>
            </a:r>
          </a:p>
        </p:txBody>
      </p:sp>
      <p:graphicFrame>
        <p:nvGraphicFramePr>
          <p:cNvPr id="34" name="Graphique 33">
            <a:extLst>
              <a:ext uri="{FF2B5EF4-FFF2-40B4-BE49-F238E27FC236}">
                <a16:creationId xmlns:a16="http://schemas.microsoft.com/office/drawing/2014/main" id="{CAD1FAF1-B399-494F-BACC-2FD91AF4005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89994752"/>
              </p:ext>
            </p:extLst>
          </p:nvPr>
        </p:nvGraphicFramePr>
        <p:xfrm>
          <a:off x="9021055" y="5051835"/>
          <a:ext cx="3195063" cy="18061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3" grpId="0">
        <p:bldAsOne/>
      </p:bldGraphic>
      <p:bldP spid="24" grpId="0"/>
      <p:bldP spid="4" grpId="0" animBg="1"/>
      <p:bldGraphic spid="34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Image 1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451029" y="3397605"/>
            <a:ext cx="1065751" cy="437238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5" name="Espace réservé du contenu 1"/>
          <p:cNvSpPr>
            <a:spLocks noGrp="1"/>
          </p:cNvSpPr>
          <p:nvPr>
            <p:ph idx="1"/>
          </p:nvPr>
        </p:nvSpPr>
        <p:spPr bwMode="auto">
          <a:xfrm>
            <a:off x="3600597" y="941434"/>
            <a:ext cx="5044547" cy="546358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fr-FR"/>
              <a:t>Saturation de l’environnement de fécondation?</a:t>
            </a:r>
            <a:endParaRPr/>
          </a:p>
        </p:txBody>
      </p:sp>
      <p:pic>
        <p:nvPicPr>
          <p:cNvPr id="6" name="Picture 2" descr="Résultat de recherche d'images pour &quot;cadres à mâles&quot;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4639704" y="2421418"/>
            <a:ext cx="1547802" cy="1160852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/>
          <a:srcRect l="16926" t="9050" r="25587" b="18500"/>
          <a:stretch/>
        </p:blipFill>
        <p:spPr bwMode="auto">
          <a:xfrm>
            <a:off x="9369435" y="1055329"/>
            <a:ext cx="1065751" cy="10073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9303542" y="2291419"/>
            <a:ext cx="1065751" cy="382180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 bwMode="auto">
          <a:xfrm>
            <a:off x="9223142" y="721407"/>
            <a:ext cx="14623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500 colonies</a:t>
            </a:r>
            <a:endParaRPr/>
          </a:p>
        </p:txBody>
      </p:sp>
      <p:sp>
        <p:nvSpPr>
          <p:cNvPr id="10" name="ZoneTexte 9"/>
          <p:cNvSpPr txBox="1"/>
          <p:nvPr/>
        </p:nvSpPr>
        <p:spPr bwMode="auto">
          <a:xfrm>
            <a:off x="9399161" y="1978449"/>
            <a:ext cx="1269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10 souches</a:t>
            </a:r>
            <a:endParaRPr/>
          </a:p>
        </p:txBody>
      </p:sp>
      <p:sp>
        <p:nvSpPr>
          <p:cNvPr id="11" name="Flèche : courbe vers la droite 10"/>
          <p:cNvSpPr/>
          <p:nvPr/>
        </p:nvSpPr>
        <p:spPr bwMode="auto">
          <a:xfrm rot="10800000">
            <a:off x="10764460" y="1256965"/>
            <a:ext cx="390154" cy="1416633"/>
          </a:xfrm>
          <a:prstGeom prst="curvedRight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12" name="ZoneTexte 11"/>
          <p:cNvSpPr txBox="1"/>
          <p:nvPr/>
        </p:nvSpPr>
        <p:spPr bwMode="auto">
          <a:xfrm>
            <a:off x="4226556" y="1935331"/>
            <a:ext cx="28457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dirty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X% Ruches à mâles </a:t>
            </a:r>
            <a:r>
              <a:rPr lang="fr-FR" b="1" dirty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rgbClr val="FF0000"/>
                </a:solidFill>
              </a:rPr>
              <a:t>parmi le cheptel en sélection</a:t>
            </a:r>
            <a:endParaRPr b="1" dirty="0">
              <a:solidFill>
                <a:srgbClr val="FF0000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 bwMode="auto">
          <a:xfrm>
            <a:off x="7453602" y="3838365"/>
            <a:ext cx="7792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X =? </a:t>
            </a:r>
            <a:endParaRPr/>
          </a:p>
        </p:txBody>
      </p:sp>
      <p:graphicFrame>
        <p:nvGraphicFramePr>
          <p:cNvPr id="18" name="Graphique 17"/>
          <p:cNvGraphicFramePr>
            <a:graphicFrameLocks/>
          </p:cNvGraphicFramePr>
          <p:nvPr/>
        </p:nvGraphicFramePr>
        <p:xfrm>
          <a:off x="3064417" y="3949331"/>
          <a:ext cx="5318761" cy="24898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7" name="Flèche : courbe vers la droite 16"/>
          <p:cNvSpPr/>
          <p:nvPr/>
        </p:nvSpPr>
        <p:spPr bwMode="auto">
          <a:xfrm rot="384251">
            <a:off x="8728284" y="1186359"/>
            <a:ext cx="390154" cy="1512560"/>
          </a:xfrm>
          <a:prstGeom prst="curvedRight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3489648" y="3949331"/>
            <a:ext cx="1716833" cy="2771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 dirty="0"/>
          </a:p>
        </p:txBody>
      </p:sp>
      <p:sp>
        <p:nvSpPr>
          <p:cNvPr id="19" name="Titre 2"/>
          <p:cNvSpPr txBox="1"/>
          <p:nvPr/>
        </p:nvSpPr>
        <p:spPr bwMode="auto">
          <a:xfrm>
            <a:off x="133704" y="53183"/>
            <a:ext cx="5741578" cy="888251"/>
          </a:xfrm>
          <a:prstGeom prst="rect">
            <a:avLst/>
          </a:prstGeom>
        </p:spPr>
        <p:txBody>
          <a:bodyPr vert="horz" lIns="0" tIns="46800" rIns="91440" bIns="45720" rtlCol="0" anchor="ctr" anchorCtr="0">
            <a:normAutofit/>
          </a:bodyPr>
          <a:lstStyle>
            <a:lvl1pPr marL="342900" indent="-342900" algn="l" defTabSz="685800">
              <a:lnSpc>
                <a:spcPct val="90000"/>
              </a:lnSpc>
              <a:spcBef>
                <a:spcPts val="0"/>
              </a:spcBef>
              <a:buFontTx/>
              <a:buBlip>
                <a:blip r:embed="rId8"/>
              </a:buBlip>
              <a:defRPr sz="2250" b="1">
                <a:solidFill>
                  <a:srgbClr val="00A3A6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200"/>
              <a:t>Impact de la voie mâle sur le progrès génétique</a:t>
            </a:r>
            <a:endParaRPr/>
          </a:p>
        </p:txBody>
      </p:sp>
      <p:sp>
        <p:nvSpPr>
          <p:cNvPr id="20" name="Titre 2"/>
          <p:cNvSpPr txBox="1"/>
          <p:nvPr/>
        </p:nvSpPr>
        <p:spPr bwMode="auto">
          <a:xfrm>
            <a:off x="6169572" y="60135"/>
            <a:ext cx="5841335" cy="888251"/>
          </a:xfrm>
          <a:prstGeom prst="rect">
            <a:avLst/>
          </a:prstGeom>
        </p:spPr>
        <p:txBody>
          <a:bodyPr vert="horz" lIns="0" tIns="46800" rIns="91440" bIns="45720" rtlCol="0" anchor="ctr" anchorCtr="0">
            <a:normAutofit/>
          </a:bodyPr>
          <a:lstStyle>
            <a:lvl1pPr marL="342900" indent="-342900" algn="l" defTabSz="685800">
              <a:lnSpc>
                <a:spcPct val="90000"/>
              </a:lnSpc>
              <a:spcBef>
                <a:spcPts val="0"/>
              </a:spcBef>
              <a:buFontTx/>
              <a:buBlip>
                <a:blip r:embed="rId8"/>
              </a:buBlip>
              <a:defRPr sz="2250" b="1">
                <a:solidFill>
                  <a:srgbClr val="00A3A6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200">
                <a:solidFill>
                  <a:srgbClr val="478FD1"/>
                </a:solidFill>
              </a:rPr>
              <a:t>Impatto della via maschile sul progresso genetico</a:t>
            </a:r>
          </a:p>
        </p:txBody>
      </p:sp>
      <p:sp>
        <p:nvSpPr>
          <p:cNvPr id="21" name="Espace réservé du contenu 1"/>
          <p:cNvSpPr txBox="1"/>
          <p:nvPr/>
        </p:nvSpPr>
        <p:spPr bwMode="auto">
          <a:xfrm>
            <a:off x="3836247" y="1324048"/>
            <a:ext cx="5044547" cy="5463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>
              <a:lnSpc>
                <a:spcPct val="90000"/>
              </a:lnSpc>
              <a:spcBef>
                <a:spcPts val="750"/>
              </a:spcBef>
              <a:buFont typeface="Arial"/>
              <a:buChar char="•"/>
              <a:defRPr sz="1800" b="0">
                <a:solidFill>
                  <a:srgbClr val="00A3A6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6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  <a:defRPr/>
            </a:pPr>
            <a:r>
              <a:rPr lang="fr-FR">
                <a:solidFill>
                  <a:srgbClr val="478FD1"/>
                </a:solidFill>
              </a:rPr>
              <a:t>Saturazione dell’ambiente di fecondazione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DF5F2A6-B877-4A90-A3AD-DA169A9B292D}"/>
              </a:ext>
            </a:extLst>
          </p:cNvPr>
          <p:cNvSpPr/>
          <p:nvPr/>
        </p:nvSpPr>
        <p:spPr bwMode="auto">
          <a:xfrm>
            <a:off x="5451029" y="3956283"/>
            <a:ext cx="959102" cy="22444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DDC5AC3-C1FC-4B73-B6B5-6A39D43F970C}"/>
              </a:ext>
            </a:extLst>
          </p:cNvPr>
          <p:cNvSpPr/>
          <p:nvPr/>
        </p:nvSpPr>
        <p:spPr bwMode="auto">
          <a:xfrm>
            <a:off x="5663761" y="4108683"/>
            <a:ext cx="861446" cy="22444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D8DCE5B-43BA-42F3-B4E0-313BE2085678}"/>
              </a:ext>
            </a:extLst>
          </p:cNvPr>
          <p:cNvSpPr/>
          <p:nvPr/>
        </p:nvSpPr>
        <p:spPr bwMode="auto">
          <a:xfrm>
            <a:off x="5875282" y="3956283"/>
            <a:ext cx="747581" cy="22444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A4FCC7B-5617-4004-B413-25816C1293DF}"/>
              </a:ext>
            </a:extLst>
          </p:cNvPr>
          <p:cNvSpPr/>
          <p:nvPr/>
        </p:nvSpPr>
        <p:spPr bwMode="auto">
          <a:xfrm>
            <a:off x="5206481" y="4270922"/>
            <a:ext cx="861446" cy="22444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Graphic spid="18" grpId="0">
        <p:bldAsOne/>
      </p:bldGraphic>
      <p:bldP spid="2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1"/>
          <p:cNvSpPr txBox="1"/>
          <p:nvPr/>
        </p:nvSpPr>
        <p:spPr bwMode="auto">
          <a:xfrm>
            <a:off x="3676827" y="821936"/>
            <a:ext cx="5044547" cy="5463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>
              <a:lnSpc>
                <a:spcPct val="90000"/>
              </a:lnSpc>
              <a:spcBef>
                <a:spcPts val="750"/>
              </a:spcBef>
              <a:buFont typeface="Arial"/>
              <a:buChar char="•"/>
              <a:defRPr sz="1800" b="0">
                <a:solidFill>
                  <a:srgbClr val="00A3A6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6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  <a:defRPr/>
            </a:pPr>
            <a:r>
              <a:rPr lang="fr-FR" dirty="0"/>
              <a:t>Non maitrise de l’environnement de fécondation?</a:t>
            </a:r>
            <a:endParaRPr dirty="0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rcRect l="16926" t="9050" r="25587" b="18500"/>
          <a:stretch/>
        </p:blipFill>
        <p:spPr bwMode="auto">
          <a:xfrm>
            <a:off x="5481459" y="2540180"/>
            <a:ext cx="1065751" cy="10073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5415566" y="3776270"/>
            <a:ext cx="1065751" cy="382180"/>
          </a:xfrm>
          <a:prstGeom prst="rect">
            <a:avLst/>
          </a:prstGeom>
        </p:spPr>
      </p:pic>
      <p:sp>
        <p:nvSpPr>
          <p:cNvPr id="13" name="ZoneTexte 12"/>
          <p:cNvSpPr txBox="1"/>
          <p:nvPr/>
        </p:nvSpPr>
        <p:spPr bwMode="auto">
          <a:xfrm>
            <a:off x="5335166" y="2206258"/>
            <a:ext cx="14623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500 colonies</a:t>
            </a:r>
            <a:endParaRPr/>
          </a:p>
        </p:txBody>
      </p:sp>
      <p:sp>
        <p:nvSpPr>
          <p:cNvPr id="14" name="ZoneTexte 13"/>
          <p:cNvSpPr txBox="1"/>
          <p:nvPr/>
        </p:nvSpPr>
        <p:spPr bwMode="auto">
          <a:xfrm>
            <a:off x="5511184" y="3463300"/>
            <a:ext cx="1269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10 souches</a:t>
            </a:r>
            <a:endParaRPr/>
          </a:p>
        </p:txBody>
      </p:sp>
      <p:sp>
        <p:nvSpPr>
          <p:cNvPr id="15" name="Flèche : courbe vers la droite 14"/>
          <p:cNvSpPr/>
          <p:nvPr/>
        </p:nvSpPr>
        <p:spPr bwMode="auto">
          <a:xfrm rot="10800000">
            <a:off x="6876484" y="2741816"/>
            <a:ext cx="390154" cy="1416633"/>
          </a:xfrm>
          <a:prstGeom prst="curvedRight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>
              <a:solidFill>
                <a:schemeClr val="tx1"/>
              </a:solidFill>
            </a:endParaRPr>
          </a:p>
        </p:txBody>
      </p:sp>
      <p:graphicFrame>
        <p:nvGraphicFramePr>
          <p:cNvPr id="19" name="Graphique 18"/>
          <p:cNvGraphicFramePr>
            <a:graphicFrameLocks/>
          </p:cNvGraphicFramePr>
          <p:nvPr/>
        </p:nvGraphicFramePr>
        <p:xfrm>
          <a:off x="3998334" y="4831929"/>
          <a:ext cx="4295381" cy="17921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20" name="Image 19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3940142" y="2367591"/>
            <a:ext cx="1065751" cy="437238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22" name="Image 21"/>
          <p:cNvPicPr>
            <a:picLocks noChangeAspect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7241435" y="2357204"/>
            <a:ext cx="1065751" cy="437238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25" name="Image 24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3586917" y="2943969"/>
            <a:ext cx="1065751" cy="437238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27" name="Image 26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6096548" y="1640091"/>
            <a:ext cx="1065751" cy="437238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28" name="Interdiction 27"/>
          <p:cNvSpPr/>
          <p:nvPr/>
        </p:nvSpPr>
        <p:spPr bwMode="auto">
          <a:xfrm>
            <a:off x="5242515" y="4928722"/>
            <a:ext cx="1998920" cy="1582860"/>
          </a:xfrm>
          <a:prstGeom prst="noSmoking">
            <a:avLst>
              <a:gd name="adj" fmla="val 1875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29" name="Forme libre : forme 28"/>
          <p:cNvSpPr/>
          <p:nvPr/>
        </p:nvSpPr>
        <p:spPr bwMode="auto">
          <a:xfrm>
            <a:off x="7895084" y="5549009"/>
            <a:ext cx="4228777" cy="1018127"/>
          </a:xfrm>
          <a:custGeom>
            <a:avLst/>
            <a:gdLst>
              <a:gd name="connsiteX0" fmla="*/ 45027 w 3465374"/>
              <a:gd name="connsiteY0" fmla="*/ 1405701 h 1432256"/>
              <a:gd name="connsiteX1" fmla="*/ 51930 w 3465374"/>
              <a:gd name="connsiteY1" fmla="*/ 1405552 h 1432256"/>
              <a:gd name="connsiteX2" fmla="*/ 58833 w 3465374"/>
              <a:gd name="connsiteY2" fmla="*/ 1405391 h 1432256"/>
              <a:gd name="connsiteX3" fmla="*/ 65736 w 3465374"/>
              <a:gd name="connsiteY3" fmla="*/ 1405220 h 1432256"/>
              <a:gd name="connsiteX4" fmla="*/ 72639 w 3465374"/>
              <a:gd name="connsiteY4" fmla="*/ 1405048 h 1432256"/>
              <a:gd name="connsiteX5" fmla="*/ 79542 w 3465374"/>
              <a:gd name="connsiteY5" fmla="*/ 1404864 h 1432256"/>
              <a:gd name="connsiteX6" fmla="*/ 86446 w 3465374"/>
              <a:gd name="connsiteY6" fmla="*/ 1404670 h 1432256"/>
              <a:gd name="connsiteX7" fmla="*/ 93349 w 3465374"/>
              <a:gd name="connsiteY7" fmla="*/ 1404463 h 1432256"/>
              <a:gd name="connsiteX8" fmla="*/ 100252 w 3465374"/>
              <a:gd name="connsiteY8" fmla="*/ 1404257 h 1432256"/>
              <a:gd name="connsiteX9" fmla="*/ 107155 w 3465374"/>
              <a:gd name="connsiteY9" fmla="*/ 1404039 h 1432256"/>
              <a:gd name="connsiteX10" fmla="*/ 114058 w 3465374"/>
              <a:gd name="connsiteY10" fmla="*/ 1403810 h 1432256"/>
              <a:gd name="connsiteX11" fmla="*/ 120961 w 3465374"/>
              <a:gd name="connsiteY11" fmla="*/ 1403570 h 1432256"/>
              <a:gd name="connsiteX12" fmla="*/ 127864 w 3465374"/>
              <a:gd name="connsiteY12" fmla="*/ 1403318 h 1432256"/>
              <a:gd name="connsiteX13" fmla="*/ 134767 w 3465374"/>
              <a:gd name="connsiteY13" fmla="*/ 1403054 h 1432256"/>
              <a:gd name="connsiteX14" fmla="*/ 141671 w 3465374"/>
              <a:gd name="connsiteY14" fmla="*/ 1402779 h 1432256"/>
              <a:gd name="connsiteX15" fmla="*/ 148574 w 3465374"/>
              <a:gd name="connsiteY15" fmla="*/ 1402493 h 1432256"/>
              <a:gd name="connsiteX16" fmla="*/ 155477 w 3465374"/>
              <a:gd name="connsiteY16" fmla="*/ 1402195 h 1432256"/>
              <a:gd name="connsiteX17" fmla="*/ 162380 w 3465374"/>
              <a:gd name="connsiteY17" fmla="*/ 1401885 h 1432256"/>
              <a:gd name="connsiteX18" fmla="*/ 169283 w 3465374"/>
              <a:gd name="connsiteY18" fmla="*/ 1401564 h 1432256"/>
              <a:gd name="connsiteX19" fmla="*/ 176186 w 3465374"/>
              <a:gd name="connsiteY19" fmla="*/ 1401232 h 1432256"/>
              <a:gd name="connsiteX20" fmla="*/ 183089 w 3465374"/>
              <a:gd name="connsiteY20" fmla="*/ 1400877 h 1432256"/>
              <a:gd name="connsiteX21" fmla="*/ 189993 w 3465374"/>
              <a:gd name="connsiteY21" fmla="*/ 1400510 h 1432256"/>
              <a:gd name="connsiteX22" fmla="*/ 196896 w 3465374"/>
              <a:gd name="connsiteY22" fmla="*/ 1400121 h 1432256"/>
              <a:gd name="connsiteX23" fmla="*/ 203799 w 3465374"/>
              <a:gd name="connsiteY23" fmla="*/ 1399731 h 1432256"/>
              <a:gd name="connsiteX24" fmla="*/ 210702 w 3465374"/>
              <a:gd name="connsiteY24" fmla="*/ 1399307 h 1432256"/>
              <a:gd name="connsiteX25" fmla="*/ 217605 w 3465374"/>
              <a:gd name="connsiteY25" fmla="*/ 1398883 h 1432256"/>
              <a:gd name="connsiteX26" fmla="*/ 224508 w 3465374"/>
              <a:gd name="connsiteY26" fmla="*/ 1398425 h 1432256"/>
              <a:gd name="connsiteX27" fmla="*/ 231411 w 3465374"/>
              <a:gd name="connsiteY27" fmla="*/ 1397967 h 1432256"/>
              <a:gd name="connsiteX28" fmla="*/ 238315 w 3465374"/>
              <a:gd name="connsiteY28" fmla="*/ 1397474 h 1432256"/>
              <a:gd name="connsiteX29" fmla="*/ 245218 w 3465374"/>
              <a:gd name="connsiteY29" fmla="*/ 1396970 h 1432256"/>
              <a:gd name="connsiteX30" fmla="*/ 252121 w 3465374"/>
              <a:gd name="connsiteY30" fmla="*/ 1396443 h 1432256"/>
              <a:gd name="connsiteX31" fmla="*/ 259024 w 3465374"/>
              <a:gd name="connsiteY31" fmla="*/ 1395893 h 1432256"/>
              <a:gd name="connsiteX32" fmla="*/ 265927 w 3465374"/>
              <a:gd name="connsiteY32" fmla="*/ 1395320 h 1432256"/>
              <a:gd name="connsiteX33" fmla="*/ 272830 w 3465374"/>
              <a:gd name="connsiteY33" fmla="*/ 1394724 h 1432256"/>
              <a:gd name="connsiteX34" fmla="*/ 279733 w 3465374"/>
              <a:gd name="connsiteY34" fmla="*/ 1394105 h 1432256"/>
              <a:gd name="connsiteX35" fmla="*/ 286636 w 3465374"/>
              <a:gd name="connsiteY35" fmla="*/ 1393464 h 1432256"/>
              <a:gd name="connsiteX36" fmla="*/ 293540 w 3465374"/>
              <a:gd name="connsiteY36" fmla="*/ 1392799 h 1432256"/>
              <a:gd name="connsiteX37" fmla="*/ 300443 w 3465374"/>
              <a:gd name="connsiteY37" fmla="*/ 1392112 h 1432256"/>
              <a:gd name="connsiteX38" fmla="*/ 307346 w 3465374"/>
              <a:gd name="connsiteY38" fmla="*/ 1391390 h 1432256"/>
              <a:gd name="connsiteX39" fmla="*/ 314249 w 3465374"/>
              <a:gd name="connsiteY39" fmla="*/ 1390645 h 1432256"/>
              <a:gd name="connsiteX40" fmla="*/ 321152 w 3465374"/>
              <a:gd name="connsiteY40" fmla="*/ 1389877 h 1432256"/>
              <a:gd name="connsiteX41" fmla="*/ 328055 w 3465374"/>
              <a:gd name="connsiteY41" fmla="*/ 1389075 h 1432256"/>
              <a:gd name="connsiteX42" fmla="*/ 334958 w 3465374"/>
              <a:gd name="connsiteY42" fmla="*/ 1388239 h 1432256"/>
              <a:gd name="connsiteX43" fmla="*/ 341862 w 3465374"/>
              <a:gd name="connsiteY43" fmla="*/ 1387379 h 1432256"/>
              <a:gd name="connsiteX44" fmla="*/ 348765 w 3465374"/>
              <a:gd name="connsiteY44" fmla="*/ 1386486 h 1432256"/>
              <a:gd name="connsiteX45" fmla="*/ 355668 w 3465374"/>
              <a:gd name="connsiteY45" fmla="*/ 1385558 h 1432256"/>
              <a:gd name="connsiteX46" fmla="*/ 362571 w 3465374"/>
              <a:gd name="connsiteY46" fmla="*/ 1384595 h 1432256"/>
              <a:gd name="connsiteX47" fmla="*/ 369474 w 3465374"/>
              <a:gd name="connsiteY47" fmla="*/ 1383598 h 1432256"/>
              <a:gd name="connsiteX48" fmla="*/ 376377 w 3465374"/>
              <a:gd name="connsiteY48" fmla="*/ 1382567 h 1432256"/>
              <a:gd name="connsiteX49" fmla="*/ 383280 w 3465374"/>
              <a:gd name="connsiteY49" fmla="*/ 1381490 h 1432256"/>
              <a:gd name="connsiteX50" fmla="*/ 390184 w 3465374"/>
              <a:gd name="connsiteY50" fmla="*/ 1380390 h 1432256"/>
              <a:gd name="connsiteX51" fmla="*/ 397087 w 3465374"/>
              <a:gd name="connsiteY51" fmla="*/ 1379244 h 1432256"/>
              <a:gd name="connsiteX52" fmla="*/ 403990 w 3465374"/>
              <a:gd name="connsiteY52" fmla="*/ 1378053 h 1432256"/>
              <a:gd name="connsiteX53" fmla="*/ 410893 w 3465374"/>
              <a:gd name="connsiteY53" fmla="*/ 1376827 h 1432256"/>
              <a:gd name="connsiteX54" fmla="*/ 417796 w 3465374"/>
              <a:gd name="connsiteY54" fmla="*/ 1375555 h 1432256"/>
              <a:gd name="connsiteX55" fmla="*/ 424699 w 3465374"/>
              <a:gd name="connsiteY55" fmla="*/ 1374237 h 1432256"/>
              <a:gd name="connsiteX56" fmla="*/ 431602 w 3465374"/>
              <a:gd name="connsiteY56" fmla="*/ 1372885 h 1432256"/>
              <a:gd name="connsiteX57" fmla="*/ 438505 w 3465374"/>
              <a:gd name="connsiteY57" fmla="*/ 1371476 h 1432256"/>
              <a:gd name="connsiteX58" fmla="*/ 445409 w 3465374"/>
              <a:gd name="connsiteY58" fmla="*/ 1370020 h 1432256"/>
              <a:gd name="connsiteX59" fmla="*/ 452312 w 3465374"/>
              <a:gd name="connsiteY59" fmla="*/ 1368519 h 1432256"/>
              <a:gd name="connsiteX60" fmla="*/ 459215 w 3465374"/>
              <a:gd name="connsiteY60" fmla="*/ 1366973 h 1432256"/>
              <a:gd name="connsiteX61" fmla="*/ 466118 w 3465374"/>
              <a:gd name="connsiteY61" fmla="*/ 1365369 h 1432256"/>
              <a:gd name="connsiteX62" fmla="*/ 473021 w 3465374"/>
              <a:gd name="connsiteY62" fmla="*/ 1363718 h 1432256"/>
              <a:gd name="connsiteX63" fmla="*/ 479924 w 3465374"/>
              <a:gd name="connsiteY63" fmla="*/ 1362011 h 1432256"/>
              <a:gd name="connsiteX64" fmla="*/ 486827 w 3465374"/>
              <a:gd name="connsiteY64" fmla="*/ 1360247 h 1432256"/>
              <a:gd name="connsiteX65" fmla="*/ 493731 w 3465374"/>
              <a:gd name="connsiteY65" fmla="*/ 1358436 h 1432256"/>
              <a:gd name="connsiteX66" fmla="*/ 500634 w 3465374"/>
              <a:gd name="connsiteY66" fmla="*/ 1356557 h 1432256"/>
              <a:gd name="connsiteX67" fmla="*/ 507537 w 3465374"/>
              <a:gd name="connsiteY67" fmla="*/ 1354621 h 1432256"/>
              <a:gd name="connsiteX68" fmla="*/ 514440 w 3465374"/>
              <a:gd name="connsiteY68" fmla="*/ 1352627 h 1432256"/>
              <a:gd name="connsiteX69" fmla="*/ 521343 w 3465374"/>
              <a:gd name="connsiteY69" fmla="*/ 1350576 h 1432256"/>
              <a:gd name="connsiteX70" fmla="*/ 528246 w 3465374"/>
              <a:gd name="connsiteY70" fmla="*/ 1348456 h 1432256"/>
              <a:gd name="connsiteX71" fmla="*/ 535149 w 3465374"/>
              <a:gd name="connsiteY71" fmla="*/ 1346268 h 1432256"/>
              <a:gd name="connsiteX72" fmla="*/ 542053 w 3465374"/>
              <a:gd name="connsiteY72" fmla="*/ 1344011 h 1432256"/>
              <a:gd name="connsiteX73" fmla="*/ 548956 w 3465374"/>
              <a:gd name="connsiteY73" fmla="*/ 1341696 h 1432256"/>
              <a:gd name="connsiteX74" fmla="*/ 555859 w 3465374"/>
              <a:gd name="connsiteY74" fmla="*/ 1339313 h 1432256"/>
              <a:gd name="connsiteX75" fmla="*/ 562762 w 3465374"/>
              <a:gd name="connsiteY75" fmla="*/ 1336849 h 1432256"/>
              <a:gd name="connsiteX76" fmla="*/ 569665 w 3465374"/>
              <a:gd name="connsiteY76" fmla="*/ 1334329 h 1432256"/>
              <a:gd name="connsiteX77" fmla="*/ 576568 w 3465374"/>
              <a:gd name="connsiteY77" fmla="*/ 1331728 h 1432256"/>
              <a:gd name="connsiteX78" fmla="*/ 583471 w 3465374"/>
              <a:gd name="connsiteY78" fmla="*/ 1329046 h 1432256"/>
              <a:gd name="connsiteX79" fmla="*/ 590374 w 3465374"/>
              <a:gd name="connsiteY79" fmla="*/ 1326297 h 1432256"/>
              <a:gd name="connsiteX80" fmla="*/ 597278 w 3465374"/>
              <a:gd name="connsiteY80" fmla="*/ 1323466 h 1432256"/>
              <a:gd name="connsiteX81" fmla="*/ 604181 w 3465374"/>
              <a:gd name="connsiteY81" fmla="*/ 1320556 h 1432256"/>
              <a:gd name="connsiteX82" fmla="*/ 611084 w 3465374"/>
              <a:gd name="connsiteY82" fmla="*/ 1317565 h 1432256"/>
              <a:gd name="connsiteX83" fmla="*/ 617987 w 3465374"/>
              <a:gd name="connsiteY83" fmla="*/ 1314483 h 1432256"/>
              <a:gd name="connsiteX84" fmla="*/ 624890 w 3465374"/>
              <a:gd name="connsiteY84" fmla="*/ 1311332 h 1432256"/>
              <a:gd name="connsiteX85" fmla="*/ 631793 w 3465374"/>
              <a:gd name="connsiteY85" fmla="*/ 1308090 h 1432256"/>
              <a:gd name="connsiteX86" fmla="*/ 638696 w 3465374"/>
              <a:gd name="connsiteY86" fmla="*/ 1304755 h 1432256"/>
              <a:gd name="connsiteX87" fmla="*/ 645600 w 3465374"/>
              <a:gd name="connsiteY87" fmla="*/ 1301341 h 1432256"/>
              <a:gd name="connsiteX88" fmla="*/ 652503 w 3465374"/>
              <a:gd name="connsiteY88" fmla="*/ 1297835 h 1432256"/>
              <a:gd name="connsiteX89" fmla="*/ 659406 w 3465374"/>
              <a:gd name="connsiteY89" fmla="*/ 1294237 h 1432256"/>
              <a:gd name="connsiteX90" fmla="*/ 666309 w 3465374"/>
              <a:gd name="connsiteY90" fmla="*/ 1290547 h 1432256"/>
              <a:gd name="connsiteX91" fmla="*/ 673212 w 3465374"/>
              <a:gd name="connsiteY91" fmla="*/ 1286766 h 1432256"/>
              <a:gd name="connsiteX92" fmla="*/ 680115 w 3465374"/>
              <a:gd name="connsiteY92" fmla="*/ 1282882 h 1432256"/>
              <a:gd name="connsiteX93" fmla="*/ 687018 w 3465374"/>
              <a:gd name="connsiteY93" fmla="*/ 1278906 h 1432256"/>
              <a:gd name="connsiteX94" fmla="*/ 693922 w 3465374"/>
              <a:gd name="connsiteY94" fmla="*/ 1274827 h 1432256"/>
              <a:gd name="connsiteX95" fmla="*/ 700825 w 3465374"/>
              <a:gd name="connsiteY95" fmla="*/ 1270656 h 1432256"/>
              <a:gd name="connsiteX96" fmla="*/ 707728 w 3465374"/>
              <a:gd name="connsiteY96" fmla="*/ 1266371 h 1432256"/>
              <a:gd name="connsiteX97" fmla="*/ 714631 w 3465374"/>
              <a:gd name="connsiteY97" fmla="*/ 1261994 h 1432256"/>
              <a:gd name="connsiteX98" fmla="*/ 721534 w 3465374"/>
              <a:gd name="connsiteY98" fmla="*/ 1257514 h 1432256"/>
              <a:gd name="connsiteX99" fmla="*/ 728437 w 3465374"/>
              <a:gd name="connsiteY99" fmla="*/ 1252919 h 1432256"/>
              <a:gd name="connsiteX100" fmla="*/ 735340 w 3465374"/>
              <a:gd name="connsiteY100" fmla="*/ 1248233 h 1432256"/>
              <a:gd name="connsiteX101" fmla="*/ 742243 w 3465374"/>
              <a:gd name="connsiteY101" fmla="*/ 1243432 h 1432256"/>
              <a:gd name="connsiteX102" fmla="*/ 749147 w 3465374"/>
              <a:gd name="connsiteY102" fmla="*/ 1238516 h 1432256"/>
              <a:gd name="connsiteX103" fmla="*/ 756050 w 3465374"/>
              <a:gd name="connsiteY103" fmla="*/ 1233498 h 1432256"/>
              <a:gd name="connsiteX104" fmla="*/ 762953 w 3465374"/>
              <a:gd name="connsiteY104" fmla="*/ 1228365 h 1432256"/>
              <a:gd name="connsiteX105" fmla="*/ 769856 w 3465374"/>
              <a:gd name="connsiteY105" fmla="*/ 1223117 h 1432256"/>
              <a:gd name="connsiteX106" fmla="*/ 776759 w 3465374"/>
              <a:gd name="connsiteY106" fmla="*/ 1217754 h 1432256"/>
              <a:gd name="connsiteX107" fmla="*/ 783662 w 3465374"/>
              <a:gd name="connsiteY107" fmla="*/ 1212277 h 1432256"/>
              <a:gd name="connsiteX108" fmla="*/ 790565 w 3465374"/>
              <a:gd name="connsiteY108" fmla="*/ 1206686 h 1432256"/>
              <a:gd name="connsiteX109" fmla="*/ 797469 w 3465374"/>
              <a:gd name="connsiteY109" fmla="*/ 1200980 h 1432256"/>
              <a:gd name="connsiteX110" fmla="*/ 804372 w 3465374"/>
              <a:gd name="connsiteY110" fmla="*/ 1195159 h 1432256"/>
              <a:gd name="connsiteX111" fmla="*/ 811275 w 3465374"/>
              <a:gd name="connsiteY111" fmla="*/ 1189212 h 1432256"/>
              <a:gd name="connsiteX112" fmla="*/ 818178 w 3465374"/>
              <a:gd name="connsiteY112" fmla="*/ 1183151 h 1432256"/>
              <a:gd name="connsiteX113" fmla="*/ 825081 w 3465374"/>
              <a:gd name="connsiteY113" fmla="*/ 1176975 h 1432256"/>
              <a:gd name="connsiteX114" fmla="*/ 831984 w 3465374"/>
              <a:gd name="connsiteY114" fmla="*/ 1170673 h 1432256"/>
              <a:gd name="connsiteX115" fmla="*/ 838887 w 3465374"/>
              <a:gd name="connsiteY115" fmla="*/ 1164245 h 1432256"/>
              <a:gd name="connsiteX116" fmla="*/ 845791 w 3465374"/>
              <a:gd name="connsiteY116" fmla="*/ 1157703 h 1432256"/>
              <a:gd name="connsiteX117" fmla="*/ 852694 w 3465374"/>
              <a:gd name="connsiteY117" fmla="*/ 1151023 h 1432256"/>
              <a:gd name="connsiteX118" fmla="*/ 859597 w 3465374"/>
              <a:gd name="connsiteY118" fmla="*/ 1144239 h 1432256"/>
              <a:gd name="connsiteX119" fmla="*/ 866500 w 3465374"/>
              <a:gd name="connsiteY119" fmla="*/ 1137319 h 1432256"/>
              <a:gd name="connsiteX120" fmla="*/ 873403 w 3465374"/>
              <a:gd name="connsiteY120" fmla="*/ 1130284 h 1432256"/>
              <a:gd name="connsiteX121" fmla="*/ 880306 w 3465374"/>
              <a:gd name="connsiteY121" fmla="*/ 1123111 h 1432256"/>
              <a:gd name="connsiteX122" fmla="*/ 887209 w 3465374"/>
              <a:gd name="connsiteY122" fmla="*/ 1115824 h 1432256"/>
              <a:gd name="connsiteX123" fmla="*/ 894112 w 3465374"/>
              <a:gd name="connsiteY123" fmla="*/ 1108410 h 1432256"/>
              <a:gd name="connsiteX124" fmla="*/ 901016 w 3465374"/>
              <a:gd name="connsiteY124" fmla="*/ 1100871 h 1432256"/>
              <a:gd name="connsiteX125" fmla="*/ 907919 w 3465374"/>
              <a:gd name="connsiteY125" fmla="*/ 1093205 h 1432256"/>
              <a:gd name="connsiteX126" fmla="*/ 914822 w 3465374"/>
              <a:gd name="connsiteY126" fmla="*/ 1085414 h 1432256"/>
              <a:gd name="connsiteX127" fmla="*/ 921725 w 3465374"/>
              <a:gd name="connsiteY127" fmla="*/ 1077508 h 1432256"/>
              <a:gd name="connsiteX128" fmla="*/ 928628 w 3465374"/>
              <a:gd name="connsiteY128" fmla="*/ 1069464 h 1432256"/>
              <a:gd name="connsiteX129" fmla="*/ 935531 w 3465374"/>
              <a:gd name="connsiteY129" fmla="*/ 1061306 h 1432256"/>
              <a:gd name="connsiteX130" fmla="*/ 942434 w 3465374"/>
              <a:gd name="connsiteY130" fmla="*/ 1053022 h 1432256"/>
              <a:gd name="connsiteX131" fmla="*/ 949338 w 3465374"/>
              <a:gd name="connsiteY131" fmla="*/ 1044612 h 1432256"/>
              <a:gd name="connsiteX132" fmla="*/ 956241 w 3465374"/>
              <a:gd name="connsiteY132" fmla="*/ 1036075 h 1432256"/>
              <a:gd name="connsiteX133" fmla="*/ 963144 w 3465374"/>
              <a:gd name="connsiteY133" fmla="*/ 1027425 h 1432256"/>
              <a:gd name="connsiteX134" fmla="*/ 970047 w 3465374"/>
              <a:gd name="connsiteY134" fmla="*/ 1018648 h 1432256"/>
              <a:gd name="connsiteX135" fmla="*/ 976950 w 3465374"/>
              <a:gd name="connsiteY135" fmla="*/ 1009756 h 1432256"/>
              <a:gd name="connsiteX136" fmla="*/ 983853 w 3465374"/>
              <a:gd name="connsiteY136" fmla="*/ 1000739 h 1432256"/>
              <a:gd name="connsiteX137" fmla="*/ 990756 w 3465374"/>
              <a:gd name="connsiteY137" fmla="*/ 991595 h 1432256"/>
              <a:gd name="connsiteX138" fmla="*/ 997660 w 3465374"/>
              <a:gd name="connsiteY138" fmla="*/ 982349 h 1432256"/>
              <a:gd name="connsiteX139" fmla="*/ 1004563 w 3465374"/>
              <a:gd name="connsiteY139" fmla="*/ 972976 h 1432256"/>
              <a:gd name="connsiteX140" fmla="*/ 1011466 w 3465374"/>
              <a:gd name="connsiteY140" fmla="*/ 963500 h 1432256"/>
              <a:gd name="connsiteX141" fmla="*/ 1018369 w 3465374"/>
              <a:gd name="connsiteY141" fmla="*/ 953898 h 1432256"/>
              <a:gd name="connsiteX142" fmla="*/ 1025272 w 3465374"/>
              <a:gd name="connsiteY142" fmla="*/ 944193 h 1432256"/>
              <a:gd name="connsiteX143" fmla="*/ 1032175 w 3465374"/>
              <a:gd name="connsiteY143" fmla="*/ 934374 h 1432256"/>
              <a:gd name="connsiteX144" fmla="*/ 1039078 w 3465374"/>
              <a:gd name="connsiteY144" fmla="*/ 924440 h 1432256"/>
              <a:gd name="connsiteX145" fmla="*/ 1045981 w 3465374"/>
              <a:gd name="connsiteY145" fmla="*/ 914414 h 1432256"/>
              <a:gd name="connsiteX146" fmla="*/ 1052885 w 3465374"/>
              <a:gd name="connsiteY146" fmla="*/ 904273 h 1432256"/>
              <a:gd name="connsiteX147" fmla="*/ 1059788 w 3465374"/>
              <a:gd name="connsiteY147" fmla="*/ 894030 h 1432256"/>
              <a:gd name="connsiteX148" fmla="*/ 1066691 w 3465374"/>
              <a:gd name="connsiteY148" fmla="*/ 883683 h 1432256"/>
              <a:gd name="connsiteX149" fmla="*/ 1073594 w 3465374"/>
              <a:gd name="connsiteY149" fmla="*/ 873245 h 1432256"/>
              <a:gd name="connsiteX150" fmla="*/ 1080497 w 3465374"/>
              <a:gd name="connsiteY150" fmla="*/ 862704 h 1432256"/>
              <a:gd name="connsiteX151" fmla="*/ 1087400 w 3465374"/>
              <a:gd name="connsiteY151" fmla="*/ 852070 h 1432256"/>
              <a:gd name="connsiteX152" fmla="*/ 1094303 w 3465374"/>
              <a:gd name="connsiteY152" fmla="*/ 841346 h 1432256"/>
              <a:gd name="connsiteX153" fmla="*/ 1101207 w 3465374"/>
              <a:gd name="connsiteY153" fmla="*/ 830529 h 1432256"/>
              <a:gd name="connsiteX154" fmla="*/ 1108110 w 3465374"/>
              <a:gd name="connsiteY154" fmla="*/ 819644 h 1432256"/>
              <a:gd name="connsiteX155" fmla="*/ 1115013 w 3465374"/>
              <a:gd name="connsiteY155" fmla="*/ 808656 h 1432256"/>
              <a:gd name="connsiteX156" fmla="*/ 1121916 w 3465374"/>
              <a:gd name="connsiteY156" fmla="*/ 797599 h 1432256"/>
              <a:gd name="connsiteX157" fmla="*/ 1128819 w 3465374"/>
              <a:gd name="connsiteY157" fmla="*/ 786462 h 1432256"/>
              <a:gd name="connsiteX158" fmla="*/ 1135722 w 3465374"/>
              <a:gd name="connsiteY158" fmla="*/ 775244 h 1432256"/>
              <a:gd name="connsiteX159" fmla="*/ 1142625 w 3465374"/>
              <a:gd name="connsiteY159" fmla="*/ 763970 h 1432256"/>
              <a:gd name="connsiteX160" fmla="*/ 1149529 w 3465374"/>
              <a:gd name="connsiteY160" fmla="*/ 752626 h 1432256"/>
              <a:gd name="connsiteX161" fmla="*/ 1156432 w 3465374"/>
              <a:gd name="connsiteY161" fmla="*/ 741202 h 1432256"/>
              <a:gd name="connsiteX162" fmla="*/ 1163335 w 3465374"/>
              <a:gd name="connsiteY162" fmla="*/ 729733 h 1432256"/>
              <a:gd name="connsiteX163" fmla="*/ 1170238 w 3465374"/>
              <a:gd name="connsiteY163" fmla="*/ 718206 h 1432256"/>
              <a:gd name="connsiteX164" fmla="*/ 1177141 w 3465374"/>
              <a:gd name="connsiteY164" fmla="*/ 706633 h 1432256"/>
              <a:gd name="connsiteX165" fmla="*/ 1184044 w 3465374"/>
              <a:gd name="connsiteY165" fmla="*/ 694992 h 1432256"/>
              <a:gd name="connsiteX166" fmla="*/ 1190947 w 3465374"/>
              <a:gd name="connsiteY166" fmla="*/ 683316 h 1432256"/>
              <a:gd name="connsiteX167" fmla="*/ 1197850 w 3465374"/>
              <a:gd name="connsiteY167" fmla="*/ 671606 h 1432256"/>
              <a:gd name="connsiteX168" fmla="*/ 1204754 w 3465374"/>
              <a:gd name="connsiteY168" fmla="*/ 659850 h 1432256"/>
              <a:gd name="connsiteX169" fmla="*/ 1211657 w 3465374"/>
              <a:gd name="connsiteY169" fmla="*/ 648071 h 1432256"/>
              <a:gd name="connsiteX170" fmla="*/ 1218560 w 3465374"/>
              <a:gd name="connsiteY170" fmla="*/ 636270 h 1432256"/>
              <a:gd name="connsiteX171" fmla="*/ 1225463 w 3465374"/>
              <a:gd name="connsiteY171" fmla="*/ 624422 h 1432256"/>
              <a:gd name="connsiteX172" fmla="*/ 1232366 w 3465374"/>
              <a:gd name="connsiteY172" fmla="*/ 612574 h 1432256"/>
              <a:gd name="connsiteX173" fmla="*/ 1239269 w 3465374"/>
              <a:gd name="connsiteY173" fmla="*/ 600704 h 1432256"/>
              <a:gd name="connsiteX174" fmla="*/ 1246172 w 3465374"/>
              <a:gd name="connsiteY174" fmla="*/ 588833 h 1432256"/>
              <a:gd name="connsiteX175" fmla="*/ 1253076 w 3465374"/>
              <a:gd name="connsiteY175" fmla="*/ 576951 h 1432256"/>
              <a:gd name="connsiteX176" fmla="*/ 1259979 w 3465374"/>
              <a:gd name="connsiteY176" fmla="*/ 565069 h 1432256"/>
              <a:gd name="connsiteX177" fmla="*/ 1266882 w 3465374"/>
              <a:gd name="connsiteY177" fmla="*/ 553187 h 1432256"/>
              <a:gd name="connsiteX178" fmla="*/ 1273785 w 3465374"/>
              <a:gd name="connsiteY178" fmla="*/ 541328 h 1432256"/>
              <a:gd name="connsiteX179" fmla="*/ 1280688 w 3465374"/>
              <a:gd name="connsiteY179" fmla="*/ 529469 h 1432256"/>
              <a:gd name="connsiteX180" fmla="*/ 1287591 w 3465374"/>
              <a:gd name="connsiteY180" fmla="*/ 517644 h 1432256"/>
              <a:gd name="connsiteX181" fmla="*/ 1294494 w 3465374"/>
              <a:gd name="connsiteY181" fmla="*/ 505842 h 1432256"/>
              <a:gd name="connsiteX182" fmla="*/ 1301398 w 3465374"/>
              <a:gd name="connsiteY182" fmla="*/ 494052 h 1432256"/>
              <a:gd name="connsiteX183" fmla="*/ 1308301 w 3465374"/>
              <a:gd name="connsiteY183" fmla="*/ 482319 h 1432256"/>
              <a:gd name="connsiteX184" fmla="*/ 1315204 w 3465374"/>
              <a:gd name="connsiteY184" fmla="*/ 470620 h 1432256"/>
              <a:gd name="connsiteX185" fmla="*/ 1322107 w 3465374"/>
              <a:gd name="connsiteY185" fmla="*/ 458956 h 1432256"/>
              <a:gd name="connsiteX186" fmla="*/ 1329010 w 3465374"/>
              <a:gd name="connsiteY186" fmla="*/ 447361 h 1432256"/>
              <a:gd name="connsiteX187" fmla="*/ 1335913 w 3465374"/>
              <a:gd name="connsiteY187" fmla="*/ 435811 h 1432256"/>
              <a:gd name="connsiteX188" fmla="*/ 1342816 w 3465374"/>
              <a:gd name="connsiteY188" fmla="*/ 424330 h 1432256"/>
              <a:gd name="connsiteX189" fmla="*/ 1349719 w 3465374"/>
              <a:gd name="connsiteY189" fmla="*/ 412918 h 1432256"/>
              <a:gd name="connsiteX190" fmla="*/ 1356623 w 3465374"/>
              <a:gd name="connsiteY190" fmla="*/ 401574 h 1432256"/>
              <a:gd name="connsiteX191" fmla="*/ 1363526 w 3465374"/>
              <a:gd name="connsiteY191" fmla="*/ 390311 h 1432256"/>
              <a:gd name="connsiteX192" fmla="*/ 1370429 w 3465374"/>
              <a:gd name="connsiteY192" fmla="*/ 379128 h 1432256"/>
              <a:gd name="connsiteX193" fmla="*/ 1377332 w 3465374"/>
              <a:gd name="connsiteY193" fmla="*/ 368036 h 1432256"/>
              <a:gd name="connsiteX194" fmla="*/ 1384235 w 3465374"/>
              <a:gd name="connsiteY194" fmla="*/ 357037 h 1432256"/>
              <a:gd name="connsiteX195" fmla="*/ 1391138 w 3465374"/>
              <a:gd name="connsiteY195" fmla="*/ 346152 h 1432256"/>
              <a:gd name="connsiteX196" fmla="*/ 1398041 w 3465374"/>
              <a:gd name="connsiteY196" fmla="*/ 335358 h 1432256"/>
              <a:gd name="connsiteX197" fmla="*/ 1404945 w 3465374"/>
              <a:gd name="connsiteY197" fmla="*/ 324679 h 1432256"/>
              <a:gd name="connsiteX198" fmla="*/ 1411848 w 3465374"/>
              <a:gd name="connsiteY198" fmla="*/ 314115 h 1432256"/>
              <a:gd name="connsiteX199" fmla="*/ 1418751 w 3465374"/>
              <a:gd name="connsiteY199" fmla="*/ 303688 h 1432256"/>
              <a:gd name="connsiteX200" fmla="*/ 1425654 w 3465374"/>
              <a:gd name="connsiteY200" fmla="*/ 293376 h 1432256"/>
              <a:gd name="connsiteX201" fmla="*/ 1432557 w 3465374"/>
              <a:gd name="connsiteY201" fmla="*/ 283201 h 1432256"/>
              <a:gd name="connsiteX202" fmla="*/ 1439460 w 3465374"/>
              <a:gd name="connsiteY202" fmla="*/ 273164 h 1432256"/>
              <a:gd name="connsiteX203" fmla="*/ 1446363 w 3465374"/>
              <a:gd name="connsiteY203" fmla="*/ 263275 h 1432256"/>
              <a:gd name="connsiteX204" fmla="*/ 1453267 w 3465374"/>
              <a:gd name="connsiteY204" fmla="*/ 253536 h 1432256"/>
              <a:gd name="connsiteX205" fmla="*/ 1460170 w 3465374"/>
              <a:gd name="connsiteY205" fmla="*/ 243946 h 1432256"/>
              <a:gd name="connsiteX206" fmla="*/ 1467073 w 3465374"/>
              <a:gd name="connsiteY206" fmla="*/ 234516 h 1432256"/>
              <a:gd name="connsiteX207" fmla="*/ 1473976 w 3465374"/>
              <a:gd name="connsiteY207" fmla="*/ 225258 h 1432256"/>
              <a:gd name="connsiteX208" fmla="*/ 1480879 w 3465374"/>
              <a:gd name="connsiteY208" fmla="*/ 216160 h 1432256"/>
              <a:gd name="connsiteX209" fmla="*/ 1487782 w 3465374"/>
              <a:gd name="connsiteY209" fmla="*/ 207246 h 1432256"/>
              <a:gd name="connsiteX210" fmla="*/ 1494685 w 3465374"/>
              <a:gd name="connsiteY210" fmla="*/ 198503 h 1432256"/>
              <a:gd name="connsiteX211" fmla="*/ 1501588 w 3465374"/>
              <a:gd name="connsiteY211" fmla="*/ 189955 h 1432256"/>
              <a:gd name="connsiteX212" fmla="*/ 1508492 w 3465374"/>
              <a:gd name="connsiteY212" fmla="*/ 181591 h 1432256"/>
              <a:gd name="connsiteX213" fmla="*/ 1515395 w 3465374"/>
              <a:gd name="connsiteY213" fmla="*/ 173433 h 1432256"/>
              <a:gd name="connsiteX214" fmla="*/ 1522298 w 3465374"/>
              <a:gd name="connsiteY214" fmla="*/ 165458 h 1432256"/>
              <a:gd name="connsiteX215" fmla="*/ 1529201 w 3465374"/>
              <a:gd name="connsiteY215" fmla="*/ 157701 h 1432256"/>
              <a:gd name="connsiteX216" fmla="*/ 1536104 w 3465374"/>
              <a:gd name="connsiteY216" fmla="*/ 150139 h 1432256"/>
              <a:gd name="connsiteX217" fmla="*/ 1543007 w 3465374"/>
              <a:gd name="connsiteY217" fmla="*/ 142805 h 1432256"/>
              <a:gd name="connsiteX218" fmla="*/ 1549910 w 3465374"/>
              <a:gd name="connsiteY218" fmla="*/ 135679 h 1432256"/>
              <a:gd name="connsiteX219" fmla="*/ 1556814 w 3465374"/>
              <a:gd name="connsiteY219" fmla="*/ 128781 h 1432256"/>
              <a:gd name="connsiteX220" fmla="*/ 1563717 w 3465374"/>
              <a:gd name="connsiteY220" fmla="*/ 122101 h 1432256"/>
              <a:gd name="connsiteX221" fmla="*/ 1570620 w 3465374"/>
              <a:gd name="connsiteY221" fmla="*/ 115650 h 1432256"/>
              <a:gd name="connsiteX222" fmla="*/ 1577523 w 3465374"/>
              <a:gd name="connsiteY222" fmla="*/ 109428 h 1432256"/>
              <a:gd name="connsiteX223" fmla="*/ 1584426 w 3465374"/>
              <a:gd name="connsiteY223" fmla="*/ 103458 h 1432256"/>
              <a:gd name="connsiteX224" fmla="*/ 1591329 w 3465374"/>
              <a:gd name="connsiteY224" fmla="*/ 97718 h 1432256"/>
              <a:gd name="connsiteX225" fmla="*/ 1598232 w 3465374"/>
              <a:gd name="connsiteY225" fmla="*/ 92218 h 1432256"/>
              <a:gd name="connsiteX226" fmla="*/ 1605135 w 3465374"/>
              <a:gd name="connsiteY226" fmla="*/ 86970 h 1432256"/>
              <a:gd name="connsiteX227" fmla="*/ 1612039 w 3465374"/>
              <a:gd name="connsiteY227" fmla="*/ 81963 h 1432256"/>
              <a:gd name="connsiteX228" fmla="*/ 1618942 w 3465374"/>
              <a:gd name="connsiteY228" fmla="*/ 77220 h 1432256"/>
              <a:gd name="connsiteX229" fmla="*/ 1625845 w 3465374"/>
              <a:gd name="connsiteY229" fmla="*/ 72728 h 1432256"/>
              <a:gd name="connsiteX230" fmla="*/ 1632748 w 3465374"/>
              <a:gd name="connsiteY230" fmla="*/ 68489 h 1432256"/>
              <a:gd name="connsiteX231" fmla="*/ 1639651 w 3465374"/>
              <a:gd name="connsiteY231" fmla="*/ 64524 h 1432256"/>
              <a:gd name="connsiteX232" fmla="*/ 1646554 w 3465374"/>
              <a:gd name="connsiteY232" fmla="*/ 60823 h 1432256"/>
              <a:gd name="connsiteX233" fmla="*/ 1653457 w 3465374"/>
              <a:gd name="connsiteY233" fmla="*/ 57386 h 1432256"/>
              <a:gd name="connsiteX234" fmla="*/ 1660361 w 3465374"/>
              <a:gd name="connsiteY234" fmla="*/ 54200 h 1432256"/>
              <a:gd name="connsiteX235" fmla="*/ 1667264 w 3465374"/>
              <a:gd name="connsiteY235" fmla="*/ 51290 h 1432256"/>
              <a:gd name="connsiteX236" fmla="*/ 1674167 w 3465374"/>
              <a:gd name="connsiteY236" fmla="*/ 48655 h 1432256"/>
              <a:gd name="connsiteX237" fmla="*/ 1681070 w 3465374"/>
              <a:gd name="connsiteY237" fmla="*/ 46294 h 1432256"/>
              <a:gd name="connsiteX238" fmla="*/ 1687973 w 3465374"/>
              <a:gd name="connsiteY238" fmla="*/ 44209 h 1432256"/>
              <a:gd name="connsiteX239" fmla="*/ 1694876 w 3465374"/>
              <a:gd name="connsiteY239" fmla="*/ 42399 h 1432256"/>
              <a:gd name="connsiteX240" fmla="*/ 1701779 w 3465374"/>
              <a:gd name="connsiteY240" fmla="*/ 40863 h 1432256"/>
              <a:gd name="connsiteX241" fmla="*/ 1708683 w 3465374"/>
              <a:gd name="connsiteY241" fmla="*/ 39603 h 1432256"/>
              <a:gd name="connsiteX242" fmla="*/ 1715586 w 3465374"/>
              <a:gd name="connsiteY242" fmla="*/ 38629 h 1432256"/>
              <a:gd name="connsiteX243" fmla="*/ 1722489 w 3465374"/>
              <a:gd name="connsiteY243" fmla="*/ 37941 h 1432256"/>
              <a:gd name="connsiteX244" fmla="*/ 1729392 w 3465374"/>
              <a:gd name="connsiteY244" fmla="*/ 37517 h 1432256"/>
              <a:gd name="connsiteX245" fmla="*/ 1736295 w 3465374"/>
              <a:gd name="connsiteY245" fmla="*/ 37368 h 1432256"/>
              <a:gd name="connsiteX246" fmla="*/ 1743198 w 3465374"/>
              <a:gd name="connsiteY246" fmla="*/ 37517 h 1432256"/>
              <a:gd name="connsiteX247" fmla="*/ 1750101 w 3465374"/>
              <a:gd name="connsiteY247" fmla="*/ 37930 h 1432256"/>
              <a:gd name="connsiteX248" fmla="*/ 1757004 w 3465374"/>
              <a:gd name="connsiteY248" fmla="*/ 38629 h 1432256"/>
              <a:gd name="connsiteX249" fmla="*/ 1763908 w 3465374"/>
              <a:gd name="connsiteY249" fmla="*/ 39614 h 1432256"/>
              <a:gd name="connsiteX250" fmla="*/ 1770811 w 3465374"/>
              <a:gd name="connsiteY250" fmla="*/ 40875 h 1432256"/>
              <a:gd name="connsiteX251" fmla="*/ 1777714 w 3465374"/>
              <a:gd name="connsiteY251" fmla="*/ 42399 h 1432256"/>
              <a:gd name="connsiteX252" fmla="*/ 1784617 w 3465374"/>
              <a:gd name="connsiteY252" fmla="*/ 44209 h 1432256"/>
              <a:gd name="connsiteX253" fmla="*/ 1791520 w 3465374"/>
              <a:gd name="connsiteY253" fmla="*/ 46294 h 1432256"/>
              <a:gd name="connsiteX254" fmla="*/ 1798423 w 3465374"/>
              <a:gd name="connsiteY254" fmla="*/ 48655 h 1432256"/>
              <a:gd name="connsiteX255" fmla="*/ 1805326 w 3465374"/>
              <a:gd name="connsiteY255" fmla="*/ 51290 h 1432256"/>
              <a:gd name="connsiteX256" fmla="*/ 1812230 w 3465374"/>
              <a:gd name="connsiteY256" fmla="*/ 54200 h 1432256"/>
              <a:gd name="connsiteX257" fmla="*/ 1819133 w 3465374"/>
              <a:gd name="connsiteY257" fmla="*/ 57374 h 1432256"/>
              <a:gd name="connsiteX258" fmla="*/ 1826036 w 3465374"/>
              <a:gd name="connsiteY258" fmla="*/ 60812 h 1432256"/>
              <a:gd name="connsiteX259" fmla="*/ 1832939 w 3465374"/>
              <a:gd name="connsiteY259" fmla="*/ 64524 h 1432256"/>
              <a:gd name="connsiteX260" fmla="*/ 1839842 w 3465374"/>
              <a:gd name="connsiteY260" fmla="*/ 68500 h 1432256"/>
              <a:gd name="connsiteX261" fmla="*/ 1846745 w 3465374"/>
              <a:gd name="connsiteY261" fmla="*/ 72739 h 1432256"/>
              <a:gd name="connsiteX262" fmla="*/ 1853648 w 3465374"/>
              <a:gd name="connsiteY262" fmla="*/ 77220 h 1432256"/>
              <a:gd name="connsiteX263" fmla="*/ 1860552 w 3465374"/>
              <a:gd name="connsiteY263" fmla="*/ 81963 h 1432256"/>
              <a:gd name="connsiteX264" fmla="*/ 1867455 w 3465374"/>
              <a:gd name="connsiteY264" fmla="*/ 86970 h 1432256"/>
              <a:gd name="connsiteX265" fmla="*/ 1874358 w 3465374"/>
              <a:gd name="connsiteY265" fmla="*/ 92218 h 1432256"/>
              <a:gd name="connsiteX266" fmla="*/ 1881261 w 3465374"/>
              <a:gd name="connsiteY266" fmla="*/ 97718 h 1432256"/>
              <a:gd name="connsiteX267" fmla="*/ 1888164 w 3465374"/>
              <a:gd name="connsiteY267" fmla="*/ 103447 h 1432256"/>
              <a:gd name="connsiteX268" fmla="*/ 1895067 w 3465374"/>
              <a:gd name="connsiteY268" fmla="*/ 109428 h 1432256"/>
              <a:gd name="connsiteX269" fmla="*/ 1901970 w 3465374"/>
              <a:gd name="connsiteY269" fmla="*/ 115650 h 1432256"/>
              <a:gd name="connsiteX270" fmla="*/ 1908873 w 3465374"/>
              <a:gd name="connsiteY270" fmla="*/ 122101 h 1432256"/>
              <a:gd name="connsiteX271" fmla="*/ 1915777 w 3465374"/>
              <a:gd name="connsiteY271" fmla="*/ 128781 h 1432256"/>
              <a:gd name="connsiteX272" fmla="*/ 1922680 w 3465374"/>
              <a:gd name="connsiteY272" fmla="*/ 135679 h 1432256"/>
              <a:gd name="connsiteX273" fmla="*/ 1929583 w 3465374"/>
              <a:gd name="connsiteY273" fmla="*/ 142805 h 1432256"/>
              <a:gd name="connsiteX274" fmla="*/ 1936486 w 3465374"/>
              <a:gd name="connsiteY274" fmla="*/ 150139 h 1432256"/>
              <a:gd name="connsiteX275" fmla="*/ 1943389 w 3465374"/>
              <a:gd name="connsiteY275" fmla="*/ 157701 h 1432256"/>
              <a:gd name="connsiteX276" fmla="*/ 1950292 w 3465374"/>
              <a:gd name="connsiteY276" fmla="*/ 165458 h 1432256"/>
              <a:gd name="connsiteX277" fmla="*/ 1957195 w 3465374"/>
              <a:gd name="connsiteY277" fmla="*/ 173433 h 1432256"/>
              <a:gd name="connsiteX278" fmla="*/ 1964099 w 3465374"/>
              <a:gd name="connsiteY278" fmla="*/ 181591 h 1432256"/>
              <a:gd name="connsiteX279" fmla="*/ 1971002 w 3465374"/>
              <a:gd name="connsiteY279" fmla="*/ 189955 h 1432256"/>
              <a:gd name="connsiteX280" fmla="*/ 1977905 w 3465374"/>
              <a:gd name="connsiteY280" fmla="*/ 198503 h 1432256"/>
              <a:gd name="connsiteX281" fmla="*/ 1984808 w 3465374"/>
              <a:gd name="connsiteY281" fmla="*/ 207246 h 1432256"/>
              <a:gd name="connsiteX282" fmla="*/ 1991711 w 3465374"/>
              <a:gd name="connsiteY282" fmla="*/ 216160 h 1432256"/>
              <a:gd name="connsiteX283" fmla="*/ 1998614 w 3465374"/>
              <a:gd name="connsiteY283" fmla="*/ 225258 h 1432256"/>
              <a:gd name="connsiteX284" fmla="*/ 2005517 w 3465374"/>
              <a:gd name="connsiteY284" fmla="*/ 234516 h 1432256"/>
              <a:gd name="connsiteX285" fmla="*/ 2012421 w 3465374"/>
              <a:gd name="connsiteY285" fmla="*/ 243946 h 1432256"/>
              <a:gd name="connsiteX286" fmla="*/ 2019324 w 3465374"/>
              <a:gd name="connsiteY286" fmla="*/ 253525 h 1432256"/>
              <a:gd name="connsiteX287" fmla="*/ 2026227 w 3465374"/>
              <a:gd name="connsiteY287" fmla="*/ 263264 h 1432256"/>
              <a:gd name="connsiteX288" fmla="*/ 2033130 w 3465374"/>
              <a:gd name="connsiteY288" fmla="*/ 273164 h 1432256"/>
              <a:gd name="connsiteX289" fmla="*/ 2040033 w 3465374"/>
              <a:gd name="connsiteY289" fmla="*/ 283201 h 1432256"/>
              <a:gd name="connsiteX290" fmla="*/ 2046936 w 3465374"/>
              <a:gd name="connsiteY290" fmla="*/ 293376 h 1432256"/>
              <a:gd name="connsiteX291" fmla="*/ 2053839 w 3465374"/>
              <a:gd name="connsiteY291" fmla="*/ 303688 h 1432256"/>
              <a:gd name="connsiteX292" fmla="*/ 2060742 w 3465374"/>
              <a:gd name="connsiteY292" fmla="*/ 314115 h 1432256"/>
              <a:gd name="connsiteX293" fmla="*/ 2067646 w 3465374"/>
              <a:gd name="connsiteY293" fmla="*/ 324679 h 1432256"/>
              <a:gd name="connsiteX294" fmla="*/ 2074549 w 3465374"/>
              <a:gd name="connsiteY294" fmla="*/ 335358 h 1432256"/>
              <a:gd name="connsiteX295" fmla="*/ 2081452 w 3465374"/>
              <a:gd name="connsiteY295" fmla="*/ 346140 h 1432256"/>
              <a:gd name="connsiteX296" fmla="*/ 2088355 w 3465374"/>
              <a:gd name="connsiteY296" fmla="*/ 357037 h 1432256"/>
              <a:gd name="connsiteX297" fmla="*/ 2095258 w 3465374"/>
              <a:gd name="connsiteY297" fmla="*/ 368036 h 1432256"/>
              <a:gd name="connsiteX298" fmla="*/ 2102161 w 3465374"/>
              <a:gd name="connsiteY298" fmla="*/ 379128 h 1432256"/>
              <a:gd name="connsiteX299" fmla="*/ 2109064 w 3465374"/>
              <a:gd name="connsiteY299" fmla="*/ 390311 h 1432256"/>
              <a:gd name="connsiteX300" fmla="*/ 2115968 w 3465374"/>
              <a:gd name="connsiteY300" fmla="*/ 401574 h 1432256"/>
              <a:gd name="connsiteX301" fmla="*/ 2122871 w 3465374"/>
              <a:gd name="connsiteY301" fmla="*/ 412918 h 1432256"/>
              <a:gd name="connsiteX302" fmla="*/ 2129774 w 3465374"/>
              <a:gd name="connsiteY302" fmla="*/ 424330 h 1432256"/>
              <a:gd name="connsiteX303" fmla="*/ 2136677 w 3465374"/>
              <a:gd name="connsiteY303" fmla="*/ 435811 h 1432256"/>
              <a:gd name="connsiteX304" fmla="*/ 2143580 w 3465374"/>
              <a:gd name="connsiteY304" fmla="*/ 447361 h 1432256"/>
              <a:gd name="connsiteX305" fmla="*/ 2150483 w 3465374"/>
              <a:gd name="connsiteY305" fmla="*/ 458956 h 1432256"/>
              <a:gd name="connsiteX306" fmla="*/ 2157386 w 3465374"/>
              <a:gd name="connsiteY306" fmla="*/ 470620 h 1432256"/>
              <a:gd name="connsiteX307" fmla="*/ 2164290 w 3465374"/>
              <a:gd name="connsiteY307" fmla="*/ 482308 h 1432256"/>
              <a:gd name="connsiteX308" fmla="*/ 2171193 w 3465374"/>
              <a:gd name="connsiteY308" fmla="*/ 494052 h 1432256"/>
              <a:gd name="connsiteX309" fmla="*/ 2178096 w 3465374"/>
              <a:gd name="connsiteY309" fmla="*/ 505831 h 1432256"/>
              <a:gd name="connsiteX310" fmla="*/ 2184999 w 3465374"/>
              <a:gd name="connsiteY310" fmla="*/ 517633 h 1432256"/>
              <a:gd name="connsiteX311" fmla="*/ 2191902 w 3465374"/>
              <a:gd name="connsiteY311" fmla="*/ 529469 h 1432256"/>
              <a:gd name="connsiteX312" fmla="*/ 2198805 w 3465374"/>
              <a:gd name="connsiteY312" fmla="*/ 541328 h 1432256"/>
              <a:gd name="connsiteX313" fmla="*/ 2205708 w 3465374"/>
              <a:gd name="connsiteY313" fmla="*/ 553187 h 1432256"/>
              <a:gd name="connsiteX314" fmla="*/ 2212612 w 3465374"/>
              <a:gd name="connsiteY314" fmla="*/ 565069 h 1432256"/>
              <a:gd name="connsiteX315" fmla="*/ 2219515 w 3465374"/>
              <a:gd name="connsiteY315" fmla="*/ 576951 h 1432256"/>
              <a:gd name="connsiteX316" fmla="*/ 2226418 w 3465374"/>
              <a:gd name="connsiteY316" fmla="*/ 588833 h 1432256"/>
              <a:gd name="connsiteX317" fmla="*/ 2233321 w 3465374"/>
              <a:gd name="connsiteY317" fmla="*/ 600704 h 1432256"/>
              <a:gd name="connsiteX318" fmla="*/ 2240224 w 3465374"/>
              <a:gd name="connsiteY318" fmla="*/ 612574 h 1432256"/>
              <a:gd name="connsiteX319" fmla="*/ 2247127 w 3465374"/>
              <a:gd name="connsiteY319" fmla="*/ 624422 h 1432256"/>
              <a:gd name="connsiteX320" fmla="*/ 2254030 w 3465374"/>
              <a:gd name="connsiteY320" fmla="*/ 636258 h 1432256"/>
              <a:gd name="connsiteX321" fmla="*/ 2260933 w 3465374"/>
              <a:gd name="connsiteY321" fmla="*/ 648071 h 1432256"/>
              <a:gd name="connsiteX322" fmla="*/ 2267837 w 3465374"/>
              <a:gd name="connsiteY322" fmla="*/ 659850 h 1432256"/>
              <a:gd name="connsiteX323" fmla="*/ 2274740 w 3465374"/>
              <a:gd name="connsiteY323" fmla="*/ 671606 h 1432256"/>
              <a:gd name="connsiteX324" fmla="*/ 2281643 w 3465374"/>
              <a:gd name="connsiteY324" fmla="*/ 683316 h 1432256"/>
              <a:gd name="connsiteX325" fmla="*/ 2288546 w 3465374"/>
              <a:gd name="connsiteY325" fmla="*/ 695004 h 1432256"/>
              <a:gd name="connsiteX326" fmla="*/ 2295449 w 3465374"/>
              <a:gd name="connsiteY326" fmla="*/ 706622 h 1432256"/>
              <a:gd name="connsiteX327" fmla="*/ 2302352 w 3465374"/>
              <a:gd name="connsiteY327" fmla="*/ 718195 h 1432256"/>
              <a:gd name="connsiteX328" fmla="*/ 2309255 w 3465374"/>
              <a:gd name="connsiteY328" fmla="*/ 729733 h 1432256"/>
              <a:gd name="connsiteX329" fmla="*/ 2316159 w 3465374"/>
              <a:gd name="connsiteY329" fmla="*/ 741202 h 1432256"/>
              <a:gd name="connsiteX330" fmla="*/ 2323062 w 3465374"/>
              <a:gd name="connsiteY330" fmla="*/ 752615 h 1432256"/>
              <a:gd name="connsiteX331" fmla="*/ 2329965 w 3465374"/>
              <a:gd name="connsiteY331" fmla="*/ 763958 h 1432256"/>
              <a:gd name="connsiteX332" fmla="*/ 2336868 w 3465374"/>
              <a:gd name="connsiteY332" fmla="*/ 775244 h 1432256"/>
              <a:gd name="connsiteX333" fmla="*/ 2343771 w 3465374"/>
              <a:gd name="connsiteY333" fmla="*/ 786462 h 1432256"/>
              <a:gd name="connsiteX334" fmla="*/ 2350674 w 3465374"/>
              <a:gd name="connsiteY334" fmla="*/ 797599 h 1432256"/>
              <a:gd name="connsiteX335" fmla="*/ 2357577 w 3465374"/>
              <a:gd name="connsiteY335" fmla="*/ 808656 h 1432256"/>
              <a:gd name="connsiteX336" fmla="*/ 2364481 w 3465374"/>
              <a:gd name="connsiteY336" fmla="*/ 819633 h 1432256"/>
              <a:gd name="connsiteX337" fmla="*/ 2371384 w 3465374"/>
              <a:gd name="connsiteY337" fmla="*/ 830529 h 1432256"/>
              <a:gd name="connsiteX338" fmla="*/ 2378287 w 3465374"/>
              <a:gd name="connsiteY338" fmla="*/ 841346 h 1432256"/>
              <a:gd name="connsiteX339" fmla="*/ 2385190 w 3465374"/>
              <a:gd name="connsiteY339" fmla="*/ 852070 h 1432256"/>
              <a:gd name="connsiteX340" fmla="*/ 2392093 w 3465374"/>
              <a:gd name="connsiteY340" fmla="*/ 862704 h 1432256"/>
              <a:gd name="connsiteX341" fmla="*/ 2398996 w 3465374"/>
              <a:gd name="connsiteY341" fmla="*/ 873245 h 1432256"/>
              <a:gd name="connsiteX342" fmla="*/ 2405899 w 3465374"/>
              <a:gd name="connsiteY342" fmla="*/ 883683 h 1432256"/>
              <a:gd name="connsiteX343" fmla="*/ 2412802 w 3465374"/>
              <a:gd name="connsiteY343" fmla="*/ 894030 h 1432256"/>
              <a:gd name="connsiteX344" fmla="*/ 2419706 w 3465374"/>
              <a:gd name="connsiteY344" fmla="*/ 904273 h 1432256"/>
              <a:gd name="connsiteX345" fmla="*/ 2426609 w 3465374"/>
              <a:gd name="connsiteY345" fmla="*/ 914414 h 1432256"/>
              <a:gd name="connsiteX346" fmla="*/ 2433512 w 3465374"/>
              <a:gd name="connsiteY346" fmla="*/ 924440 h 1432256"/>
              <a:gd name="connsiteX347" fmla="*/ 2440415 w 3465374"/>
              <a:gd name="connsiteY347" fmla="*/ 934374 h 1432256"/>
              <a:gd name="connsiteX348" fmla="*/ 2447318 w 3465374"/>
              <a:gd name="connsiteY348" fmla="*/ 944193 h 1432256"/>
              <a:gd name="connsiteX349" fmla="*/ 2454221 w 3465374"/>
              <a:gd name="connsiteY349" fmla="*/ 953898 h 1432256"/>
              <a:gd name="connsiteX350" fmla="*/ 2461124 w 3465374"/>
              <a:gd name="connsiteY350" fmla="*/ 963500 h 1432256"/>
              <a:gd name="connsiteX351" fmla="*/ 2468028 w 3465374"/>
              <a:gd name="connsiteY351" fmla="*/ 972976 h 1432256"/>
              <a:gd name="connsiteX352" fmla="*/ 2474931 w 3465374"/>
              <a:gd name="connsiteY352" fmla="*/ 982349 h 1432256"/>
              <a:gd name="connsiteX353" fmla="*/ 2481834 w 3465374"/>
              <a:gd name="connsiteY353" fmla="*/ 991595 h 1432256"/>
              <a:gd name="connsiteX354" fmla="*/ 2488737 w 3465374"/>
              <a:gd name="connsiteY354" fmla="*/ 1000739 h 1432256"/>
              <a:gd name="connsiteX355" fmla="*/ 2495640 w 3465374"/>
              <a:gd name="connsiteY355" fmla="*/ 1009756 h 1432256"/>
              <a:gd name="connsiteX356" fmla="*/ 2502543 w 3465374"/>
              <a:gd name="connsiteY356" fmla="*/ 1018648 h 1432256"/>
              <a:gd name="connsiteX357" fmla="*/ 2509446 w 3465374"/>
              <a:gd name="connsiteY357" fmla="*/ 1027425 h 1432256"/>
              <a:gd name="connsiteX358" fmla="*/ 2516349 w 3465374"/>
              <a:gd name="connsiteY358" fmla="*/ 1036075 h 1432256"/>
              <a:gd name="connsiteX359" fmla="*/ 2523253 w 3465374"/>
              <a:gd name="connsiteY359" fmla="*/ 1044612 h 1432256"/>
              <a:gd name="connsiteX360" fmla="*/ 2530156 w 3465374"/>
              <a:gd name="connsiteY360" fmla="*/ 1053022 h 1432256"/>
              <a:gd name="connsiteX361" fmla="*/ 2537059 w 3465374"/>
              <a:gd name="connsiteY361" fmla="*/ 1061306 h 1432256"/>
              <a:gd name="connsiteX362" fmla="*/ 2543962 w 3465374"/>
              <a:gd name="connsiteY362" fmla="*/ 1069464 h 1432256"/>
              <a:gd name="connsiteX363" fmla="*/ 2550865 w 3465374"/>
              <a:gd name="connsiteY363" fmla="*/ 1077508 h 1432256"/>
              <a:gd name="connsiteX364" fmla="*/ 2557768 w 3465374"/>
              <a:gd name="connsiteY364" fmla="*/ 1085414 h 1432256"/>
              <a:gd name="connsiteX365" fmla="*/ 2564671 w 3465374"/>
              <a:gd name="connsiteY365" fmla="*/ 1093205 h 1432256"/>
              <a:gd name="connsiteX366" fmla="*/ 2571575 w 3465374"/>
              <a:gd name="connsiteY366" fmla="*/ 1100871 h 1432256"/>
              <a:gd name="connsiteX367" fmla="*/ 2578478 w 3465374"/>
              <a:gd name="connsiteY367" fmla="*/ 1108410 h 1432256"/>
              <a:gd name="connsiteX368" fmla="*/ 2585381 w 3465374"/>
              <a:gd name="connsiteY368" fmla="*/ 1115824 h 1432256"/>
              <a:gd name="connsiteX369" fmla="*/ 2592284 w 3465374"/>
              <a:gd name="connsiteY369" fmla="*/ 1123111 h 1432256"/>
              <a:gd name="connsiteX370" fmla="*/ 2599187 w 3465374"/>
              <a:gd name="connsiteY370" fmla="*/ 1130284 h 1432256"/>
              <a:gd name="connsiteX371" fmla="*/ 2606090 w 3465374"/>
              <a:gd name="connsiteY371" fmla="*/ 1137319 h 1432256"/>
              <a:gd name="connsiteX372" fmla="*/ 2612993 w 3465374"/>
              <a:gd name="connsiteY372" fmla="*/ 1144239 h 1432256"/>
              <a:gd name="connsiteX373" fmla="*/ 2619897 w 3465374"/>
              <a:gd name="connsiteY373" fmla="*/ 1151023 h 1432256"/>
              <a:gd name="connsiteX374" fmla="*/ 2626800 w 3465374"/>
              <a:gd name="connsiteY374" fmla="*/ 1157703 h 1432256"/>
              <a:gd name="connsiteX375" fmla="*/ 2633703 w 3465374"/>
              <a:gd name="connsiteY375" fmla="*/ 1164245 h 1432256"/>
              <a:gd name="connsiteX376" fmla="*/ 2640606 w 3465374"/>
              <a:gd name="connsiteY376" fmla="*/ 1170673 h 1432256"/>
              <a:gd name="connsiteX377" fmla="*/ 2647509 w 3465374"/>
              <a:gd name="connsiteY377" fmla="*/ 1176975 h 1432256"/>
              <a:gd name="connsiteX378" fmla="*/ 2654412 w 3465374"/>
              <a:gd name="connsiteY378" fmla="*/ 1183151 h 1432256"/>
              <a:gd name="connsiteX379" fmla="*/ 2661315 w 3465374"/>
              <a:gd name="connsiteY379" fmla="*/ 1189212 h 1432256"/>
              <a:gd name="connsiteX380" fmla="*/ 2668218 w 3465374"/>
              <a:gd name="connsiteY380" fmla="*/ 1195159 h 1432256"/>
              <a:gd name="connsiteX381" fmla="*/ 2675122 w 3465374"/>
              <a:gd name="connsiteY381" fmla="*/ 1200980 h 1432256"/>
              <a:gd name="connsiteX382" fmla="*/ 2682025 w 3465374"/>
              <a:gd name="connsiteY382" fmla="*/ 1206686 h 1432256"/>
              <a:gd name="connsiteX383" fmla="*/ 2688928 w 3465374"/>
              <a:gd name="connsiteY383" fmla="*/ 1212277 h 1432256"/>
              <a:gd name="connsiteX384" fmla="*/ 2695831 w 3465374"/>
              <a:gd name="connsiteY384" fmla="*/ 1217754 h 1432256"/>
              <a:gd name="connsiteX385" fmla="*/ 2702734 w 3465374"/>
              <a:gd name="connsiteY385" fmla="*/ 1223117 h 1432256"/>
              <a:gd name="connsiteX386" fmla="*/ 2709637 w 3465374"/>
              <a:gd name="connsiteY386" fmla="*/ 1228365 h 1432256"/>
              <a:gd name="connsiteX387" fmla="*/ 2716540 w 3465374"/>
              <a:gd name="connsiteY387" fmla="*/ 1233498 h 1432256"/>
              <a:gd name="connsiteX388" fmla="*/ 2723444 w 3465374"/>
              <a:gd name="connsiteY388" fmla="*/ 1238516 h 1432256"/>
              <a:gd name="connsiteX389" fmla="*/ 2730347 w 3465374"/>
              <a:gd name="connsiteY389" fmla="*/ 1243432 h 1432256"/>
              <a:gd name="connsiteX390" fmla="*/ 2737250 w 3465374"/>
              <a:gd name="connsiteY390" fmla="*/ 1248233 h 1432256"/>
              <a:gd name="connsiteX391" fmla="*/ 2744153 w 3465374"/>
              <a:gd name="connsiteY391" fmla="*/ 1252919 h 1432256"/>
              <a:gd name="connsiteX392" fmla="*/ 2751056 w 3465374"/>
              <a:gd name="connsiteY392" fmla="*/ 1257514 h 1432256"/>
              <a:gd name="connsiteX393" fmla="*/ 2757959 w 3465374"/>
              <a:gd name="connsiteY393" fmla="*/ 1261994 h 1432256"/>
              <a:gd name="connsiteX394" fmla="*/ 2764862 w 3465374"/>
              <a:gd name="connsiteY394" fmla="*/ 1266371 h 1432256"/>
              <a:gd name="connsiteX395" fmla="*/ 2771766 w 3465374"/>
              <a:gd name="connsiteY395" fmla="*/ 1270656 h 1432256"/>
              <a:gd name="connsiteX396" fmla="*/ 2778669 w 3465374"/>
              <a:gd name="connsiteY396" fmla="*/ 1274827 h 1432256"/>
              <a:gd name="connsiteX397" fmla="*/ 2785572 w 3465374"/>
              <a:gd name="connsiteY397" fmla="*/ 1278906 h 1432256"/>
              <a:gd name="connsiteX398" fmla="*/ 2792475 w 3465374"/>
              <a:gd name="connsiteY398" fmla="*/ 1282882 h 1432256"/>
              <a:gd name="connsiteX399" fmla="*/ 2799378 w 3465374"/>
              <a:gd name="connsiteY399" fmla="*/ 1286766 h 1432256"/>
              <a:gd name="connsiteX400" fmla="*/ 2806281 w 3465374"/>
              <a:gd name="connsiteY400" fmla="*/ 1290547 h 1432256"/>
              <a:gd name="connsiteX401" fmla="*/ 2813184 w 3465374"/>
              <a:gd name="connsiteY401" fmla="*/ 1294237 h 1432256"/>
              <a:gd name="connsiteX402" fmla="*/ 2820087 w 3465374"/>
              <a:gd name="connsiteY402" fmla="*/ 1297835 h 1432256"/>
              <a:gd name="connsiteX403" fmla="*/ 2826991 w 3465374"/>
              <a:gd name="connsiteY403" fmla="*/ 1301341 h 1432256"/>
              <a:gd name="connsiteX404" fmla="*/ 2833894 w 3465374"/>
              <a:gd name="connsiteY404" fmla="*/ 1304755 h 1432256"/>
              <a:gd name="connsiteX405" fmla="*/ 2840797 w 3465374"/>
              <a:gd name="connsiteY405" fmla="*/ 1308090 h 1432256"/>
              <a:gd name="connsiteX406" fmla="*/ 2847700 w 3465374"/>
              <a:gd name="connsiteY406" fmla="*/ 1311332 h 1432256"/>
              <a:gd name="connsiteX407" fmla="*/ 2854603 w 3465374"/>
              <a:gd name="connsiteY407" fmla="*/ 1314483 h 1432256"/>
              <a:gd name="connsiteX408" fmla="*/ 2861506 w 3465374"/>
              <a:gd name="connsiteY408" fmla="*/ 1317565 h 1432256"/>
              <a:gd name="connsiteX409" fmla="*/ 2868409 w 3465374"/>
              <a:gd name="connsiteY409" fmla="*/ 1320556 h 1432256"/>
              <a:gd name="connsiteX410" fmla="*/ 2875313 w 3465374"/>
              <a:gd name="connsiteY410" fmla="*/ 1323466 h 1432256"/>
              <a:gd name="connsiteX411" fmla="*/ 2882216 w 3465374"/>
              <a:gd name="connsiteY411" fmla="*/ 1326297 h 1432256"/>
              <a:gd name="connsiteX412" fmla="*/ 2889119 w 3465374"/>
              <a:gd name="connsiteY412" fmla="*/ 1329046 h 1432256"/>
              <a:gd name="connsiteX413" fmla="*/ 2896022 w 3465374"/>
              <a:gd name="connsiteY413" fmla="*/ 1331728 h 1432256"/>
              <a:gd name="connsiteX414" fmla="*/ 2902925 w 3465374"/>
              <a:gd name="connsiteY414" fmla="*/ 1334329 h 1432256"/>
              <a:gd name="connsiteX415" fmla="*/ 2909828 w 3465374"/>
              <a:gd name="connsiteY415" fmla="*/ 1336849 h 1432256"/>
              <a:gd name="connsiteX416" fmla="*/ 2916731 w 3465374"/>
              <a:gd name="connsiteY416" fmla="*/ 1339313 h 1432256"/>
              <a:gd name="connsiteX417" fmla="*/ 2923635 w 3465374"/>
              <a:gd name="connsiteY417" fmla="*/ 1341696 h 1432256"/>
              <a:gd name="connsiteX418" fmla="*/ 2930538 w 3465374"/>
              <a:gd name="connsiteY418" fmla="*/ 1344011 h 1432256"/>
              <a:gd name="connsiteX419" fmla="*/ 2937441 w 3465374"/>
              <a:gd name="connsiteY419" fmla="*/ 1346268 h 1432256"/>
              <a:gd name="connsiteX420" fmla="*/ 2944344 w 3465374"/>
              <a:gd name="connsiteY420" fmla="*/ 1348456 h 1432256"/>
              <a:gd name="connsiteX421" fmla="*/ 2951247 w 3465374"/>
              <a:gd name="connsiteY421" fmla="*/ 1350576 h 1432256"/>
              <a:gd name="connsiteX422" fmla="*/ 2958150 w 3465374"/>
              <a:gd name="connsiteY422" fmla="*/ 1352627 h 1432256"/>
              <a:gd name="connsiteX423" fmla="*/ 2965053 w 3465374"/>
              <a:gd name="connsiteY423" fmla="*/ 1354621 h 1432256"/>
              <a:gd name="connsiteX424" fmla="*/ 2971956 w 3465374"/>
              <a:gd name="connsiteY424" fmla="*/ 1356557 h 1432256"/>
              <a:gd name="connsiteX425" fmla="*/ 2978860 w 3465374"/>
              <a:gd name="connsiteY425" fmla="*/ 1358436 h 1432256"/>
              <a:gd name="connsiteX426" fmla="*/ 2985763 w 3465374"/>
              <a:gd name="connsiteY426" fmla="*/ 1360247 h 1432256"/>
              <a:gd name="connsiteX427" fmla="*/ 2992666 w 3465374"/>
              <a:gd name="connsiteY427" fmla="*/ 1362011 h 1432256"/>
              <a:gd name="connsiteX428" fmla="*/ 2999569 w 3465374"/>
              <a:gd name="connsiteY428" fmla="*/ 1363718 h 1432256"/>
              <a:gd name="connsiteX429" fmla="*/ 3006472 w 3465374"/>
              <a:gd name="connsiteY429" fmla="*/ 1365369 h 1432256"/>
              <a:gd name="connsiteX430" fmla="*/ 3013375 w 3465374"/>
              <a:gd name="connsiteY430" fmla="*/ 1366973 h 1432256"/>
              <a:gd name="connsiteX431" fmla="*/ 3020278 w 3465374"/>
              <a:gd name="connsiteY431" fmla="*/ 1368519 h 1432256"/>
              <a:gd name="connsiteX432" fmla="*/ 3027182 w 3465374"/>
              <a:gd name="connsiteY432" fmla="*/ 1370020 h 1432256"/>
              <a:gd name="connsiteX433" fmla="*/ 3034085 w 3465374"/>
              <a:gd name="connsiteY433" fmla="*/ 1371476 h 1432256"/>
              <a:gd name="connsiteX434" fmla="*/ 3040988 w 3465374"/>
              <a:gd name="connsiteY434" fmla="*/ 1372885 h 1432256"/>
              <a:gd name="connsiteX435" fmla="*/ 3047891 w 3465374"/>
              <a:gd name="connsiteY435" fmla="*/ 1374237 h 1432256"/>
              <a:gd name="connsiteX436" fmla="*/ 3054794 w 3465374"/>
              <a:gd name="connsiteY436" fmla="*/ 1375555 h 1432256"/>
              <a:gd name="connsiteX437" fmla="*/ 3061697 w 3465374"/>
              <a:gd name="connsiteY437" fmla="*/ 1376827 h 1432256"/>
              <a:gd name="connsiteX438" fmla="*/ 3068600 w 3465374"/>
              <a:gd name="connsiteY438" fmla="*/ 1378053 h 1432256"/>
              <a:gd name="connsiteX439" fmla="*/ 3075504 w 3465374"/>
              <a:gd name="connsiteY439" fmla="*/ 1379244 h 1432256"/>
              <a:gd name="connsiteX440" fmla="*/ 3082407 w 3465374"/>
              <a:gd name="connsiteY440" fmla="*/ 1380390 h 1432256"/>
              <a:gd name="connsiteX441" fmla="*/ 3089310 w 3465374"/>
              <a:gd name="connsiteY441" fmla="*/ 1381490 h 1432256"/>
              <a:gd name="connsiteX442" fmla="*/ 3096213 w 3465374"/>
              <a:gd name="connsiteY442" fmla="*/ 1382567 h 1432256"/>
              <a:gd name="connsiteX443" fmla="*/ 3103116 w 3465374"/>
              <a:gd name="connsiteY443" fmla="*/ 1383598 h 1432256"/>
              <a:gd name="connsiteX444" fmla="*/ 3110019 w 3465374"/>
              <a:gd name="connsiteY444" fmla="*/ 1384595 h 1432256"/>
              <a:gd name="connsiteX445" fmla="*/ 3116922 w 3465374"/>
              <a:gd name="connsiteY445" fmla="*/ 1385558 h 1432256"/>
              <a:gd name="connsiteX446" fmla="*/ 3123825 w 3465374"/>
              <a:gd name="connsiteY446" fmla="*/ 1386486 h 1432256"/>
              <a:gd name="connsiteX447" fmla="*/ 3130729 w 3465374"/>
              <a:gd name="connsiteY447" fmla="*/ 1387379 h 1432256"/>
              <a:gd name="connsiteX448" fmla="*/ 3137632 w 3465374"/>
              <a:gd name="connsiteY448" fmla="*/ 1388239 h 1432256"/>
              <a:gd name="connsiteX449" fmla="*/ 3144535 w 3465374"/>
              <a:gd name="connsiteY449" fmla="*/ 1389075 h 1432256"/>
              <a:gd name="connsiteX450" fmla="*/ 3151438 w 3465374"/>
              <a:gd name="connsiteY450" fmla="*/ 1389877 h 1432256"/>
              <a:gd name="connsiteX451" fmla="*/ 3158341 w 3465374"/>
              <a:gd name="connsiteY451" fmla="*/ 1390645 h 1432256"/>
              <a:gd name="connsiteX452" fmla="*/ 3165244 w 3465374"/>
              <a:gd name="connsiteY452" fmla="*/ 1391390 h 1432256"/>
              <a:gd name="connsiteX453" fmla="*/ 3172147 w 3465374"/>
              <a:gd name="connsiteY453" fmla="*/ 1392112 h 1432256"/>
              <a:gd name="connsiteX454" fmla="*/ 3179051 w 3465374"/>
              <a:gd name="connsiteY454" fmla="*/ 1392799 h 1432256"/>
              <a:gd name="connsiteX455" fmla="*/ 3185954 w 3465374"/>
              <a:gd name="connsiteY455" fmla="*/ 1393464 h 1432256"/>
              <a:gd name="connsiteX456" fmla="*/ 3192857 w 3465374"/>
              <a:gd name="connsiteY456" fmla="*/ 1394105 h 1432256"/>
              <a:gd name="connsiteX457" fmla="*/ 3199760 w 3465374"/>
              <a:gd name="connsiteY457" fmla="*/ 1394724 h 1432256"/>
              <a:gd name="connsiteX458" fmla="*/ 3206663 w 3465374"/>
              <a:gd name="connsiteY458" fmla="*/ 1395320 h 1432256"/>
              <a:gd name="connsiteX459" fmla="*/ 3213566 w 3465374"/>
              <a:gd name="connsiteY459" fmla="*/ 1395893 h 1432256"/>
              <a:gd name="connsiteX460" fmla="*/ 3220469 w 3465374"/>
              <a:gd name="connsiteY460" fmla="*/ 1396443 h 1432256"/>
              <a:gd name="connsiteX461" fmla="*/ 3227372 w 3465374"/>
              <a:gd name="connsiteY461" fmla="*/ 1396970 h 1432256"/>
              <a:gd name="connsiteX462" fmla="*/ 3234276 w 3465374"/>
              <a:gd name="connsiteY462" fmla="*/ 1397474 h 1432256"/>
              <a:gd name="connsiteX463" fmla="*/ 3241179 w 3465374"/>
              <a:gd name="connsiteY463" fmla="*/ 1397967 h 1432256"/>
              <a:gd name="connsiteX464" fmla="*/ 3248082 w 3465374"/>
              <a:gd name="connsiteY464" fmla="*/ 1398425 h 1432256"/>
              <a:gd name="connsiteX465" fmla="*/ 3254985 w 3465374"/>
              <a:gd name="connsiteY465" fmla="*/ 1398883 h 1432256"/>
              <a:gd name="connsiteX466" fmla="*/ 3261888 w 3465374"/>
              <a:gd name="connsiteY466" fmla="*/ 1399307 h 1432256"/>
              <a:gd name="connsiteX467" fmla="*/ 3268791 w 3465374"/>
              <a:gd name="connsiteY467" fmla="*/ 1399731 h 1432256"/>
              <a:gd name="connsiteX468" fmla="*/ 3275694 w 3465374"/>
              <a:gd name="connsiteY468" fmla="*/ 1400121 h 1432256"/>
              <a:gd name="connsiteX469" fmla="*/ 3282598 w 3465374"/>
              <a:gd name="connsiteY469" fmla="*/ 1400510 h 1432256"/>
              <a:gd name="connsiteX470" fmla="*/ 3289501 w 3465374"/>
              <a:gd name="connsiteY470" fmla="*/ 1400877 h 1432256"/>
              <a:gd name="connsiteX471" fmla="*/ 3296404 w 3465374"/>
              <a:gd name="connsiteY471" fmla="*/ 1401232 h 1432256"/>
              <a:gd name="connsiteX472" fmla="*/ 3303307 w 3465374"/>
              <a:gd name="connsiteY472" fmla="*/ 1401564 h 1432256"/>
              <a:gd name="connsiteX473" fmla="*/ 3310210 w 3465374"/>
              <a:gd name="connsiteY473" fmla="*/ 1401885 h 1432256"/>
              <a:gd name="connsiteX474" fmla="*/ 3317113 w 3465374"/>
              <a:gd name="connsiteY474" fmla="*/ 1402195 h 1432256"/>
              <a:gd name="connsiteX475" fmla="*/ 3324016 w 3465374"/>
              <a:gd name="connsiteY475" fmla="*/ 1402493 h 1432256"/>
              <a:gd name="connsiteX476" fmla="*/ 3330920 w 3465374"/>
              <a:gd name="connsiteY476" fmla="*/ 1402779 h 1432256"/>
              <a:gd name="connsiteX477" fmla="*/ 3337823 w 3465374"/>
              <a:gd name="connsiteY477" fmla="*/ 1403054 h 1432256"/>
              <a:gd name="connsiteX478" fmla="*/ 3344726 w 3465374"/>
              <a:gd name="connsiteY478" fmla="*/ 1403318 h 1432256"/>
              <a:gd name="connsiteX479" fmla="*/ 3351629 w 3465374"/>
              <a:gd name="connsiteY479" fmla="*/ 1403570 h 1432256"/>
              <a:gd name="connsiteX480" fmla="*/ 3358532 w 3465374"/>
              <a:gd name="connsiteY480" fmla="*/ 1403810 h 1432256"/>
              <a:gd name="connsiteX481" fmla="*/ 3365435 w 3465374"/>
              <a:gd name="connsiteY481" fmla="*/ 1404039 h 1432256"/>
              <a:gd name="connsiteX482" fmla="*/ 3372338 w 3465374"/>
              <a:gd name="connsiteY482" fmla="*/ 1404257 h 1432256"/>
              <a:gd name="connsiteX483" fmla="*/ 3379241 w 3465374"/>
              <a:gd name="connsiteY483" fmla="*/ 1404463 h 1432256"/>
              <a:gd name="connsiteX484" fmla="*/ 3386145 w 3465374"/>
              <a:gd name="connsiteY484" fmla="*/ 1404670 h 1432256"/>
              <a:gd name="connsiteX485" fmla="*/ 3393048 w 3465374"/>
              <a:gd name="connsiteY485" fmla="*/ 1404864 h 1432256"/>
              <a:gd name="connsiteX486" fmla="*/ 3399951 w 3465374"/>
              <a:gd name="connsiteY486" fmla="*/ 1405048 h 1432256"/>
              <a:gd name="connsiteX487" fmla="*/ 3406854 w 3465374"/>
              <a:gd name="connsiteY487" fmla="*/ 1405220 h 1432256"/>
              <a:gd name="connsiteX488" fmla="*/ 3413757 w 3465374"/>
              <a:gd name="connsiteY488" fmla="*/ 1405391 h 1432256"/>
              <a:gd name="connsiteX489" fmla="*/ 3420660 w 3465374"/>
              <a:gd name="connsiteY489" fmla="*/ 1405552 h 1432256"/>
              <a:gd name="connsiteX490" fmla="*/ 3427563 w 3465374"/>
              <a:gd name="connsiteY490" fmla="*/ 1405701 h 1432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</a:cxnLst>
            <a:rect l="l" t="t" r="r" b="b"/>
            <a:pathLst>
              <a:path w="3465374" h="1432256" extrusionOk="0">
                <a:moveTo>
                  <a:pt x="45027" y="1405701"/>
                </a:moveTo>
                <a:lnTo>
                  <a:pt x="51930" y="1405552"/>
                </a:lnTo>
                <a:lnTo>
                  <a:pt x="58833" y="1405391"/>
                </a:lnTo>
                <a:lnTo>
                  <a:pt x="65736" y="1405220"/>
                </a:lnTo>
                <a:lnTo>
                  <a:pt x="72639" y="1405048"/>
                </a:lnTo>
                <a:lnTo>
                  <a:pt x="79542" y="1404864"/>
                </a:lnTo>
                <a:lnTo>
                  <a:pt x="86446" y="1404670"/>
                </a:lnTo>
                <a:lnTo>
                  <a:pt x="93349" y="1404463"/>
                </a:lnTo>
                <a:lnTo>
                  <a:pt x="100252" y="1404257"/>
                </a:lnTo>
                <a:lnTo>
                  <a:pt x="107155" y="1404039"/>
                </a:lnTo>
                <a:lnTo>
                  <a:pt x="114058" y="1403810"/>
                </a:lnTo>
                <a:lnTo>
                  <a:pt x="120961" y="1403570"/>
                </a:lnTo>
                <a:lnTo>
                  <a:pt x="127864" y="1403318"/>
                </a:lnTo>
                <a:lnTo>
                  <a:pt x="134767" y="1403054"/>
                </a:lnTo>
                <a:lnTo>
                  <a:pt x="141671" y="1402779"/>
                </a:lnTo>
                <a:lnTo>
                  <a:pt x="148574" y="1402493"/>
                </a:lnTo>
                <a:lnTo>
                  <a:pt x="155477" y="1402195"/>
                </a:lnTo>
                <a:lnTo>
                  <a:pt x="162380" y="1401885"/>
                </a:lnTo>
                <a:lnTo>
                  <a:pt x="169283" y="1401564"/>
                </a:lnTo>
                <a:lnTo>
                  <a:pt x="176186" y="1401232"/>
                </a:lnTo>
                <a:lnTo>
                  <a:pt x="183089" y="1400877"/>
                </a:lnTo>
                <a:lnTo>
                  <a:pt x="189993" y="1400510"/>
                </a:lnTo>
                <a:lnTo>
                  <a:pt x="196896" y="1400121"/>
                </a:lnTo>
                <a:lnTo>
                  <a:pt x="203799" y="1399731"/>
                </a:lnTo>
                <a:lnTo>
                  <a:pt x="210702" y="1399307"/>
                </a:lnTo>
                <a:lnTo>
                  <a:pt x="217605" y="1398883"/>
                </a:lnTo>
                <a:lnTo>
                  <a:pt x="224508" y="1398425"/>
                </a:lnTo>
                <a:lnTo>
                  <a:pt x="231411" y="1397967"/>
                </a:lnTo>
                <a:lnTo>
                  <a:pt x="238315" y="1397474"/>
                </a:lnTo>
                <a:lnTo>
                  <a:pt x="245218" y="1396970"/>
                </a:lnTo>
                <a:lnTo>
                  <a:pt x="252121" y="1396443"/>
                </a:lnTo>
                <a:lnTo>
                  <a:pt x="259024" y="1395893"/>
                </a:lnTo>
                <a:lnTo>
                  <a:pt x="265927" y="1395320"/>
                </a:lnTo>
                <a:lnTo>
                  <a:pt x="272830" y="1394724"/>
                </a:lnTo>
                <a:lnTo>
                  <a:pt x="279733" y="1394105"/>
                </a:lnTo>
                <a:lnTo>
                  <a:pt x="286636" y="1393464"/>
                </a:lnTo>
                <a:lnTo>
                  <a:pt x="293540" y="1392799"/>
                </a:lnTo>
                <a:lnTo>
                  <a:pt x="300443" y="1392112"/>
                </a:lnTo>
                <a:lnTo>
                  <a:pt x="307346" y="1391390"/>
                </a:lnTo>
                <a:lnTo>
                  <a:pt x="314249" y="1390645"/>
                </a:lnTo>
                <a:lnTo>
                  <a:pt x="321152" y="1389877"/>
                </a:lnTo>
                <a:lnTo>
                  <a:pt x="328055" y="1389075"/>
                </a:lnTo>
                <a:lnTo>
                  <a:pt x="334958" y="1388239"/>
                </a:lnTo>
                <a:lnTo>
                  <a:pt x="341862" y="1387379"/>
                </a:lnTo>
                <a:lnTo>
                  <a:pt x="348765" y="1386486"/>
                </a:lnTo>
                <a:lnTo>
                  <a:pt x="355668" y="1385558"/>
                </a:lnTo>
                <a:lnTo>
                  <a:pt x="362571" y="1384595"/>
                </a:lnTo>
                <a:lnTo>
                  <a:pt x="369474" y="1383598"/>
                </a:lnTo>
                <a:lnTo>
                  <a:pt x="376377" y="1382567"/>
                </a:lnTo>
                <a:lnTo>
                  <a:pt x="383280" y="1381490"/>
                </a:lnTo>
                <a:lnTo>
                  <a:pt x="390184" y="1380390"/>
                </a:lnTo>
                <a:lnTo>
                  <a:pt x="397087" y="1379244"/>
                </a:lnTo>
                <a:lnTo>
                  <a:pt x="403990" y="1378053"/>
                </a:lnTo>
                <a:lnTo>
                  <a:pt x="410893" y="1376827"/>
                </a:lnTo>
                <a:lnTo>
                  <a:pt x="417796" y="1375555"/>
                </a:lnTo>
                <a:lnTo>
                  <a:pt x="424699" y="1374237"/>
                </a:lnTo>
                <a:lnTo>
                  <a:pt x="431602" y="1372885"/>
                </a:lnTo>
                <a:lnTo>
                  <a:pt x="438505" y="1371476"/>
                </a:lnTo>
                <a:lnTo>
                  <a:pt x="445409" y="1370020"/>
                </a:lnTo>
                <a:lnTo>
                  <a:pt x="452312" y="1368519"/>
                </a:lnTo>
                <a:lnTo>
                  <a:pt x="459215" y="1366973"/>
                </a:lnTo>
                <a:lnTo>
                  <a:pt x="466118" y="1365369"/>
                </a:lnTo>
                <a:lnTo>
                  <a:pt x="473021" y="1363718"/>
                </a:lnTo>
                <a:lnTo>
                  <a:pt x="479924" y="1362011"/>
                </a:lnTo>
                <a:lnTo>
                  <a:pt x="486827" y="1360247"/>
                </a:lnTo>
                <a:lnTo>
                  <a:pt x="493731" y="1358436"/>
                </a:lnTo>
                <a:lnTo>
                  <a:pt x="500634" y="1356557"/>
                </a:lnTo>
                <a:lnTo>
                  <a:pt x="507537" y="1354621"/>
                </a:lnTo>
                <a:lnTo>
                  <a:pt x="514440" y="1352627"/>
                </a:lnTo>
                <a:lnTo>
                  <a:pt x="521343" y="1350576"/>
                </a:lnTo>
                <a:lnTo>
                  <a:pt x="528246" y="1348456"/>
                </a:lnTo>
                <a:lnTo>
                  <a:pt x="535149" y="1346268"/>
                </a:lnTo>
                <a:lnTo>
                  <a:pt x="542053" y="1344011"/>
                </a:lnTo>
                <a:lnTo>
                  <a:pt x="548956" y="1341696"/>
                </a:lnTo>
                <a:lnTo>
                  <a:pt x="555859" y="1339313"/>
                </a:lnTo>
                <a:lnTo>
                  <a:pt x="562762" y="1336849"/>
                </a:lnTo>
                <a:lnTo>
                  <a:pt x="569665" y="1334329"/>
                </a:lnTo>
                <a:lnTo>
                  <a:pt x="576568" y="1331728"/>
                </a:lnTo>
                <a:lnTo>
                  <a:pt x="583471" y="1329046"/>
                </a:lnTo>
                <a:lnTo>
                  <a:pt x="590374" y="1326297"/>
                </a:lnTo>
                <a:lnTo>
                  <a:pt x="597278" y="1323466"/>
                </a:lnTo>
                <a:lnTo>
                  <a:pt x="604181" y="1320556"/>
                </a:lnTo>
                <a:lnTo>
                  <a:pt x="611084" y="1317565"/>
                </a:lnTo>
                <a:lnTo>
                  <a:pt x="617987" y="1314483"/>
                </a:lnTo>
                <a:lnTo>
                  <a:pt x="624890" y="1311332"/>
                </a:lnTo>
                <a:lnTo>
                  <a:pt x="631793" y="1308090"/>
                </a:lnTo>
                <a:lnTo>
                  <a:pt x="638696" y="1304755"/>
                </a:lnTo>
                <a:lnTo>
                  <a:pt x="645600" y="1301341"/>
                </a:lnTo>
                <a:lnTo>
                  <a:pt x="652503" y="1297835"/>
                </a:lnTo>
                <a:lnTo>
                  <a:pt x="659406" y="1294237"/>
                </a:lnTo>
                <a:lnTo>
                  <a:pt x="666309" y="1290547"/>
                </a:lnTo>
                <a:lnTo>
                  <a:pt x="673212" y="1286766"/>
                </a:lnTo>
                <a:lnTo>
                  <a:pt x="680115" y="1282882"/>
                </a:lnTo>
                <a:lnTo>
                  <a:pt x="687018" y="1278906"/>
                </a:lnTo>
                <a:lnTo>
                  <a:pt x="693922" y="1274827"/>
                </a:lnTo>
                <a:lnTo>
                  <a:pt x="700825" y="1270656"/>
                </a:lnTo>
                <a:lnTo>
                  <a:pt x="707728" y="1266371"/>
                </a:lnTo>
                <a:lnTo>
                  <a:pt x="714631" y="1261994"/>
                </a:lnTo>
                <a:lnTo>
                  <a:pt x="721534" y="1257514"/>
                </a:lnTo>
                <a:lnTo>
                  <a:pt x="728437" y="1252919"/>
                </a:lnTo>
                <a:lnTo>
                  <a:pt x="735340" y="1248233"/>
                </a:lnTo>
                <a:lnTo>
                  <a:pt x="742243" y="1243432"/>
                </a:lnTo>
                <a:lnTo>
                  <a:pt x="749147" y="1238516"/>
                </a:lnTo>
                <a:lnTo>
                  <a:pt x="756050" y="1233498"/>
                </a:lnTo>
                <a:lnTo>
                  <a:pt x="762953" y="1228365"/>
                </a:lnTo>
                <a:lnTo>
                  <a:pt x="769856" y="1223117"/>
                </a:lnTo>
                <a:lnTo>
                  <a:pt x="776759" y="1217754"/>
                </a:lnTo>
                <a:lnTo>
                  <a:pt x="783662" y="1212277"/>
                </a:lnTo>
                <a:lnTo>
                  <a:pt x="790565" y="1206686"/>
                </a:lnTo>
                <a:lnTo>
                  <a:pt x="797469" y="1200980"/>
                </a:lnTo>
                <a:lnTo>
                  <a:pt x="804372" y="1195159"/>
                </a:lnTo>
                <a:lnTo>
                  <a:pt x="811275" y="1189212"/>
                </a:lnTo>
                <a:lnTo>
                  <a:pt x="818178" y="1183151"/>
                </a:lnTo>
                <a:lnTo>
                  <a:pt x="825081" y="1176975"/>
                </a:lnTo>
                <a:lnTo>
                  <a:pt x="831984" y="1170673"/>
                </a:lnTo>
                <a:lnTo>
                  <a:pt x="838887" y="1164245"/>
                </a:lnTo>
                <a:lnTo>
                  <a:pt x="845791" y="1157703"/>
                </a:lnTo>
                <a:lnTo>
                  <a:pt x="852694" y="1151023"/>
                </a:lnTo>
                <a:lnTo>
                  <a:pt x="859597" y="1144239"/>
                </a:lnTo>
                <a:lnTo>
                  <a:pt x="866500" y="1137319"/>
                </a:lnTo>
                <a:lnTo>
                  <a:pt x="873403" y="1130284"/>
                </a:lnTo>
                <a:lnTo>
                  <a:pt x="880306" y="1123111"/>
                </a:lnTo>
                <a:lnTo>
                  <a:pt x="887209" y="1115824"/>
                </a:lnTo>
                <a:lnTo>
                  <a:pt x="894112" y="1108410"/>
                </a:lnTo>
                <a:lnTo>
                  <a:pt x="901016" y="1100871"/>
                </a:lnTo>
                <a:lnTo>
                  <a:pt x="907919" y="1093205"/>
                </a:lnTo>
                <a:lnTo>
                  <a:pt x="914822" y="1085414"/>
                </a:lnTo>
                <a:lnTo>
                  <a:pt x="921725" y="1077508"/>
                </a:lnTo>
                <a:lnTo>
                  <a:pt x="928628" y="1069464"/>
                </a:lnTo>
                <a:lnTo>
                  <a:pt x="935531" y="1061306"/>
                </a:lnTo>
                <a:lnTo>
                  <a:pt x="942434" y="1053022"/>
                </a:lnTo>
                <a:lnTo>
                  <a:pt x="949338" y="1044612"/>
                </a:lnTo>
                <a:lnTo>
                  <a:pt x="956241" y="1036075"/>
                </a:lnTo>
                <a:lnTo>
                  <a:pt x="963144" y="1027425"/>
                </a:lnTo>
                <a:lnTo>
                  <a:pt x="970047" y="1018648"/>
                </a:lnTo>
                <a:lnTo>
                  <a:pt x="976950" y="1009756"/>
                </a:lnTo>
                <a:lnTo>
                  <a:pt x="983853" y="1000739"/>
                </a:lnTo>
                <a:lnTo>
                  <a:pt x="990756" y="991595"/>
                </a:lnTo>
                <a:lnTo>
                  <a:pt x="997660" y="982349"/>
                </a:lnTo>
                <a:lnTo>
                  <a:pt x="1004563" y="972976"/>
                </a:lnTo>
                <a:lnTo>
                  <a:pt x="1011466" y="963500"/>
                </a:lnTo>
                <a:lnTo>
                  <a:pt x="1018369" y="953898"/>
                </a:lnTo>
                <a:lnTo>
                  <a:pt x="1025272" y="944193"/>
                </a:lnTo>
                <a:lnTo>
                  <a:pt x="1032175" y="934374"/>
                </a:lnTo>
                <a:lnTo>
                  <a:pt x="1039078" y="924440"/>
                </a:lnTo>
                <a:lnTo>
                  <a:pt x="1045981" y="914414"/>
                </a:lnTo>
                <a:lnTo>
                  <a:pt x="1052885" y="904273"/>
                </a:lnTo>
                <a:lnTo>
                  <a:pt x="1059788" y="894030"/>
                </a:lnTo>
                <a:lnTo>
                  <a:pt x="1066691" y="883683"/>
                </a:lnTo>
                <a:lnTo>
                  <a:pt x="1073594" y="873245"/>
                </a:lnTo>
                <a:lnTo>
                  <a:pt x="1080497" y="862704"/>
                </a:lnTo>
                <a:lnTo>
                  <a:pt x="1087400" y="852070"/>
                </a:lnTo>
                <a:lnTo>
                  <a:pt x="1094303" y="841346"/>
                </a:lnTo>
                <a:lnTo>
                  <a:pt x="1101207" y="830529"/>
                </a:lnTo>
                <a:lnTo>
                  <a:pt x="1108110" y="819644"/>
                </a:lnTo>
                <a:lnTo>
                  <a:pt x="1115013" y="808656"/>
                </a:lnTo>
                <a:lnTo>
                  <a:pt x="1121916" y="797599"/>
                </a:lnTo>
                <a:lnTo>
                  <a:pt x="1128819" y="786462"/>
                </a:lnTo>
                <a:lnTo>
                  <a:pt x="1135722" y="775244"/>
                </a:lnTo>
                <a:lnTo>
                  <a:pt x="1142625" y="763970"/>
                </a:lnTo>
                <a:lnTo>
                  <a:pt x="1149529" y="752626"/>
                </a:lnTo>
                <a:lnTo>
                  <a:pt x="1156432" y="741202"/>
                </a:lnTo>
                <a:lnTo>
                  <a:pt x="1163335" y="729733"/>
                </a:lnTo>
                <a:lnTo>
                  <a:pt x="1170238" y="718206"/>
                </a:lnTo>
                <a:lnTo>
                  <a:pt x="1177141" y="706633"/>
                </a:lnTo>
                <a:lnTo>
                  <a:pt x="1184044" y="694992"/>
                </a:lnTo>
                <a:lnTo>
                  <a:pt x="1190947" y="683316"/>
                </a:lnTo>
                <a:lnTo>
                  <a:pt x="1197850" y="671606"/>
                </a:lnTo>
                <a:lnTo>
                  <a:pt x="1204754" y="659850"/>
                </a:lnTo>
                <a:lnTo>
                  <a:pt x="1211657" y="648071"/>
                </a:lnTo>
                <a:lnTo>
                  <a:pt x="1218560" y="636270"/>
                </a:lnTo>
                <a:lnTo>
                  <a:pt x="1225463" y="624422"/>
                </a:lnTo>
                <a:lnTo>
                  <a:pt x="1232366" y="612574"/>
                </a:lnTo>
                <a:lnTo>
                  <a:pt x="1239269" y="600704"/>
                </a:lnTo>
                <a:lnTo>
                  <a:pt x="1246172" y="588833"/>
                </a:lnTo>
                <a:lnTo>
                  <a:pt x="1253076" y="576951"/>
                </a:lnTo>
                <a:lnTo>
                  <a:pt x="1259979" y="565069"/>
                </a:lnTo>
                <a:lnTo>
                  <a:pt x="1266882" y="553187"/>
                </a:lnTo>
                <a:lnTo>
                  <a:pt x="1273785" y="541328"/>
                </a:lnTo>
                <a:lnTo>
                  <a:pt x="1280688" y="529469"/>
                </a:lnTo>
                <a:lnTo>
                  <a:pt x="1287591" y="517644"/>
                </a:lnTo>
                <a:lnTo>
                  <a:pt x="1294494" y="505842"/>
                </a:lnTo>
                <a:lnTo>
                  <a:pt x="1301398" y="494052"/>
                </a:lnTo>
                <a:lnTo>
                  <a:pt x="1308301" y="482319"/>
                </a:lnTo>
                <a:lnTo>
                  <a:pt x="1315204" y="470620"/>
                </a:lnTo>
                <a:lnTo>
                  <a:pt x="1322107" y="458956"/>
                </a:lnTo>
                <a:lnTo>
                  <a:pt x="1329010" y="447361"/>
                </a:lnTo>
                <a:lnTo>
                  <a:pt x="1335913" y="435811"/>
                </a:lnTo>
                <a:lnTo>
                  <a:pt x="1342816" y="424330"/>
                </a:lnTo>
                <a:lnTo>
                  <a:pt x="1349719" y="412918"/>
                </a:lnTo>
                <a:lnTo>
                  <a:pt x="1356623" y="401574"/>
                </a:lnTo>
                <a:lnTo>
                  <a:pt x="1363526" y="390311"/>
                </a:lnTo>
                <a:lnTo>
                  <a:pt x="1370429" y="379128"/>
                </a:lnTo>
                <a:lnTo>
                  <a:pt x="1377332" y="368036"/>
                </a:lnTo>
                <a:lnTo>
                  <a:pt x="1384235" y="357037"/>
                </a:lnTo>
                <a:lnTo>
                  <a:pt x="1391138" y="346152"/>
                </a:lnTo>
                <a:lnTo>
                  <a:pt x="1398041" y="335358"/>
                </a:lnTo>
                <a:lnTo>
                  <a:pt x="1404945" y="324679"/>
                </a:lnTo>
                <a:lnTo>
                  <a:pt x="1411848" y="314115"/>
                </a:lnTo>
                <a:lnTo>
                  <a:pt x="1418751" y="303688"/>
                </a:lnTo>
                <a:lnTo>
                  <a:pt x="1425654" y="293376"/>
                </a:lnTo>
                <a:lnTo>
                  <a:pt x="1432557" y="283201"/>
                </a:lnTo>
                <a:lnTo>
                  <a:pt x="1439460" y="273164"/>
                </a:lnTo>
                <a:lnTo>
                  <a:pt x="1446363" y="263275"/>
                </a:lnTo>
                <a:lnTo>
                  <a:pt x="1453267" y="253536"/>
                </a:lnTo>
                <a:lnTo>
                  <a:pt x="1460170" y="243946"/>
                </a:lnTo>
                <a:lnTo>
                  <a:pt x="1467073" y="234516"/>
                </a:lnTo>
                <a:lnTo>
                  <a:pt x="1473976" y="225258"/>
                </a:lnTo>
                <a:lnTo>
                  <a:pt x="1480879" y="216160"/>
                </a:lnTo>
                <a:lnTo>
                  <a:pt x="1487782" y="207246"/>
                </a:lnTo>
                <a:lnTo>
                  <a:pt x="1494685" y="198503"/>
                </a:lnTo>
                <a:lnTo>
                  <a:pt x="1501588" y="189955"/>
                </a:lnTo>
                <a:lnTo>
                  <a:pt x="1508492" y="181591"/>
                </a:lnTo>
                <a:lnTo>
                  <a:pt x="1515395" y="173433"/>
                </a:lnTo>
                <a:lnTo>
                  <a:pt x="1522298" y="165458"/>
                </a:lnTo>
                <a:lnTo>
                  <a:pt x="1529201" y="157701"/>
                </a:lnTo>
                <a:lnTo>
                  <a:pt x="1536104" y="150139"/>
                </a:lnTo>
                <a:lnTo>
                  <a:pt x="1543007" y="142805"/>
                </a:lnTo>
                <a:lnTo>
                  <a:pt x="1549910" y="135679"/>
                </a:lnTo>
                <a:lnTo>
                  <a:pt x="1556814" y="128781"/>
                </a:lnTo>
                <a:lnTo>
                  <a:pt x="1563717" y="122101"/>
                </a:lnTo>
                <a:lnTo>
                  <a:pt x="1570620" y="115650"/>
                </a:lnTo>
                <a:lnTo>
                  <a:pt x="1577523" y="109428"/>
                </a:lnTo>
                <a:lnTo>
                  <a:pt x="1584426" y="103458"/>
                </a:lnTo>
                <a:lnTo>
                  <a:pt x="1591329" y="97718"/>
                </a:lnTo>
                <a:lnTo>
                  <a:pt x="1598232" y="92218"/>
                </a:lnTo>
                <a:lnTo>
                  <a:pt x="1605135" y="86970"/>
                </a:lnTo>
                <a:lnTo>
                  <a:pt x="1612039" y="81963"/>
                </a:lnTo>
                <a:lnTo>
                  <a:pt x="1618942" y="77220"/>
                </a:lnTo>
                <a:lnTo>
                  <a:pt x="1625845" y="72728"/>
                </a:lnTo>
                <a:lnTo>
                  <a:pt x="1632748" y="68489"/>
                </a:lnTo>
                <a:lnTo>
                  <a:pt x="1639651" y="64524"/>
                </a:lnTo>
                <a:lnTo>
                  <a:pt x="1646554" y="60823"/>
                </a:lnTo>
                <a:lnTo>
                  <a:pt x="1653457" y="57386"/>
                </a:lnTo>
                <a:lnTo>
                  <a:pt x="1660361" y="54200"/>
                </a:lnTo>
                <a:lnTo>
                  <a:pt x="1667264" y="51290"/>
                </a:lnTo>
                <a:lnTo>
                  <a:pt x="1674167" y="48655"/>
                </a:lnTo>
                <a:lnTo>
                  <a:pt x="1681070" y="46294"/>
                </a:lnTo>
                <a:lnTo>
                  <a:pt x="1687973" y="44209"/>
                </a:lnTo>
                <a:lnTo>
                  <a:pt x="1694876" y="42399"/>
                </a:lnTo>
                <a:lnTo>
                  <a:pt x="1701779" y="40863"/>
                </a:lnTo>
                <a:lnTo>
                  <a:pt x="1708683" y="39603"/>
                </a:lnTo>
                <a:lnTo>
                  <a:pt x="1715586" y="38629"/>
                </a:lnTo>
                <a:lnTo>
                  <a:pt x="1722489" y="37941"/>
                </a:lnTo>
                <a:lnTo>
                  <a:pt x="1729392" y="37517"/>
                </a:lnTo>
                <a:lnTo>
                  <a:pt x="1736295" y="37368"/>
                </a:lnTo>
                <a:lnTo>
                  <a:pt x="1743198" y="37517"/>
                </a:lnTo>
                <a:lnTo>
                  <a:pt x="1750101" y="37930"/>
                </a:lnTo>
                <a:lnTo>
                  <a:pt x="1757004" y="38629"/>
                </a:lnTo>
                <a:lnTo>
                  <a:pt x="1763908" y="39614"/>
                </a:lnTo>
                <a:lnTo>
                  <a:pt x="1770811" y="40875"/>
                </a:lnTo>
                <a:lnTo>
                  <a:pt x="1777714" y="42399"/>
                </a:lnTo>
                <a:lnTo>
                  <a:pt x="1784617" y="44209"/>
                </a:lnTo>
                <a:lnTo>
                  <a:pt x="1791520" y="46294"/>
                </a:lnTo>
                <a:lnTo>
                  <a:pt x="1798423" y="48655"/>
                </a:lnTo>
                <a:lnTo>
                  <a:pt x="1805326" y="51290"/>
                </a:lnTo>
                <a:lnTo>
                  <a:pt x="1812230" y="54200"/>
                </a:lnTo>
                <a:lnTo>
                  <a:pt x="1819133" y="57374"/>
                </a:lnTo>
                <a:lnTo>
                  <a:pt x="1826036" y="60812"/>
                </a:lnTo>
                <a:lnTo>
                  <a:pt x="1832939" y="64524"/>
                </a:lnTo>
                <a:lnTo>
                  <a:pt x="1839842" y="68500"/>
                </a:lnTo>
                <a:lnTo>
                  <a:pt x="1846745" y="72739"/>
                </a:lnTo>
                <a:lnTo>
                  <a:pt x="1853648" y="77220"/>
                </a:lnTo>
                <a:lnTo>
                  <a:pt x="1860552" y="81963"/>
                </a:lnTo>
                <a:lnTo>
                  <a:pt x="1867455" y="86970"/>
                </a:lnTo>
                <a:lnTo>
                  <a:pt x="1874358" y="92218"/>
                </a:lnTo>
                <a:lnTo>
                  <a:pt x="1881261" y="97718"/>
                </a:lnTo>
                <a:lnTo>
                  <a:pt x="1888164" y="103447"/>
                </a:lnTo>
                <a:lnTo>
                  <a:pt x="1895067" y="109428"/>
                </a:lnTo>
                <a:lnTo>
                  <a:pt x="1901970" y="115650"/>
                </a:lnTo>
                <a:lnTo>
                  <a:pt x="1908873" y="122101"/>
                </a:lnTo>
                <a:lnTo>
                  <a:pt x="1915777" y="128781"/>
                </a:lnTo>
                <a:lnTo>
                  <a:pt x="1922680" y="135679"/>
                </a:lnTo>
                <a:lnTo>
                  <a:pt x="1929583" y="142805"/>
                </a:lnTo>
                <a:lnTo>
                  <a:pt x="1936486" y="150139"/>
                </a:lnTo>
                <a:lnTo>
                  <a:pt x="1943389" y="157701"/>
                </a:lnTo>
                <a:lnTo>
                  <a:pt x="1950292" y="165458"/>
                </a:lnTo>
                <a:lnTo>
                  <a:pt x="1957195" y="173433"/>
                </a:lnTo>
                <a:lnTo>
                  <a:pt x="1964099" y="181591"/>
                </a:lnTo>
                <a:lnTo>
                  <a:pt x="1971002" y="189955"/>
                </a:lnTo>
                <a:lnTo>
                  <a:pt x="1977905" y="198503"/>
                </a:lnTo>
                <a:lnTo>
                  <a:pt x="1984808" y="207246"/>
                </a:lnTo>
                <a:lnTo>
                  <a:pt x="1991711" y="216160"/>
                </a:lnTo>
                <a:lnTo>
                  <a:pt x="1998614" y="225258"/>
                </a:lnTo>
                <a:lnTo>
                  <a:pt x="2005517" y="234516"/>
                </a:lnTo>
                <a:lnTo>
                  <a:pt x="2012421" y="243946"/>
                </a:lnTo>
                <a:lnTo>
                  <a:pt x="2019324" y="253525"/>
                </a:lnTo>
                <a:lnTo>
                  <a:pt x="2026227" y="263264"/>
                </a:lnTo>
                <a:lnTo>
                  <a:pt x="2033130" y="273164"/>
                </a:lnTo>
                <a:lnTo>
                  <a:pt x="2040033" y="283201"/>
                </a:lnTo>
                <a:lnTo>
                  <a:pt x="2046936" y="293376"/>
                </a:lnTo>
                <a:lnTo>
                  <a:pt x="2053839" y="303688"/>
                </a:lnTo>
                <a:lnTo>
                  <a:pt x="2060742" y="314115"/>
                </a:lnTo>
                <a:lnTo>
                  <a:pt x="2067646" y="324679"/>
                </a:lnTo>
                <a:lnTo>
                  <a:pt x="2074549" y="335358"/>
                </a:lnTo>
                <a:lnTo>
                  <a:pt x="2081452" y="346140"/>
                </a:lnTo>
                <a:lnTo>
                  <a:pt x="2088355" y="357037"/>
                </a:lnTo>
                <a:lnTo>
                  <a:pt x="2095258" y="368036"/>
                </a:lnTo>
                <a:lnTo>
                  <a:pt x="2102161" y="379128"/>
                </a:lnTo>
                <a:lnTo>
                  <a:pt x="2109064" y="390311"/>
                </a:lnTo>
                <a:lnTo>
                  <a:pt x="2115968" y="401574"/>
                </a:lnTo>
                <a:lnTo>
                  <a:pt x="2122871" y="412918"/>
                </a:lnTo>
                <a:lnTo>
                  <a:pt x="2129774" y="424330"/>
                </a:lnTo>
                <a:lnTo>
                  <a:pt x="2136677" y="435811"/>
                </a:lnTo>
                <a:lnTo>
                  <a:pt x="2143580" y="447361"/>
                </a:lnTo>
                <a:lnTo>
                  <a:pt x="2150483" y="458956"/>
                </a:lnTo>
                <a:lnTo>
                  <a:pt x="2157386" y="470620"/>
                </a:lnTo>
                <a:lnTo>
                  <a:pt x="2164290" y="482308"/>
                </a:lnTo>
                <a:lnTo>
                  <a:pt x="2171193" y="494052"/>
                </a:lnTo>
                <a:lnTo>
                  <a:pt x="2178096" y="505831"/>
                </a:lnTo>
                <a:lnTo>
                  <a:pt x="2184999" y="517633"/>
                </a:lnTo>
                <a:lnTo>
                  <a:pt x="2191902" y="529469"/>
                </a:lnTo>
                <a:lnTo>
                  <a:pt x="2198805" y="541328"/>
                </a:lnTo>
                <a:lnTo>
                  <a:pt x="2205708" y="553187"/>
                </a:lnTo>
                <a:lnTo>
                  <a:pt x="2212612" y="565069"/>
                </a:lnTo>
                <a:lnTo>
                  <a:pt x="2219515" y="576951"/>
                </a:lnTo>
                <a:lnTo>
                  <a:pt x="2226418" y="588833"/>
                </a:lnTo>
                <a:lnTo>
                  <a:pt x="2233321" y="600704"/>
                </a:lnTo>
                <a:lnTo>
                  <a:pt x="2240224" y="612574"/>
                </a:lnTo>
                <a:lnTo>
                  <a:pt x="2247127" y="624422"/>
                </a:lnTo>
                <a:lnTo>
                  <a:pt x="2254030" y="636258"/>
                </a:lnTo>
                <a:lnTo>
                  <a:pt x="2260933" y="648071"/>
                </a:lnTo>
                <a:lnTo>
                  <a:pt x="2267837" y="659850"/>
                </a:lnTo>
                <a:lnTo>
                  <a:pt x="2274740" y="671606"/>
                </a:lnTo>
                <a:lnTo>
                  <a:pt x="2281643" y="683316"/>
                </a:lnTo>
                <a:lnTo>
                  <a:pt x="2288546" y="695004"/>
                </a:lnTo>
                <a:lnTo>
                  <a:pt x="2295449" y="706622"/>
                </a:lnTo>
                <a:lnTo>
                  <a:pt x="2302352" y="718195"/>
                </a:lnTo>
                <a:lnTo>
                  <a:pt x="2309255" y="729733"/>
                </a:lnTo>
                <a:lnTo>
                  <a:pt x="2316159" y="741202"/>
                </a:lnTo>
                <a:lnTo>
                  <a:pt x="2323062" y="752615"/>
                </a:lnTo>
                <a:lnTo>
                  <a:pt x="2329965" y="763958"/>
                </a:lnTo>
                <a:lnTo>
                  <a:pt x="2336868" y="775244"/>
                </a:lnTo>
                <a:lnTo>
                  <a:pt x="2343771" y="786462"/>
                </a:lnTo>
                <a:lnTo>
                  <a:pt x="2350674" y="797599"/>
                </a:lnTo>
                <a:lnTo>
                  <a:pt x="2357577" y="808656"/>
                </a:lnTo>
                <a:lnTo>
                  <a:pt x="2364481" y="819633"/>
                </a:lnTo>
                <a:lnTo>
                  <a:pt x="2371384" y="830529"/>
                </a:lnTo>
                <a:lnTo>
                  <a:pt x="2378287" y="841346"/>
                </a:lnTo>
                <a:lnTo>
                  <a:pt x="2385190" y="852070"/>
                </a:lnTo>
                <a:lnTo>
                  <a:pt x="2392093" y="862704"/>
                </a:lnTo>
                <a:lnTo>
                  <a:pt x="2398996" y="873245"/>
                </a:lnTo>
                <a:lnTo>
                  <a:pt x="2405899" y="883683"/>
                </a:lnTo>
                <a:lnTo>
                  <a:pt x="2412802" y="894030"/>
                </a:lnTo>
                <a:lnTo>
                  <a:pt x="2419706" y="904273"/>
                </a:lnTo>
                <a:lnTo>
                  <a:pt x="2426609" y="914414"/>
                </a:lnTo>
                <a:lnTo>
                  <a:pt x="2433512" y="924440"/>
                </a:lnTo>
                <a:lnTo>
                  <a:pt x="2440415" y="934374"/>
                </a:lnTo>
                <a:lnTo>
                  <a:pt x="2447318" y="944193"/>
                </a:lnTo>
                <a:lnTo>
                  <a:pt x="2454221" y="953898"/>
                </a:lnTo>
                <a:lnTo>
                  <a:pt x="2461124" y="963500"/>
                </a:lnTo>
                <a:lnTo>
                  <a:pt x="2468028" y="972976"/>
                </a:lnTo>
                <a:lnTo>
                  <a:pt x="2474931" y="982349"/>
                </a:lnTo>
                <a:lnTo>
                  <a:pt x="2481834" y="991595"/>
                </a:lnTo>
                <a:lnTo>
                  <a:pt x="2488737" y="1000739"/>
                </a:lnTo>
                <a:lnTo>
                  <a:pt x="2495640" y="1009756"/>
                </a:lnTo>
                <a:lnTo>
                  <a:pt x="2502543" y="1018648"/>
                </a:lnTo>
                <a:lnTo>
                  <a:pt x="2509446" y="1027425"/>
                </a:lnTo>
                <a:lnTo>
                  <a:pt x="2516349" y="1036075"/>
                </a:lnTo>
                <a:lnTo>
                  <a:pt x="2523253" y="1044612"/>
                </a:lnTo>
                <a:lnTo>
                  <a:pt x="2530156" y="1053022"/>
                </a:lnTo>
                <a:lnTo>
                  <a:pt x="2537059" y="1061306"/>
                </a:lnTo>
                <a:lnTo>
                  <a:pt x="2543962" y="1069464"/>
                </a:lnTo>
                <a:lnTo>
                  <a:pt x="2550865" y="1077508"/>
                </a:lnTo>
                <a:lnTo>
                  <a:pt x="2557768" y="1085414"/>
                </a:lnTo>
                <a:lnTo>
                  <a:pt x="2564671" y="1093205"/>
                </a:lnTo>
                <a:lnTo>
                  <a:pt x="2571575" y="1100871"/>
                </a:lnTo>
                <a:lnTo>
                  <a:pt x="2578478" y="1108410"/>
                </a:lnTo>
                <a:lnTo>
                  <a:pt x="2585381" y="1115824"/>
                </a:lnTo>
                <a:lnTo>
                  <a:pt x="2592284" y="1123111"/>
                </a:lnTo>
                <a:lnTo>
                  <a:pt x="2599187" y="1130284"/>
                </a:lnTo>
                <a:lnTo>
                  <a:pt x="2606090" y="1137319"/>
                </a:lnTo>
                <a:lnTo>
                  <a:pt x="2612993" y="1144239"/>
                </a:lnTo>
                <a:lnTo>
                  <a:pt x="2619897" y="1151023"/>
                </a:lnTo>
                <a:lnTo>
                  <a:pt x="2626800" y="1157703"/>
                </a:lnTo>
                <a:lnTo>
                  <a:pt x="2633703" y="1164245"/>
                </a:lnTo>
                <a:lnTo>
                  <a:pt x="2640606" y="1170673"/>
                </a:lnTo>
                <a:lnTo>
                  <a:pt x="2647509" y="1176975"/>
                </a:lnTo>
                <a:lnTo>
                  <a:pt x="2654412" y="1183151"/>
                </a:lnTo>
                <a:lnTo>
                  <a:pt x="2661315" y="1189212"/>
                </a:lnTo>
                <a:lnTo>
                  <a:pt x="2668218" y="1195159"/>
                </a:lnTo>
                <a:lnTo>
                  <a:pt x="2675122" y="1200980"/>
                </a:lnTo>
                <a:lnTo>
                  <a:pt x="2682025" y="1206686"/>
                </a:lnTo>
                <a:lnTo>
                  <a:pt x="2688928" y="1212277"/>
                </a:lnTo>
                <a:lnTo>
                  <a:pt x="2695831" y="1217754"/>
                </a:lnTo>
                <a:lnTo>
                  <a:pt x="2702734" y="1223117"/>
                </a:lnTo>
                <a:lnTo>
                  <a:pt x="2709637" y="1228365"/>
                </a:lnTo>
                <a:lnTo>
                  <a:pt x="2716540" y="1233498"/>
                </a:lnTo>
                <a:lnTo>
                  <a:pt x="2723444" y="1238516"/>
                </a:lnTo>
                <a:lnTo>
                  <a:pt x="2730347" y="1243432"/>
                </a:lnTo>
                <a:lnTo>
                  <a:pt x="2737250" y="1248233"/>
                </a:lnTo>
                <a:lnTo>
                  <a:pt x="2744153" y="1252919"/>
                </a:lnTo>
                <a:lnTo>
                  <a:pt x="2751056" y="1257514"/>
                </a:lnTo>
                <a:lnTo>
                  <a:pt x="2757959" y="1261994"/>
                </a:lnTo>
                <a:lnTo>
                  <a:pt x="2764862" y="1266371"/>
                </a:lnTo>
                <a:lnTo>
                  <a:pt x="2771766" y="1270656"/>
                </a:lnTo>
                <a:lnTo>
                  <a:pt x="2778669" y="1274827"/>
                </a:lnTo>
                <a:lnTo>
                  <a:pt x="2785572" y="1278906"/>
                </a:lnTo>
                <a:lnTo>
                  <a:pt x="2792475" y="1282882"/>
                </a:lnTo>
                <a:lnTo>
                  <a:pt x="2799378" y="1286766"/>
                </a:lnTo>
                <a:lnTo>
                  <a:pt x="2806281" y="1290547"/>
                </a:lnTo>
                <a:lnTo>
                  <a:pt x="2813184" y="1294237"/>
                </a:lnTo>
                <a:lnTo>
                  <a:pt x="2820087" y="1297835"/>
                </a:lnTo>
                <a:lnTo>
                  <a:pt x="2826991" y="1301341"/>
                </a:lnTo>
                <a:lnTo>
                  <a:pt x="2833894" y="1304755"/>
                </a:lnTo>
                <a:lnTo>
                  <a:pt x="2840797" y="1308090"/>
                </a:lnTo>
                <a:lnTo>
                  <a:pt x="2847700" y="1311332"/>
                </a:lnTo>
                <a:lnTo>
                  <a:pt x="2854603" y="1314483"/>
                </a:lnTo>
                <a:lnTo>
                  <a:pt x="2861506" y="1317565"/>
                </a:lnTo>
                <a:lnTo>
                  <a:pt x="2868409" y="1320556"/>
                </a:lnTo>
                <a:lnTo>
                  <a:pt x="2875313" y="1323466"/>
                </a:lnTo>
                <a:lnTo>
                  <a:pt x="2882216" y="1326297"/>
                </a:lnTo>
                <a:lnTo>
                  <a:pt x="2889119" y="1329046"/>
                </a:lnTo>
                <a:lnTo>
                  <a:pt x="2896022" y="1331728"/>
                </a:lnTo>
                <a:lnTo>
                  <a:pt x="2902925" y="1334329"/>
                </a:lnTo>
                <a:lnTo>
                  <a:pt x="2909828" y="1336849"/>
                </a:lnTo>
                <a:lnTo>
                  <a:pt x="2916731" y="1339313"/>
                </a:lnTo>
                <a:lnTo>
                  <a:pt x="2923635" y="1341696"/>
                </a:lnTo>
                <a:lnTo>
                  <a:pt x="2930538" y="1344011"/>
                </a:lnTo>
                <a:lnTo>
                  <a:pt x="2937441" y="1346268"/>
                </a:lnTo>
                <a:lnTo>
                  <a:pt x="2944344" y="1348456"/>
                </a:lnTo>
                <a:lnTo>
                  <a:pt x="2951247" y="1350576"/>
                </a:lnTo>
                <a:lnTo>
                  <a:pt x="2958150" y="1352627"/>
                </a:lnTo>
                <a:lnTo>
                  <a:pt x="2965053" y="1354621"/>
                </a:lnTo>
                <a:lnTo>
                  <a:pt x="2971956" y="1356557"/>
                </a:lnTo>
                <a:lnTo>
                  <a:pt x="2978860" y="1358436"/>
                </a:lnTo>
                <a:lnTo>
                  <a:pt x="2985763" y="1360247"/>
                </a:lnTo>
                <a:lnTo>
                  <a:pt x="2992666" y="1362011"/>
                </a:lnTo>
                <a:lnTo>
                  <a:pt x="2999569" y="1363718"/>
                </a:lnTo>
                <a:lnTo>
                  <a:pt x="3006472" y="1365369"/>
                </a:lnTo>
                <a:lnTo>
                  <a:pt x="3013375" y="1366973"/>
                </a:lnTo>
                <a:lnTo>
                  <a:pt x="3020278" y="1368519"/>
                </a:lnTo>
                <a:lnTo>
                  <a:pt x="3027182" y="1370020"/>
                </a:lnTo>
                <a:lnTo>
                  <a:pt x="3034085" y="1371476"/>
                </a:lnTo>
                <a:lnTo>
                  <a:pt x="3040988" y="1372885"/>
                </a:lnTo>
                <a:lnTo>
                  <a:pt x="3047891" y="1374237"/>
                </a:lnTo>
                <a:lnTo>
                  <a:pt x="3054794" y="1375555"/>
                </a:lnTo>
                <a:lnTo>
                  <a:pt x="3061697" y="1376827"/>
                </a:lnTo>
                <a:lnTo>
                  <a:pt x="3068600" y="1378053"/>
                </a:lnTo>
                <a:lnTo>
                  <a:pt x="3075504" y="1379244"/>
                </a:lnTo>
                <a:lnTo>
                  <a:pt x="3082407" y="1380390"/>
                </a:lnTo>
                <a:lnTo>
                  <a:pt x="3089310" y="1381490"/>
                </a:lnTo>
                <a:lnTo>
                  <a:pt x="3096213" y="1382567"/>
                </a:lnTo>
                <a:lnTo>
                  <a:pt x="3103116" y="1383598"/>
                </a:lnTo>
                <a:lnTo>
                  <a:pt x="3110019" y="1384595"/>
                </a:lnTo>
                <a:lnTo>
                  <a:pt x="3116922" y="1385558"/>
                </a:lnTo>
                <a:lnTo>
                  <a:pt x="3123825" y="1386486"/>
                </a:lnTo>
                <a:lnTo>
                  <a:pt x="3130729" y="1387379"/>
                </a:lnTo>
                <a:lnTo>
                  <a:pt x="3137632" y="1388239"/>
                </a:lnTo>
                <a:lnTo>
                  <a:pt x="3144535" y="1389075"/>
                </a:lnTo>
                <a:lnTo>
                  <a:pt x="3151438" y="1389877"/>
                </a:lnTo>
                <a:lnTo>
                  <a:pt x="3158341" y="1390645"/>
                </a:lnTo>
                <a:lnTo>
                  <a:pt x="3165244" y="1391390"/>
                </a:lnTo>
                <a:lnTo>
                  <a:pt x="3172147" y="1392112"/>
                </a:lnTo>
                <a:lnTo>
                  <a:pt x="3179051" y="1392799"/>
                </a:lnTo>
                <a:lnTo>
                  <a:pt x="3185954" y="1393464"/>
                </a:lnTo>
                <a:lnTo>
                  <a:pt x="3192857" y="1394105"/>
                </a:lnTo>
                <a:lnTo>
                  <a:pt x="3199760" y="1394724"/>
                </a:lnTo>
                <a:lnTo>
                  <a:pt x="3206663" y="1395320"/>
                </a:lnTo>
                <a:lnTo>
                  <a:pt x="3213566" y="1395893"/>
                </a:lnTo>
                <a:lnTo>
                  <a:pt x="3220469" y="1396443"/>
                </a:lnTo>
                <a:lnTo>
                  <a:pt x="3227372" y="1396970"/>
                </a:lnTo>
                <a:lnTo>
                  <a:pt x="3234276" y="1397474"/>
                </a:lnTo>
                <a:lnTo>
                  <a:pt x="3241179" y="1397967"/>
                </a:lnTo>
                <a:lnTo>
                  <a:pt x="3248082" y="1398425"/>
                </a:lnTo>
                <a:lnTo>
                  <a:pt x="3254985" y="1398883"/>
                </a:lnTo>
                <a:lnTo>
                  <a:pt x="3261888" y="1399307"/>
                </a:lnTo>
                <a:lnTo>
                  <a:pt x="3268791" y="1399731"/>
                </a:lnTo>
                <a:lnTo>
                  <a:pt x="3275694" y="1400121"/>
                </a:lnTo>
                <a:lnTo>
                  <a:pt x="3282598" y="1400510"/>
                </a:lnTo>
                <a:lnTo>
                  <a:pt x="3289501" y="1400877"/>
                </a:lnTo>
                <a:lnTo>
                  <a:pt x="3296404" y="1401232"/>
                </a:lnTo>
                <a:lnTo>
                  <a:pt x="3303307" y="1401564"/>
                </a:lnTo>
                <a:lnTo>
                  <a:pt x="3310210" y="1401885"/>
                </a:lnTo>
                <a:lnTo>
                  <a:pt x="3317113" y="1402195"/>
                </a:lnTo>
                <a:lnTo>
                  <a:pt x="3324016" y="1402493"/>
                </a:lnTo>
                <a:lnTo>
                  <a:pt x="3330920" y="1402779"/>
                </a:lnTo>
                <a:lnTo>
                  <a:pt x="3337823" y="1403054"/>
                </a:lnTo>
                <a:lnTo>
                  <a:pt x="3344726" y="1403318"/>
                </a:lnTo>
                <a:lnTo>
                  <a:pt x="3351629" y="1403570"/>
                </a:lnTo>
                <a:lnTo>
                  <a:pt x="3358532" y="1403810"/>
                </a:lnTo>
                <a:lnTo>
                  <a:pt x="3365435" y="1404039"/>
                </a:lnTo>
                <a:lnTo>
                  <a:pt x="3372338" y="1404257"/>
                </a:lnTo>
                <a:lnTo>
                  <a:pt x="3379241" y="1404463"/>
                </a:lnTo>
                <a:lnTo>
                  <a:pt x="3386145" y="1404670"/>
                </a:lnTo>
                <a:lnTo>
                  <a:pt x="3393048" y="1404864"/>
                </a:lnTo>
                <a:lnTo>
                  <a:pt x="3399951" y="1405048"/>
                </a:lnTo>
                <a:lnTo>
                  <a:pt x="3406854" y="1405220"/>
                </a:lnTo>
                <a:lnTo>
                  <a:pt x="3413757" y="1405391"/>
                </a:lnTo>
                <a:lnTo>
                  <a:pt x="3420660" y="1405552"/>
                </a:lnTo>
                <a:lnTo>
                  <a:pt x="3427563" y="1405701"/>
                </a:lnTo>
              </a:path>
            </a:pathLst>
          </a:custGeom>
          <a:solidFill>
            <a:srgbClr val="CCFAFF">
              <a:alpha val="30000"/>
            </a:srgbClr>
          </a:solidFill>
          <a:ln w="41419" cap="flat">
            <a:solidFill>
              <a:schemeClr val="accent6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en-US"/>
          </a:p>
        </p:txBody>
      </p:sp>
      <p:grpSp>
        <p:nvGrpSpPr>
          <p:cNvPr id="30" name="Groupe 29"/>
          <p:cNvGrpSpPr/>
          <p:nvPr/>
        </p:nvGrpSpPr>
        <p:grpSpPr bwMode="auto">
          <a:xfrm>
            <a:off x="8293715" y="5415662"/>
            <a:ext cx="3437762" cy="1170037"/>
            <a:chOff x="2325764" y="4690448"/>
            <a:chExt cx="3437762" cy="1170037"/>
          </a:xfrm>
        </p:grpSpPr>
        <p:pic>
          <p:nvPicPr>
            <p:cNvPr id="31" name="Image 30"/>
            <p:cNvPicPr>
              <a:picLocks noChangeAspect="1"/>
            </p:cNvPicPr>
            <p:nvPr/>
          </p:nvPicPr>
          <p:blipFill>
            <a:blip r:embed="rId8"/>
            <a:srcRect l="12751" t="7186" r="3296" b="6631"/>
            <a:stretch/>
          </p:blipFill>
          <p:spPr bwMode="auto">
            <a:xfrm rot="18937278">
              <a:off x="3155482" y="5607103"/>
              <a:ext cx="151599" cy="152269"/>
            </a:xfrm>
            <a:prstGeom prst="rect">
              <a:avLst/>
            </a:prstGeom>
            <a:noFill/>
          </p:spPr>
        </p:pic>
        <p:pic>
          <p:nvPicPr>
            <p:cNvPr id="32" name="Image 31"/>
            <p:cNvPicPr>
              <a:picLocks noChangeAspect="1"/>
            </p:cNvPicPr>
            <p:nvPr/>
          </p:nvPicPr>
          <p:blipFill>
            <a:blip r:embed="rId8"/>
            <a:srcRect l="12751" t="7186" r="3296" b="6631"/>
            <a:stretch/>
          </p:blipFill>
          <p:spPr bwMode="auto">
            <a:xfrm rot="18937278">
              <a:off x="3338857" y="5573264"/>
              <a:ext cx="171910" cy="172670"/>
            </a:xfrm>
            <a:prstGeom prst="rect">
              <a:avLst/>
            </a:prstGeom>
            <a:noFill/>
          </p:spPr>
        </p:pic>
        <p:pic>
          <p:nvPicPr>
            <p:cNvPr id="33" name="Image 32"/>
            <p:cNvPicPr>
              <a:picLocks noChangeAspect="1"/>
            </p:cNvPicPr>
            <p:nvPr/>
          </p:nvPicPr>
          <p:blipFill>
            <a:blip r:embed="rId8"/>
            <a:srcRect l="12751" t="7186" r="3296" b="6631"/>
            <a:stretch/>
          </p:blipFill>
          <p:spPr bwMode="auto">
            <a:xfrm rot="18937278">
              <a:off x="3568411" y="5524112"/>
              <a:ext cx="207260" cy="208177"/>
            </a:xfrm>
            <a:prstGeom prst="rect">
              <a:avLst/>
            </a:prstGeom>
            <a:noFill/>
          </p:spPr>
        </p:pic>
        <p:pic>
          <p:nvPicPr>
            <p:cNvPr id="34" name="Image 33"/>
            <p:cNvPicPr>
              <a:picLocks noChangeAspect="1"/>
            </p:cNvPicPr>
            <p:nvPr/>
          </p:nvPicPr>
          <p:blipFill>
            <a:blip r:embed="rId8"/>
            <a:srcRect l="12751" t="7186" r="3296" b="6631"/>
            <a:stretch/>
          </p:blipFill>
          <p:spPr bwMode="auto">
            <a:xfrm rot="18937278">
              <a:off x="3572083" y="5268303"/>
              <a:ext cx="207260" cy="208177"/>
            </a:xfrm>
            <a:prstGeom prst="rect">
              <a:avLst/>
            </a:prstGeom>
            <a:noFill/>
          </p:spPr>
        </p:pic>
        <p:pic>
          <p:nvPicPr>
            <p:cNvPr id="35" name="Image 34"/>
            <p:cNvPicPr>
              <a:picLocks noChangeAspect="1"/>
            </p:cNvPicPr>
            <p:nvPr/>
          </p:nvPicPr>
          <p:blipFill>
            <a:blip r:embed="rId8"/>
            <a:srcRect l="12751" t="7186" r="3296" b="6631"/>
            <a:stretch/>
          </p:blipFill>
          <p:spPr bwMode="auto">
            <a:xfrm rot="18937278">
              <a:off x="3769220" y="5468985"/>
              <a:ext cx="249911" cy="251017"/>
            </a:xfrm>
            <a:prstGeom prst="rect">
              <a:avLst/>
            </a:prstGeom>
            <a:noFill/>
          </p:spPr>
        </p:pic>
        <p:pic>
          <p:nvPicPr>
            <p:cNvPr id="36" name="Image 35"/>
            <p:cNvPicPr>
              <a:picLocks noChangeAspect="1"/>
            </p:cNvPicPr>
            <p:nvPr/>
          </p:nvPicPr>
          <p:blipFill>
            <a:blip r:embed="rId8"/>
            <a:srcRect l="12751" t="7186" r="3296" b="6631"/>
            <a:stretch/>
          </p:blipFill>
          <p:spPr bwMode="auto">
            <a:xfrm rot="18937278">
              <a:off x="3769220" y="4936919"/>
              <a:ext cx="249911" cy="251017"/>
            </a:xfrm>
            <a:prstGeom prst="rect">
              <a:avLst/>
            </a:prstGeom>
            <a:noFill/>
          </p:spPr>
        </p:pic>
        <p:pic>
          <p:nvPicPr>
            <p:cNvPr id="37" name="Image 36"/>
            <p:cNvPicPr>
              <a:picLocks noChangeAspect="1"/>
            </p:cNvPicPr>
            <p:nvPr/>
          </p:nvPicPr>
          <p:blipFill>
            <a:blip r:embed="rId8"/>
            <a:srcRect l="12751" t="7186" r="3296" b="6631"/>
            <a:stretch/>
          </p:blipFill>
          <p:spPr bwMode="auto">
            <a:xfrm rot="18937278">
              <a:off x="4052405" y="5465623"/>
              <a:ext cx="275413" cy="276632"/>
            </a:xfrm>
            <a:prstGeom prst="rect">
              <a:avLst/>
            </a:prstGeom>
            <a:noFill/>
          </p:spPr>
        </p:pic>
        <p:pic>
          <p:nvPicPr>
            <p:cNvPr id="38" name="Image 37"/>
            <p:cNvPicPr>
              <a:picLocks noChangeAspect="1"/>
            </p:cNvPicPr>
            <p:nvPr/>
          </p:nvPicPr>
          <p:blipFill>
            <a:blip r:embed="rId8"/>
            <a:srcRect l="12751" t="7186" r="3296" b="6631"/>
            <a:stretch/>
          </p:blipFill>
          <p:spPr bwMode="auto">
            <a:xfrm rot="18937278">
              <a:off x="4052405" y="5175169"/>
              <a:ext cx="275413" cy="276632"/>
            </a:xfrm>
            <a:prstGeom prst="rect">
              <a:avLst/>
            </a:prstGeom>
            <a:noFill/>
          </p:spPr>
        </p:pic>
        <p:pic>
          <p:nvPicPr>
            <p:cNvPr id="39" name="Image 38"/>
            <p:cNvPicPr>
              <a:picLocks noChangeAspect="1"/>
            </p:cNvPicPr>
            <p:nvPr/>
          </p:nvPicPr>
          <p:blipFill>
            <a:blip r:embed="rId8"/>
            <a:srcRect l="12751" t="7186" r="3296" b="6631"/>
            <a:stretch/>
          </p:blipFill>
          <p:spPr bwMode="auto">
            <a:xfrm rot="18937278">
              <a:off x="4052405" y="4865826"/>
              <a:ext cx="275413" cy="276632"/>
            </a:xfrm>
            <a:prstGeom prst="rect">
              <a:avLst/>
            </a:prstGeom>
            <a:noFill/>
          </p:spPr>
        </p:pic>
        <p:pic>
          <p:nvPicPr>
            <p:cNvPr id="40" name="Image 39"/>
            <p:cNvPicPr>
              <a:picLocks noChangeAspect="1"/>
            </p:cNvPicPr>
            <p:nvPr/>
          </p:nvPicPr>
          <p:blipFill>
            <a:blip r:embed="rId8"/>
            <a:srcRect l="12751" t="7186" r="3296" b="6631"/>
            <a:stretch/>
          </p:blipFill>
          <p:spPr bwMode="auto">
            <a:xfrm rot="18937278">
              <a:off x="4256520" y="5426788"/>
              <a:ext cx="317177" cy="318579"/>
            </a:xfrm>
            <a:prstGeom prst="rect">
              <a:avLst/>
            </a:prstGeom>
            <a:noFill/>
          </p:spPr>
        </p:pic>
        <p:pic>
          <p:nvPicPr>
            <p:cNvPr id="41" name="Image 40"/>
            <p:cNvPicPr>
              <a:picLocks noChangeAspect="1"/>
            </p:cNvPicPr>
            <p:nvPr/>
          </p:nvPicPr>
          <p:blipFill>
            <a:blip r:embed="rId8"/>
            <a:srcRect l="12751" t="7186" r="3296" b="6631"/>
            <a:stretch/>
          </p:blipFill>
          <p:spPr bwMode="auto">
            <a:xfrm rot="18937278">
              <a:off x="4254402" y="5066481"/>
              <a:ext cx="317177" cy="318579"/>
            </a:xfrm>
            <a:prstGeom prst="rect">
              <a:avLst/>
            </a:prstGeom>
            <a:noFill/>
          </p:spPr>
        </p:pic>
        <p:pic>
          <p:nvPicPr>
            <p:cNvPr id="42" name="Image 41"/>
            <p:cNvPicPr>
              <a:picLocks noChangeAspect="1"/>
            </p:cNvPicPr>
            <p:nvPr/>
          </p:nvPicPr>
          <p:blipFill>
            <a:blip r:embed="rId8"/>
            <a:srcRect l="12751" t="7186" r="3296" b="6631"/>
            <a:stretch/>
          </p:blipFill>
          <p:spPr bwMode="auto">
            <a:xfrm rot="18937278">
              <a:off x="4487462" y="5381988"/>
              <a:ext cx="350679" cy="352229"/>
            </a:xfrm>
            <a:prstGeom prst="rect">
              <a:avLst/>
            </a:prstGeom>
            <a:noFill/>
          </p:spPr>
        </p:pic>
        <p:pic>
          <p:nvPicPr>
            <p:cNvPr id="43" name="Image 42"/>
            <p:cNvPicPr>
              <a:picLocks noChangeAspect="1"/>
            </p:cNvPicPr>
            <p:nvPr/>
          </p:nvPicPr>
          <p:blipFill>
            <a:blip r:embed="rId8"/>
            <a:srcRect l="12751" t="7186" r="3296" b="6631"/>
            <a:stretch/>
          </p:blipFill>
          <p:spPr bwMode="auto">
            <a:xfrm rot="18937278">
              <a:off x="4999570" y="5307795"/>
              <a:ext cx="453260" cy="455265"/>
            </a:xfrm>
            <a:prstGeom prst="rect">
              <a:avLst/>
            </a:prstGeom>
            <a:noFill/>
          </p:spPr>
        </p:pic>
        <p:pic>
          <p:nvPicPr>
            <p:cNvPr id="44" name="Image 43"/>
            <p:cNvPicPr>
              <a:picLocks noChangeAspect="1"/>
            </p:cNvPicPr>
            <p:nvPr/>
          </p:nvPicPr>
          <p:blipFill>
            <a:blip r:embed="rId8"/>
            <a:srcRect l="12751" t="7186" r="3296" b="6631"/>
            <a:stretch/>
          </p:blipFill>
          <p:spPr bwMode="auto">
            <a:xfrm rot="18937278">
              <a:off x="3348763" y="5333062"/>
              <a:ext cx="171910" cy="172670"/>
            </a:xfrm>
            <a:prstGeom prst="rect">
              <a:avLst/>
            </a:prstGeom>
            <a:noFill/>
          </p:spPr>
        </p:pic>
        <p:pic>
          <p:nvPicPr>
            <p:cNvPr id="45" name="Image 44"/>
            <p:cNvPicPr>
              <a:picLocks noChangeAspect="1"/>
            </p:cNvPicPr>
            <p:nvPr/>
          </p:nvPicPr>
          <p:blipFill>
            <a:blip r:embed="rId8"/>
            <a:srcRect l="12751" t="7186" r="3296" b="6631"/>
            <a:stretch/>
          </p:blipFill>
          <p:spPr bwMode="auto">
            <a:xfrm rot="18937278">
              <a:off x="4695625" y="5352069"/>
              <a:ext cx="398934" cy="400697"/>
            </a:xfrm>
            <a:prstGeom prst="rect">
              <a:avLst/>
            </a:prstGeom>
            <a:noFill/>
          </p:spPr>
        </p:pic>
        <p:pic>
          <p:nvPicPr>
            <p:cNvPr id="46" name="Image 45"/>
            <p:cNvPicPr>
              <a:picLocks noChangeAspect="1"/>
            </p:cNvPicPr>
            <p:nvPr/>
          </p:nvPicPr>
          <p:blipFill>
            <a:blip r:embed="rId8"/>
            <a:srcRect l="12751" t="7186" r="3296" b="6631"/>
            <a:stretch/>
          </p:blipFill>
          <p:spPr bwMode="auto">
            <a:xfrm rot="18937278">
              <a:off x="2969651" y="5692375"/>
              <a:ext cx="89918" cy="90315"/>
            </a:xfrm>
            <a:prstGeom prst="rect">
              <a:avLst/>
            </a:prstGeom>
            <a:noFill/>
          </p:spPr>
        </p:pic>
        <p:pic>
          <p:nvPicPr>
            <p:cNvPr id="47" name="Image 46"/>
            <p:cNvPicPr>
              <a:picLocks noChangeAspect="1"/>
            </p:cNvPicPr>
            <p:nvPr/>
          </p:nvPicPr>
          <p:blipFill>
            <a:blip r:embed="rId8"/>
            <a:srcRect l="12751" t="7186" r="3296" b="6631"/>
            <a:stretch/>
          </p:blipFill>
          <p:spPr bwMode="auto">
            <a:xfrm rot="18937278">
              <a:off x="3773445" y="5201414"/>
              <a:ext cx="249911" cy="251017"/>
            </a:xfrm>
            <a:prstGeom prst="rect">
              <a:avLst/>
            </a:prstGeom>
            <a:noFill/>
          </p:spPr>
        </p:pic>
        <p:sp>
          <p:nvSpPr>
            <p:cNvPr id="48" name="Forme libre : forme 47"/>
            <p:cNvSpPr/>
            <p:nvPr/>
          </p:nvSpPr>
          <p:spPr bwMode="auto">
            <a:xfrm>
              <a:off x="2325764" y="5782523"/>
              <a:ext cx="3437762" cy="45832"/>
            </a:xfrm>
            <a:custGeom>
              <a:avLst/>
              <a:gdLst>
                <a:gd name="connsiteX0" fmla="*/ 30018 w 3437761"/>
                <a:gd name="connsiteY0" fmla="*/ 24912 h 45832"/>
                <a:gd name="connsiteX1" fmla="*/ 3412555 w 3437761"/>
                <a:gd name="connsiteY1" fmla="*/ 24912 h 45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37761" h="45832" extrusionOk="0">
                  <a:moveTo>
                    <a:pt x="30018" y="24912"/>
                  </a:moveTo>
                  <a:lnTo>
                    <a:pt x="3412555" y="24912"/>
                  </a:lnTo>
                </a:path>
              </a:pathLst>
            </a:custGeom>
            <a:noFill/>
            <a:ln w="27613" cap="flat">
              <a:solidFill>
                <a:schemeClr val="accent6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9" name="Forme libre : forme 48"/>
            <p:cNvSpPr/>
            <p:nvPr/>
          </p:nvSpPr>
          <p:spPr bwMode="auto">
            <a:xfrm>
              <a:off x="2597392" y="4690448"/>
              <a:ext cx="2899318" cy="1170037"/>
            </a:xfrm>
            <a:custGeom>
              <a:avLst/>
              <a:gdLst>
                <a:gd name="connsiteX0" fmla="*/ 15009 w 2926929"/>
                <a:gd name="connsiteY0" fmla="*/ 1383791 h 1443714"/>
                <a:gd name="connsiteX1" fmla="*/ 15009 w 2926929"/>
                <a:gd name="connsiteY1" fmla="*/ 1435352 h 1443714"/>
                <a:gd name="connsiteX2" fmla="*/ 498228 w 2926929"/>
                <a:gd name="connsiteY2" fmla="*/ 1383791 h 1443714"/>
                <a:gd name="connsiteX3" fmla="*/ 498228 w 2926929"/>
                <a:gd name="connsiteY3" fmla="*/ 1435352 h 1443714"/>
                <a:gd name="connsiteX4" fmla="*/ 981448 w 2926929"/>
                <a:gd name="connsiteY4" fmla="*/ 1383791 h 1443714"/>
                <a:gd name="connsiteX5" fmla="*/ 981448 w 2926929"/>
                <a:gd name="connsiteY5" fmla="*/ 1435352 h 1443714"/>
                <a:gd name="connsiteX6" fmla="*/ 1464668 w 2926929"/>
                <a:gd name="connsiteY6" fmla="*/ 1383791 h 1443714"/>
                <a:gd name="connsiteX7" fmla="*/ 1464668 w 2926929"/>
                <a:gd name="connsiteY7" fmla="*/ 1435352 h 1443714"/>
                <a:gd name="connsiteX8" fmla="*/ 1947887 w 2926929"/>
                <a:gd name="connsiteY8" fmla="*/ 1383791 h 1443714"/>
                <a:gd name="connsiteX9" fmla="*/ 1947887 w 2926929"/>
                <a:gd name="connsiteY9" fmla="*/ 1435352 h 1443714"/>
                <a:gd name="connsiteX10" fmla="*/ 2431107 w 2926929"/>
                <a:gd name="connsiteY10" fmla="*/ 1383791 h 1443714"/>
                <a:gd name="connsiteX11" fmla="*/ 2431107 w 2926929"/>
                <a:gd name="connsiteY11" fmla="*/ 1435352 h 1443714"/>
                <a:gd name="connsiteX12" fmla="*/ 2914326 w 2926929"/>
                <a:gd name="connsiteY12" fmla="*/ 1383791 h 1443714"/>
                <a:gd name="connsiteX13" fmla="*/ 2914326 w 2926929"/>
                <a:gd name="connsiteY13" fmla="*/ 1435352 h 1443714"/>
                <a:gd name="connsiteX14" fmla="*/ 1947887 w 2926929"/>
                <a:gd name="connsiteY14" fmla="*/ 552039 h 1443714"/>
                <a:gd name="connsiteX15" fmla="*/ 1947887 w 2926929"/>
                <a:gd name="connsiteY15" fmla="*/ 1383791 h 1443714"/>
                <a:gd name="connsiteX16" fmla="*/ 2431107 w 2926929"/>
                <a:gd name="connsiteY16" fmla="*/ 1198204 h 1443714"/>
                <a:gd name="connsiteX17" fmla="*/ 2431107 w 2926929"/>
                <a:gd name="connsiteY17" fmla="*/ 1383791 h 1443714"/>
                <a:gd name="connsiteX18" fmla="*/ 2914326 w 2926929"/>
                <a:gd name="connsiteY18" fmla="*/ 1368551 h 1443714"/>
                <a:gd name="connsiteX19" fmla="*/ 2914326 w 2926929"/>
                <a:gd name="connsiteY19" fmla="*/ 1383791 h 1443714"/>
                <a:gd name="connsiteX20" fmla="*/ 1464668 w 2926929"/>
                <a:gd name="connsiteY20" fmla="*/ 12456 h 1443714"/>
                <a:gd name="connsiteX21" fmla="*/ 1464668 w 2926929"/>
                <a:gd name="connsiteY21" fmla="*/ 1383791 h 1443714"/>
                <a:gd name="connsiteX22" fmla="*/ 981448 w 2926929"/>
                <a:gd name="connsiteY22" fmla="*/ 552039 h 1443714"/>
                <a:gd name="connsiteX23" fmla="*/ 981448 w 2926929"/>
                <a:gd name="connsiteY23" fmla="*/ 1383791 h 1443714"/>
                <a:gd name="connsiteX24" fmla="*/ 498228 w 2926929"/>
                <a:gd name="connsiteY24" fmla="*/ 1198204 h 1443714"/>
                <a:gd name="connsiteX25" fmla="*/ 498228 w 2926929"/>
                <a:gd name="connsiteY25" fmla="*/ 1383791 h 1443714"/>
                <a:gd name="connsiteX0" fmla="*/ 0 w 2899317"/>
                <a:gd name="connsiteY0" fmla="*/ 1371336 h 1422897"/>
                <a:gd name="connsiteX1" fmla="*/ 0 w 2899317"/>
                <a:gd name="connsiteY1" fmla="*/ 1422897 h 1422897"/>
                <a:gd name="connsiteX2" fmla="*/ 483219 w 2899317"/>
                <a:gd name="connsiteY2" fmla="*/ 1371336 h 1422897"/>
                <a:gd name="connsiteX3" fmla="*/ 483219 w 2899317"/>
                <a:gd name="connsiteY3" fmla="*/ 1422897 h 1422897"/>
                <a:gd name="connsiteX4" fmla="*/ 966439 w 2899317"/>
                <a:gd name="connsiteY4" fmla="*/ 1371336 h 1422897"/>
                <a:gd name="connsiteX5" fmla="*/ 966439 w 2899317"/>
                <a:gd name="connsiteY5" fmla="*/ 1422897 h 1422897"/>
                <a:gd name="connsiteX6" fmla="*/ 1449659 w 2899317"/>
                <a:gd name="connsiteY6" fmla="*/ 1371336 h 1422897"/>
                <a:gd name="connsiteX7" fmla="*/ 1449659 w 2899317"/>
                <a:gd name="connsiteY7" fmla="*/ 1422897 h 1422897"/>
                <a:gd name="connsiteX8" fmla="*/ 1932878 w 2899317"/>
                <a:gd name="connsiteY8" fmla="*/ 1371336 h 1422897"/>
                <a:gd name="connsiteX9" fmla="*/ 1932878 w 2899317"/>
                <a:gd name="connsiteY9" fmla="*/ 1422897 h 1422897"/>
                <a:gd name="connsiteX10" fmla="*/ 2416098 w 2899317"/>
                <a:gd name="connsiteY10" fmla="*/ 1371336 h 1422897"/>
                <a:gd name="connsiteX11" fmla="*/ 2416098 w 2899317"/>
                <a:gd name="connsiteY11" fmla="*/ 1422897 h 1422897"/>
                <a:gd name="connsiteX12" fmla="*/ 2899317 w 2899317"/>
                <a:gd name="connsiteY12" fmla="*/ 1371336 h 1422897"/>
                <a:gd name="connsiteX13" fmla="*/ 2899317 w 2899317"/>
                <a:gd name="connsiteY13" fmla="*/ 1422897 h 1422897"/>
                <a:gd name="connsiteX14" fmla="*/ 1932878 w 2899317"/>
                <a:gd name="connsiteY14" fmla="*/ 539584 h 1422897"/>
                <a:gd name="connsiteX15" fmla="*/ 1932878 w 2899317"/>
                <a:gd name="connsiteY15" fmla="*/ 1371336 h 1422897"/>
                <a:gd name="connsiteX16" fmla="*/ 2416098 w 2899317"/>
                <a:gd name="connsiteY16" fmla="*/ 1185749 h 1422897"/>
                <a:gd name="connsiteX17" fmla="*/ 2416098 w 2899317"/>
                <a:gd name="connsiteY17" fmla="*/ 1371336 h 1422897"/>
                <a:gd name="connsiteX18" fmla="*/ 2899317 w 2899317"/>
                <a:gd name="connsiteY18" fmla="*/ 1356096 h 1422897"/>
                <a:gd name="connsiteX19" fmla="*/ 2899317 w 2899317"/>
                <a:gd name="connsiteY19" fmla="*/ 1371336 h 1422897"/>
                <a:gd name="connsiteX20" fmla="*/ 1449659 w 2899317"/>
                <a:gd name="connsiteY20" fmla="*/ 1 h 1422897"/>
                <a:gd name="connsiteX21" fmla="*/ 1449659 w 2899317"/>
                <a:gd name="connsiteY21" fmla="*/ 1371336 h 1422897"/>
                <a:gd name="connsiteX22" fmla="*/ 966439 w 2899317"/>
                <a:gd name="connsiteY22" fmla="*/ 539584 h 1422897"/>
                <a:gd name="connsiteX23" fmla="*/ 966439 w 2899317"/>
                <a:gd name="connsiteY23" fmla="*/ 1371336 h 1422897"/>
                <a:gd name="connsiteX24" fmla="*/ 483219 w 2899317"/>
                <a:gd name="connsiteY24" fmla="*/ 1090186 h 1422897"/>
                <a:gd name="connsiteX25" fmla="*/ 483219 w 2899317"/>
                <a:gd name="connsiteY25" fmla="*/ 1371336 h 1422897"/>
                <a:gd name="connsiteX0" fmla="*/ 0 w 2899317"/>
                <a:gd name="connsiteY0" fmla="*/ 1371335 h 1422896"/>
                <a:gd name="connsiteX1" fmla="*/ 0 w 2899317"/>
                <a:gd name="connsiteY1" fmla="*/ 1422896 h 1422896"/>
                <a:gd name="connsiteX2" fmla="*/ 483219 w 2899317"/>
                <a:gd name="connsiteY2" fmla="*/ 1371335 h 1422896"/>
                <a:gd name="connsiteX3" fmla="*/ 483219 w 2899317"/>
                <a:gd name="connsiteY3" fmla="*/ 1422896 h 1422896"/>
                <a:gd name="connsiteX4" fmla="*/ 966439 w 2899317"/>
                <a:gd name="connsiteY4" fmla="*/ 1371335 h 1422896"/>
                <a:gd name="connsiteX5" fmla="*/ 966439 w 2899317"/>
                <a:gd name="connsiteY5" fmla="*/ 1422896 h 1422896"/>
                <a:gd name="connsiteX6" fmla="*/ 1449659 w 2899317"/>
                <a:gd name="connsiteY6" fmla="*/ 1371335 h 1422896"/>
                <a:gd name="connsiteX7" fmla="*/ 1449659 w 2899317"/>
                <a:gd name="connsiteY7" fmla="*/ 1422896 h 1422896"/>
                <a:gd name="connsiteX8" fmla="*/ 1932878 w 2899317"/>
                <a:gd name="connsiteY8" fmla="*/ 1371335 h 1422896"/>
                <a:gd name="connsiteX9" fmla="*/ 1932878 w 2899317"/>
                <a:gd name="connsiteY9" fmla="*/ 1422896 h 1422896"/>
                <a:gd name="connsiteX10" fmla="*/ 2416098 w 2899317"/>
                <a:gd name="connsiteY10" fmla="*/ 1371335 h 1422896"/>
                <a:gd name="connsiteX11" fmla="*/ 2416098 w 2899317"/>
                <a:gd name="connsiteY11" fmla="*/ 1422896 h 1422896"/>
                <a:gd name="connsiteX12" fmla="*/ 2899317 w 2899317"/>
                <a:gd name="connsiteY12" fmla="*/ 1371335 h 1422896"/>
                <a:gd name="connsiteX13" fmla="*/ 2899317 w 2899317"/>
                <a:gd name="connsiteY13" fmla="*/ 1422896 h 1422896"/>
                <a:gd name="connsiteX14" fmla="*/ 1932878 w 2899317"/>
                <a:gd name="connsiteY14" fmla="*/ 539583 h 1422896"/>
                <a:gd name="connsiteX15" fmla="*/ 1932878 w 2899317"/>
                <a:gd name="connsiteY15" fmla="*/ 1371335 h 1422896"/>
                <a:gd name="connsiteX16" fmla="*/ 2418479 w 2899317"/>
                <a:gd name="connsiteY16" fmla="*/ 1084393 h 1422896"/>
                <a:gd name="connsiteX17" fmla="*/ 2416098 w 2899317"/>
                <a:gd name="connsiteY17" fmla="*/ 1371335 h 1422896"/>
                <a:gd name="connsiteX18" fmla="*/ 2899317 w 2899317"/>
                <a:gd name="connsiteY18" fmla="*/ 1356095 h 1422896"/>
                <a:gd name="connsiteX19" fmla="*/ 2899317 w 2899317"/>
                <a:gd name="connsiteY19" fmla="*/ 1371335 h 1422896"/>
                <a:gd name="connsiteX20" fmla="*/ 1449659 w 2899317"/>
                <a:gd name="connsiteY20" fmla="*/ 0 h 1422896"/>
                <a:gd name="connsiteX21" fmla="*/ 1449659 w 2899317"/>
                <a:gd name="connsiteY21" fmla="*/ 1371335 h 1422896"/>
                <a:gd name="connsiteX22" fmla="*/ 966439 w 2899317"/>
                <a:gd name="connsiteY22" fmla="*/ 539583 h 1422896"/>
                <a:gd name="connsiteX23" fmla="*/ 966439 w 2899317"/>
                <a:gd name="connsiteY23" fmla="*/ 1371335 h 1422896"/>
                <a:gd name="connsiteX24" fmla="*/ 483219 w 2899317"/>
                <a:gd name="connsiteY24" fmla="*/ 1090185 h 1422896"/>
                <a:gd name="connsiteX25" fmla="*/ 483219 w 2899317"/>
                <a:gd name="connsiteY25" fmla="*/ 1371335 h 1422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899317" h="1422896" extrusionOk="0">
                  <a:moveTo>
                    <a:pt x="0" y="1371335"/>
                  </a:moveTo>
                  <a:lnTo>
                    <a:pt x="0" y="1422896"/>
                  </a:lnTo>
                  <a:moveTo>
                    <a:pt x="483219" y="1371335"/>
                  </a:moveTo>
                  <a:lnTo>
                    <a:pt x="483219" y="1422896"/>
                  </a:lnTo>
                  <a:moveTo>
                    <a:pt x="966439" y="1371335"/>
                  </a:moveTo>
                  <a:lnTo>
                    <a:pt x="966439" y="1422896"/>
                  </a:lnTo>
                  <a:moveTo>
                    <a:pt x="1449659" y="1371335"/>
                  </a:moveTo>
                  <a:lnTo>
                    <a:pt x="1449659" y="1422896"/>
                  </a:lnTo>
                  <a:moveTo>
                    <a:pt x="1932878" y="1371335"/>
                  </a:moveTo>
                  <a:lnTo>
                    <a:pt x="1932878" y="1422896"/>
                  </a:lnTo>
                  <a:moveTo>
                    <a:pt x="2416098" y="1371335"/>
                  </a:moveTo>
                  <a:lnTo>
                    <a:pt x="2416098" y="1422896"/>
                  </a:lnTo>
                  <a:moveTo>
                    <a:pt x="2899317" y="1371335"/>
                  </a:moveTo>
                  <a:lnTo>
                    <a:pt x="2899317" y="1422896"/>
                  </a:lnTo>
                  <a:moveTo>
                    <a:pt x="1932878" y="539583"/>
                  </a:moveTo>
                  <a:lnTo>
                    <a:pt x="1932878" y="1371335"/>
                  </a:lnTo>
                  <a:moveTo>
                    <a:pt x="2418479" y="1084393"/>
                  </a:moveTo>
                  <a:cubicBezTo>
                    <a:pt x="2417685" y="1180040"/>
                    <a:pt x="2416892" y="1275688"/>
                    <a:pt x="2416098" y="1371335"/>
                  </a:cubicBezTo>
                  <a:moveTo>
                    <a:pt x="2899317" y="1356095"/>
                  </a:moveTo>
                  <a:lnTo>
                    <a:pt x="2899317" y="1371335"/>
                  </a:lnTo>
                  <a:moveTo>
                    <a:pt x="1449659" y="0"/>
                  </a:moveTo>
                  <a:lnTo>
                    <a:pt x="1449659" y="1371335"/>
                  </a:lnTo>
                  <a:moveTo>
                    <a:pt x="966439" y="539583"/>
                  </a:moveTo>
                  <a:lnTo>
                    <a:pt x="966439" y="1371335"/>
                  </a:lnTo>
                  <a:moveTo>
                    <a:pt x="483219" y="1090185"/>
                  </a:moveTo>
                  <a:lnTo>
                    <a:pt x="483219" y="1371335"/>
                  </a:lnTo>
                </a:path>
              </a:pathLst>
            </a:custGeom>
            <a:noFill/>
            <a:ln w="13806" cap="flat">
              <a:solidFill>
                <a:schemeClr val="accent6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50" name="Forme libre : forme 49"/>
          <p:cNvSpPr/>
          <p:nvPr/>
        </p:nvSpPr>
        <p:spPr bwMode="auto">
          <a:xfrm>
            <a:off x="214134" y="5526903"/>
            <a:ext cx="4228777" cy="1018127"/>
          </a:xfrm>
          <a:custGeom>
            <a:avLst/>
            <a:gdLst>
              <a:gd name="connsiteX0" fmla="*/ 45027 w 3465374"/>
              <a:gd name="connsiteY0" fmla="*/ 1405701 h 1432256"/>
              <a:gd name="connsiteX1" fmla="*/ 51930 w 3465374"/>
              <a:gd name="connsiteY1" fmla="*/ 1405552 h 1432256"/>
              <a:gd name="connsiteX2" fmla="*/ 58833 w 3465374"/>
              <a:gd name="connsiteY2" fmla="*/ 1405391 h 1432256"/>
              <a:gd name="connsiteX3" fmla="*/ 65736 w 3465374"/>
              <a:gd name="connsiteY3" fmla="*/ 1405220 h 1432256"/>
              <a:gd name="connsiteX4" fmla="*/ 72639 w 3465374"/>
              <a:gd name="connsiteY4" fmla="*/ 1405048 h 1432256"/>
              <a:gd name="connsiteX5" fmla="*/ 79542 w 3465374"/>
              <a:gd name="connsiteY5" fmla="*/ 1404864 h 1432256"/>
              <a:gd name="connsiteX6" fmla="*/ 86446 w 3465374"/>
              <a:gd name="connsiteY6" fmla="*/ 1404670 h 1432256"/>
              <a:gd name="connsiteX7" fmla="*/ 93349 w 3465374"/>
              <a:gd name="connsiteY7" fmla="*/ 1404463 h 1432256"/>
              <a:gd name="connsiteX8" fmla="*/ 100252 w 3465374"/>
              <a:gd name="connsiteY8" fmla="*/ 1404257 h 1432256"/>
              <a:gd name="connsiteX9" fmla="*/ 107155 w 3465374"/>
              <a:gd name="connsiteY9" fmla="*/ 1404039 h 1432256"/>
              <a:gd name="connsiteX10" fmla="*/ 114058 w 3465374"/>
              <a:gd name="connsiteY10" fmla="*/ 1403810 h 1432256"/>
              <a:gd name="connsiteX11" fmla="*/ 120961 w 3465374"/>
              <a:gd name="connsiteY11" fmla="*/ 1403570 h 1432256"/>
              <a:gd name="connsiteX12" fmla="*/ 127864 w 3465374"/>
              <a:gd name="connsiteY12" fmla="*/ 1403318 h 1432256"/>
              <a:gd name="connsiteX13" fmla="*/ 134767 w 3465374"/>
              <a:gd name="connsiteY13" fmla="*/ 1403054 h 1432256"/>
              <a:gd name="connsiteX14" fmla="*/ 141671 w 3465374"/>
              <a:gd name="connsiteY14" fmla="*/ 1402779 h 1432256"/>
              <a:gd name="connsiteX15" fmla="*/ 148574 w 3465374"/>
              <a:gd name="connsiteY15" fmla="*/ 1402493 h 1432256"/>
              <a:gd name="connsiteX16" fmla="*/ 155477 w 3465374"/>
              <a:gd name="connsiteY16" fmla="*/ 1402195 h 1432256"/>
              <a:gd name="connsiteX17" fmla="*/ 162380 w 3465374"/>
              <a:gd name="connsiteY17" fmla="*/ 1401885 h 1432256"/>
              <a:gd name="connsiteX18" fmla="*/ 169283 w 3465374"/>
              <a:gd name="connsiteY18" fmla="*/ 1401564 h 1432256"/>
              <a:gd name="connsiteX19" fmla="*/ 176186 w 3465374"/>
              <a:gd name="connsiteY19" fmla="*/ 1401232 h 1432256"/>
              <a:gd name="connsiteX20" fmla="*/ 183089 w 3465374"/>
              <a:gd name="connsiteY20" fmla="*/ 1400877 h 1432256"/>
              <a:gd name="connsiteX21" fmla="*/ 189993 w 3465374"/>
              <a:gd name="connsiteY21" fmla="*/ 1400510 h 1432256"/>
              <a:gd name="connsiteX22" fmla="*/ 196896 w 3465374"/>
              <a:gd name="connsiteY22" fmla="*/ 1400121 h 1432256"/>
              <a:gd name="connsiteX23" fmla="*/ 203799 w 3465374"/>
              <a:gd name="connsiteY23" fmla="*/ 1399731 h 1432256"/>
              <a:gd name="connsiteX24" fmla="*/ 210702 w 3465374"/>
              <a:gd name="connsiteY24" fmla="*/ 1399307 h 1432256"/>
              <a:gd name="connsiteX25" fmla="*/ 217605 w 3465374"/>
              <a:gd name="connsiteY25" fmla="*/ 1398883 h 1432256"/>
              <a:gd name="connsiteX26" fmla="*/ 224508 w 3465374"/>
              <a:gd name="connsiteY26" fmla="*/ 1398425 h 1432256"/>
              <a:gd name="connsiteX27" fmla="*/ 231411 w 3465374"/>
              <a:gd name="connsiteY27" fmla="*/ 1397967 h 1432256"/>
              <a:gd name="connsiteX28" fmla="*/ 238315 w 3465374"/>
              <a:gd name="connsiteY28" fmla="*/ 1397474 h 1432256"/>
              <a:gd name="connsiteX29" fmla="*/ 245218 w 3465374"/>
              <a:gd name="connsiteY29" fmla="*/ 1396970 h 1432256"/>
              <a:gd name="connsiteX30" fmla="*/ 252121 w 3465374"/>
              <a:gd name="connsiteY30" fmla="*/ 1396443 h 1432256"/>
              <a:gd name="connsiteX31" fmla="*/ 259024 w 3465374"/>
              <a:gd name="connsiteY31" fmla="*/ 1395893 h 1432256"/>
              <a:gd name="connsiteX32" fmla="*/ 265927 w 3465374"/>
              <a:gd name="connsiteY32" fmla="*/ 1395320 h 1432256"/>
              <a:gd name="connsiteX33" fmla="*/ 272830 w 3465374"/>
              <a:gd name="connsiteY33" fmla="*/ 1394724 h 1432256"/>
              <a:gd name="connsiteX34" fmla="*/ 279733 w 3465374"/>
              <a:gd name="connsiteY34" fmla="*/ 1394105 h 1432256"/>
              <a:gd name="connsiteX35" fmla="*/ 286636 w 3465374"/>
              <a:gd name="connsiteY35" fmla="*/ 1393464 h 1432256"/>
              <a:gd name="connsiteX36" fmla="*/ 293540 w 3465374"/>
              <a:gd name="connsiteY36" fmla="*/ 1392799 h 1432256"/>
              <a:gd name="connsiteX37" fmla="*/ 300443 w 3465374"/>
              <a:gd name="connsiteY37" fmla="*/ 1392112 h 1432256"/>
              <a:gd name="connsiteX38" fmla="*/ 307346 w 3465374"/>
              <a:gd name="connsiteY38" fmla="*/ 1391390 h 1432256"/>
              <a:gd name="connsiteX39" fmla="*/ 314249 w 3465374"/>
              <a:gd name="connsiteY39" fmla="*/ 1390645 h 1432256"/>
              <a:gd name="connsiteX40" fmla="*/ 321152 w 3465374"/>
              <a:gd name="connsiteY40" fmla="*/ 1389877 h 1432256"/>
              <a:gd name="connsiteX41" fmla="*/ 328055 w 3465374"/>
              <a:gd name="connsiteY41" fmla="*/ 1389075 h 1432256"/>
              <a:gd name="connsiteX42" fmla="*/ 334958 w 3465374"/>
              <a:gd name="connsiteY42" fmla="*/ 1388239 h 1432256"/>
              <a:gd name="connsiteX43" fmla="*/ 341862 w 3465374"/>
              <a:gd name="connsiteY43" fmla="*/ 1387379 h 1432256"/>
              <a:gd name="connsiteX44" fmla="*/ 348765 w 3465374"/>
              <a:gd name="connsiteY44" fmla="*/ 1386486 h 1432256"/>
              <a:gd name="connsiteX45" fmla="*/ 355668 w 3465374"/>
              <a:gd name="connsiteY45" fmla="*/ 1385558 h 1432256"/>
              <a:gd name="connsiteX46" fmla="*/ 362571 w 3465374"/>
              <a:gd name="connsiteY46" fmla="*/ 1384595 h 1432256"/>
              <a:gd name="connsiteX47" fmla="*/ 369474 w 3465374"/>
              <a:gd name="connsiteY47" fmla="*/ 1383598 h 1432256"/>
              <a:gd name="connsiteX48" fmla="*/ 376377 w 3465374"/>
              <a:gd name="connsiteY48" fmla="*/ 1382567 h 1432256"/>
              <a:gd name="connsiteX49" fmla="*/ 383280 w 3465374"/>
              <a:gd name="connsiteY49" fmla="*/ 1381490 h 1432256"/>
              <a:gd name="connsiteX50" fmla="*/ 390184 w 3465374"/>
              <a:gd name="connsiteY50" fmla="*/ 1380390 h 1432256"/>
              <a:gd name="connsiteX51" fmla="*/ 397087 w 3465374"/>
              <a:gd name="connsiteY51" fmla="*/ 1379244 h 1432256"/>
              <a:gd name="connsiteX52" fmla="*/ 403990 w 3465374"/>
              <a:gd name="connsiteY52" fmla="*/ 1378053 h 1432256"/>
              <a:gd name="connsiteX53" fmla="*/ 410893 w 3465374"/>
              <a:gd name="connsiteY53" fmla="*/ 1376827 h 1432256"/>
              <a:gd name="connsiteX54" fmla="*/ 417796 w 3465374"/>
              <a:gd name="connsiteY54" fmla="*/ 1375555 h 1432256"/>
              <a:gd name="connsiteX55" fmla="*/ 424699 w 3465374"/>
              <a:gd name="connsiteY55" fmla="*/ 1374237 h 1432256"/>
              <a:gd name="connsiteX56" fmla="*/ 431602 w 3465374"/>
              <a:gd name="connsiteY56" fmla="*/ 1372885 h 1432256"/>
              <a:gd name="connsiteX57" fmla="*/ 438505 w 3465374"/>
              <a:gd name="connsiteY57" fmla="*/ 1371476 h 1432256"/>
              <a:gd name="connsiteX58" fmla="*/ 445409 w 3465374"/>
              <a:gd name="connsiteY58" fmla="*/ 1370020 h 1432256"/>
              <a:gd name="connsiteX59" fmla="*/ 452312 w 3465374"/>
              <a:gd name="connsiteY59" fmla="*/ 1368519 h 1432256"/>
              <a:gd name="connsiteX60" fmla="*/ 459215 w 3465374"/>
              <a:gd name="connsiteY60" fmla="*/ 1366973 h 1432256"/>
              <a:gd name="connsiteX61" fmla="*/ 466118 w 3465374"/>
              <a:gd name="connsiteY61" fmla="*/ 1365369 h 1432256"/>
              <a:gd name="connsiteX62" fmla="*/ 473021 w 3465374"/>
              <a:gd name="connsiteY62" fmla="*/ 1363718 h 1432256"/>
              <a:gd name="connsiteX63" fmla="*/ 479924 w 3465374"/>
              <a:gd name="connsiteY63" fmla="*/ 1362011 h 1432256"/>
              <a:gd name="connsiteX64" fmla="*/ 486827 w 3465374"/>
              <a:gd name="connsiteY64" fmla="*/ 1360247 h 1432256"/>
              <a:gd name="connsiteX65" fmla="*/ 493731 w 3465374"/>
              <a:gd name="connsiteY65" fmla="*/ 1358436 h 1432256"/>
              <a:gd name="connsiteX66" fmla="*/ 500634 w 3465374"/>
              <a:gd name="connsiteY66" fmla="*/ 1356557 h 1432256"/>
              <a:gd name="connsiteX67" fmla="*/ 507537 w 3465374"/>
              <a:gd name="connsiteY67" fmla="*/ 1354621 h 1432256"/>
              <a:gd name="connsiteX68" fmla="*/ 514440 w 3465374"/>
              <a:gd name="connsiteY68" fmla="*/ 1352627 h 1432256"/>
              <a:gd name="connsiteX69" fmla="*/ 521343 w 3465374"/>
              <a:gd name="connsiteY69" fmla="*/ 1350576 h 1432256"/>
              <a:gd name="connsiteX70" fmla="*/ 528246 w 3465374"/>
              <a:gd name="connsiteY70" fmla="*/ 1348456 h 1432256"/>
              <a:gd name="connsiteX71" fmla="*/ 535149 w 3465374"/>
              <a:gd name="connsiteY71" fmla="*/ 1346268 h 1432256"/>
              <a:gd name="connsiteX72" fmla="*/ 542053 w 3465374"/>
              <a:gd name="connsiteY72" fmla="*/ 1344011 h 1432256"/>
              <a:gd name="connsiteX73" fmla="*/ 548956 w 3465374"/>
              <a:gd name="connsiteY73" fmla="*/ 1341696 h 1432256"/>
              <a:gd name="connsiteX74" fmla="*/ 555859 w 3465374"/>
              <a:gd name="connsiteY74" fmla="*/ 1339313 h 1432256"/>
              <a:gd name="connsiteX75" fmla="*/ 562762 w 3465374"/>
              <a:gd name="connsiteY75" fmla="*/ 1336849 h 1432256"/>
              <a:gd name="connsiteX76" fmla="*/ 569665 w 3465374"/>
              <a:gd name="connsiteY76" fmla="*/ 1334329 h 1432256"/>
              <a:gd name="connsiteX77" fmla="*/ 576568 w 3465374"/>
              <a:gd name="connsiteY77" fmla="*/ 1331728 h 1432256"/>
              <a:gd name="connsiteX78" fmla="*/ 583471 w 3465374"/>
              <a:gd name="connsiteY78" fmla="*/ 1329046 h 1432256"/>
              <a:gd name="connsiteX79" fmla="*/ 590374 w 3465374"/>
              <a:gd name="connsiteY79" fmla="*/ 1326297 h 1432256"/>
              <a:gd name="connsiteX80" fmla="*/ 597278 w 3465374"/>
              <a:gd name="connsiteY80" fmla="*/ 1323466 h 1432256"/>
              <a:gd name="connsiteX81" fmla="*/ 604181 w 3465374"/>
              <a:gd name="connsiteY81" fmla="*/ 1320556 h 1432256"/>
              <a:gd name="connsiteX82" fmla="*/ 611084 w 3465374"/>
              <a:gd name="connsiteY82" fmla="*/ 1317565 h 1432256"/>
              <a:gd name="connsiteX83" fmla="*/ 617987 w 3465374"/>
              <a:gd name="connsiteY83" fmla="*/ 1314483 h 1432256"/>
              <a:gd name="connsiteX84" fmla="*/ 624890 w 3465374"/>
              <a:gd name="connsiteY84" fmla="*/ 1311332 h 1432256"/>
              <a:gd name="connsiteX85" fmla="*/ 631793 w 3465374"/>
              <a:gd name="connsiteY85" fmla="*/ 1308090 h 1432256"/>
              <a:gd name="connsiteX86" fmla="*/ 638696 w 3465374"/>
              <a:gd name="connsiteY86" fmla="*/ 1304755 h 1432256"/>
              <a:gd name="connsiteX87" fmla="*/ 645600 w 3465374"/>
              <a:gd name="connsiteY87" fmla="*/ 1301341 h 1432256"/>
              <a:gd name="connsiteX88" fmla="*/ 652503 w 3465374"/>
              <a:gd name="connsiteY88" fmla="*/ 1297835 h 1432256"/>
              <a:gd name="connsiteX89" fmla="*/ 659406 w 3465374"/>
              <a:gd name="connsiteY89" fmla="*/ 1294237 h 1432256"/>
              <a:gd name="connsiteX90" fmla="*/ 666309 w 3465374"/>
              <a:gd name="connsiteY90" fmla="*/ 1290547 h 1432256"/>
              <a:gd name="connsiteX91" fmla="*/ 673212 w 3465374"/>
              <a:gd name="connsiteY91" fmla="*/ 1286766 h 1432256"/>
              <a:gd name="connsiteX92" fmla="*/ 680115 w 3465374"/>
              <a:gd name="connsiteY92" fmla="*/ 1282882 h 1432256"/>
              <a:gd name="connsiteX93" fmla="*/ 687018 w 3465374"/>
              <a:gd name="connsiteY93" fmla="*/ 1278906 h 1432256"/>
              <a:gd name="connsiteX94" fmla="*/ 693922 w 3465374"/>
              <a:gd name="connsiteY94" fmla="*/ 1274827 h 1432256"/>
              <a:gd name="connsiteX95" fmla="*/ 700825 w 3465374"/>
              <a:gd name="connsiteY95" fmla="*/ 1270656 h 1432256"/>
              <a:gd name="connsiteX96" fmla="*/ 707728 w 3465374"/>
              <a:gd name="connsiteY96" fmla="*/ 1266371 h 1432256"/>
              <a:gd name="connsiteX97" fmla="*/ 714631 w 3465374"/>
              <a:gd name="connsiteY97" fmla="*/ 1261994 h 1432256"/>
              <a:gd name="connsiteX98" fmla="*/ 721534 w 3465374"/>
              <a:gd name="connsiteY98" fmla="*/ 1257514 h 1432256"/>
              <a:gd name="connsiteX99" fmla="*/ 728437 w 3465374"/>
              <a:gd name="connsiteY99" fmla="*/ 1252919 h 1432256"/>
              <a:gd name="connsiteX100" fmla="*/ 735340 w 3465374"/>
              <a:gd name="connsiteY100" fmla="*/ 1248233 h 1432256"/>
              <a:gd name="connsiteX101" fmla="*/ 742243 w 3465374"/>
              <a:gd name="connsiteY101" fmla="*/ 1243432 h 1432256"/>
              <a:gd name="connsiteX102" fmla="*/ 749147 w 3465374"/>
              <a:gd name="connsiteY102" fmla="*/ 1238516 h 1432256"/>
              <a:gd name="connsiteX103" fmla="*/ 756050 w 3465374"/>
              <a:gd name="connsiteY103" fmla="*/ 1233498 h 1432256"/>
              <a:gd name="connsiteX104" fmla="*/ 762953 w 3465374"/>
              <a:gd name="connsiteY104" fmla="*/ 1228365 h 1432256"/>
              <a:gd name="connsiteX105" fmla="*/ 769856 w 3465374"/>
              <a:gd name="connsiteY105" fmla="*/ 1223117 h 1432256"/>
              <a:gd name="connsiteX106" fmla="*/ 776759 w 3465374"/>
              <a:gd name="connsiteY106" fmla="*/ 1217754 h 1432256"/>
              <a:gd name="connsiteX107" fmla="*/ 783662 w 3465374"/>
              <a:gd name="connsiteY107" fmla="*/ 1212277 h 1432256"/>
              <a:gd name="connsiteX108" fmla="*/ 790565 w 3465374"/>
              <a:gd name="connsiteY108" fmla="*/ 1206686 h 1432256"/>
              <a:gd name="connsiteX109" fmla="*/ 797469 w 3465374"/>
              <a:gd name="connsiteY109" fmla="*/ 1200980 h 1432256"/>
              <a:gd name="connsiteX110" fmla="*/ 804372 w 3465374"/>
              <a:gd name="connsiteY110" fmla="*/ 1195159 h 1432256"/>
              <a:gd name="connsiteX111" fmla="*/ 811275 w 3465374"/>
              <a:gd name="connsiteY111" fmla="*/ 1189212 h 1432256"/>
              <a:gd name="connsiteX112" fmla="*/ 818178 w 3465374"/>
              <a:gd name="connsiteY112" fmla="*/ 1183151 h 1432256"/>
              <a:gd name="connsiteX113" fmla="*/ 825081 w 3465374"/>
              <a:gd name="connsiteY113" fmla="*/ 1176975 h 1432256"/>
              <a:gd name="connsiteX114" fmla="*/ 831984 w 3465374"/>
              <a:gd name="connsiteY114" fmla="*/ 1170673 h 1432256"/>
              <a:gd name="connsiteX115" fmla="*/ 838887 w 3465374"/>
              <a:gd name="connsiteY115" fmla="*/ 1164245 h 1432256"/>
              <a:gd name="connsiteX116" fmla="*/ 845791 w 3465374"/>
              <a:gd name="connsiteY116" fmla="*/ 1157703 h 1432256"/>
              <a:gd name="connsiteX117" fmla="*/ 852694 w 3465374"/>
              <a:gd name="connsiteY117" fmla="*/ 1151023 h 1432256"/>
              <a:gd name="connsiteX118" fmla="*/ 859597 w 3465374"/>
              <a:gd name="connsiteY118" fmla="*/ 1144239 h 1432256"/>
              <a:gd name="connsiteX119" fmla="*/ 866500 w 3465374"/>
              <a:gd name="connsiteY119" fmla="*/ 1137319 h 1432256"/>
              <a:gd name="connsiteX120" fmla="*/ 873403 w 3465374"/>
              <a:gd name="connsiteY120" fmla="*/ 1130284 h 1432256"/>
              <a:gd name="connsiteX121" fmla="*/ 880306 w 3465374"/>
              <a:gd name="connsiteY121" fmla="*/ 1123111 h 1432256"/>
              <a:gd name="connsiteX122" fmla="*/ 887209 w 3465374"/>
              <a:gd name="connsiteY122" fmla="*/ 1115824 h 1432256"/>
              <a:gd name="connsiteX123" fmla="*/ 894112 w 3465374"/>
              <a:gd name="connsiteY123" fmla="*/ 1108410 h 1432256"/>
              <a:gd name="connsiteX124" fmla="*/ 901016 w 3465374"/>
              <a:gd name="connsiteY124" fmla="*/ 1100871 h 1432256"/>
              <a:gd name="connsiteX125" fmla="*/ 907919 w 3465374"/>
              <a:gd name="connsiteY125" fmla="*/ 1093205 h 1432256"/>
              <a:gd name="connsiteX126" fmla="*/ 914822 w 3465374"/>
              <a:gd name="connsiteY126" fmla="*/ 1085414 h 1432256"/>
              <a:gd name="connsiteX127" fmla="*/ 921725 w 3465374"/>
              <a:gd name="connsiteY127" fmla="*/ 1077508 h 1432256"/>
              <a:gd name="connsiteX128" fmla="*/ 928628 w 3465374"/>
              <a:gd name="connsiteY128" fmla="*/ 1069464 h 1432256"/>
              <a:gd name="connsiteX129" fmla="*/ 935531 w 3465374"/>
              <a:gd name="connsiteY129" fmla="*/ 1061306 h 1432256"/>
              <a:gd name="connsiteX130" fmla="*/ 942434 w 3465374"/>
              <a:gd name="connsiteY130" fmla="*/ 1053022 h 1432256"/>
              <a:gd name="connsiteX131" fmla="*/ 949338 w 3465374"/>
              <a:gd name="connsiteY131" fmla="*/ 1044612 h 1432256"/>
              <a:gd name="connsiteX132" fmla="*/ 956241 w 3465374"/>
              <a:gd name="connsiteY132" fmla="*/ 1036075 h 1432256"/>
              <a:gd name="connsiteX133" fmla="*/ 963144 w 3465374"/>
              <a:gd name="connsiteY133" fmla="*/ 1027425 h 1432256"/>
              <a:gd name="connsiteX134" fmla="*/ 970047 w 3465374"/>
              <a:gd name="connsiteY134" fmla="*/ 1018648 h 1432256"/>
              <a:gd name="connsiteX135" fmla="*/ 976950 w 3465374"/>
              <a:gd name="connsiteY135" fmla="*/ 1009756 h 1432256"/>
              <a:gd name="connsiteX136" fmla="*/ 983853 w 3465374"/>
              <a:gd name="connsiteY136" fmla="*/ 1000739 h 1432256"/>
              <a:gd name="connsiteX137" fmla="*/ 990756 w 3465374"/>
              <a:gd name="connsiteY137" fmla="*/ 991595 h 1432256"/>
              <a:gd name="connsiteX138" fmla="*/ 997660 w 3465374"/>
              <a:gd name="connsiteY138" fmla="*/ 982349 h 1432256"/>
              <a:gd name="connsiteX139" fmla="*/ 1004563 w 3465374"/>
              <a:gd name="connsiteY139" fmla="*/ 972976 h 1432256"/>
              <a:gd name="connsiteX140" fmla="*/ 1011466 w 3465374"/>
              <a:gd name="connsiteY140" fmla="*/ 963500 h 1432256"/>
              <a:gd name="connsiteX141" fmla="*/ 1018369 w 3465374"/>
              <a:gd name="connsiteY141" fmla="*/ 953898 h 1432256"/>
              <a:gd name="connsiteX142" fmla="*/ 1025272 w 3465374"/>
              <a:gd name="connsiteY142" fmla="*/ 944193 h 1432256"/>
              <a:gd name="connsiteX143" fmla="*/ 1032175 w 3465374"/>
              <a:gd name="connsiteY143" fmla="*/ 934374 h 1432256"/>
              <a:gd name="connsiteX144" fmla="*/ 1039078 w 3465374"/>
              <a:gd name="connsiteY144" fmla="*/ 924440 h 1432256"/>
              <a:gd name="connsiteX145" fmla="*/ 1045981 w 3465374"/>
              <a:gd name="connsiteY145" fmla="*/ 914414 h 1432256"/>
              <a:gd name="connsiteX146" fmla="*/ 1052885 w 3465374"/>
              <a:gd name="connsiteY146" fmla="*/ 904273 h 1432256"/>
              <a:gd name="connsiteX147" fmla="*/ 1059788 w 3465374"/>
              <a:gd name="connsiteY147" fmla="*/ 894030 h 1432256"/>
              <a:gd name="connsiteX148" fmla="*/ 1066691 w 3465374"/>
              <a:gd name="connsiteY148" fmla="*/ 883683 h 1432256"/>
              <a:gd name="connsiteX149" fmla="*/ 1073594 w 3465374"/>
              <a:gd name="connsiteY149" fmla="*/ 873245 h 1432256"/>
              <a:gd name="connsiteX150" fmla="*/ 1080497 w 3465374"/>
              <a:gd name="connsiteY150" fmla="*/ 862704 h 1432256"/>
              <a:gd name="connsiteX151" fmla="*/ 1087400 w 3465374"/>
              <a:gd name="connsiteY151" fmla="*/ 852070 h 1432256"/>
              <a:gd name="connsiteX152" fmla="*/ 1094303 w 3465374"/>
              <a:gd name="connsiteY152" fmla="*/ 841346 h 1432256"/>
              <a:gd name="connsiteX153" fmla="*/ 1101207 w 3465374"/>
              <a:gd name="connsiteY153" fmla="*/ 830529 h 1432256"/>
              <a:gd name="connsiteX154" fmla="*/ 1108110 w 3465374"/>
              <a:gd name="connsiteY154" fmla="*/ 819644 h 1432256"/>
              <a:gd name="connsiteX155" fmla="*/ 1115013 w 3465374"/>
              <a:gd name="connsiteY155" fmla="*/ 808656 h 1432256"/>
              <a:gd name="connsiteX156" fmla="*/ 1121916 w 3465374"/>
              <a:gd name="connsiteY156" fmla="*/ 797599 h 1432256"/>
              <a:gd name="connsiteX157" fmla="*/ 1128819 w 3465374"/>
              <a:gd name="connsiteY157" fmla="*/ 786462 h 1432256"/>
              <a:gd name="connsiteX158" fmla="*/ 1135722 w 3465374"/>
              <a:gd name="connsiteY158" fmla="*/ 775244 h 1432256"/>
              <a:gd name="connsiteX159" fmla="*/ 1142625 w 3465374"/>
              <a:gd name="connsiteY159" fmla="*/ 763970 h 1432256"/>
              <a:gd name="connsiteX160" fmla="*/ 1149529 w 3465374"/>
              <a:gd name="connsiteY160" fmla="*/ 752626 h 1432256"/>
              <a:gd name="connsiteX161" fmla="*/ 1156432 w 3465374"/>
              <a:gd name="connsiteY161" fmla="*/ 741202 h 1432256"/>
              <a:gd name="connsiteX162" fmla="*/ 1163335 w 3465374"/>
              <a:gd name="connsiteY162" fmla="*/ 729733 h 1432256"/>
              <a:gd name="connsiteX163" fmla="*/ 1170238 w 3465374"/>
              <a:gd name="connsiteY163" fmla="*/ 718206 h 1432256"/>
              <a:gd name="connsiteX164" fmla="*/ 1177141 w 3465374"/>
              <a:gd name="connsiteY164" fmla="*/ 706633 h 1432256"/>
              <a:gd name="connsiteX165" fmla="*/ 1184044 w 3465374"/>
              <a:gd name="connsiteY165" fmla="*/ 694992 h 1432256"/>
              <a:gd name="connsiteX166" fmla="*/ 1190947 w 3465374"/>
              <a:gd name="connsiteY166" fmla="*/ 683316 h 1432256"/>
              <a:gd name="connsiteX167" fmla="*/ 1197850 w 3465374"/>
              <a:gd name="connsiteY167" fmla="*/ 671606 h 1432256"/>
              <a:gd name="connsiteX168" fmla="*/ 1204754 w 3465374"/>
              <a:gd name="connsiteY168" fmla="*/ 659850 h 1432256"/>
              <a:gd name="connsiteX169" fmla="*/ 1211657 w 3465374"/>
              <a:gd name="connsiteY169" fmla="*/ 648071 h 1432256"/>
              <a:gd name="connsiteX170" fmla="*/ 1218560 w 3465374"/>
              <a:gd name="connsiteY170" fmla="*/ 636270 h 1432256"/>
              <a:gd name="connsiteX171" fmla="*/ 1225463 w 3465374"/>
              <a:gd name="connsiteY171" fmla="*/ 624422 h 1432256"/>
              <a:gd name="connsiteX172" fmla="*/ 1232366 w 3465374"/>
              <a:gd name="connsiteY172" fmla="*/ 612574 h 1432256"/>
              <a:gd name="connsiteX173" fmla="*/ 1239269 w 3465374"/>
              <a:gd name="connsiteY173" fmla="*/ 600704 h 1432256"/>
              <a:gd name="connsiteX174" fmla="*/ 1246172 w 3465374"/>
              <a:gd name="connsiteY174" fmla="*/ 588833 h 1432256"/>
              <a:gd name="connsiteX175" fmla="*/ 1253076 w 3465374"/>
              <a:gd name="connsiteY175" fmla="*/ 576951 h 1432256"/>
              <a:gd name="connsiteX176" fmla="*/ 1259979 w 3465374"/>
              <a:gd name="connsiteY176" fmla="*/ 565069 h 1432256"/>
              <a:gd name="connsiteX177" fmla="*/ 1266882 w 3465374"/>
              <a:gd name="connsiteY177" fmla="*/ 553187 h 1432256"/>
              <a:gd name="connsiteX178" fmla="*/ 1273785 w 3465374"/>
              <a:gd name="connsiteY178" fmla="*/ 541328 h 1432256"/>
              <a:gd name="connsiteX179" fmla="*/ 1280688 w 3465374"/>
              <a:gd name="connsiteY179" fmla="*/ 529469 h 1432256"/>
              <a:gd name="connsiteX180" fmla="*/ 1287591 w 3465374"/>
              <a:gd name="connsiteY180" fmla="*/ 517644 h 1432256"/>
              <a:gd name="connsiteX181" fmla="*/ 1294494 w 3465374"/>
              <a:gd name="connsiteY181" fmla="*/ 505842 h 1432256"/>
              <a:gd name="connsiteX182" fmla="*/ 1301398 w 3465374"/>
              <a:gd name="connsiteY182" fmla="*/ 494052 h 1432256"/>
              <a:gd name="connsiteX183" fmla="*/ 1308301 w 3465374"/>
              <a:gd name="connsiteY183" fmla="*/ 482319 h 1432256"/>
              <a:gd name="connsiteX184" fmla="*/ 1315204 w 3465374"/>
              <a:gd name="connsiteY184" fmla="*/ 470620 h 1432256"/>
              <a:gd name="connsiteX185" fmla="*/ 1322107 w 3465374"/>
              <a:gd name="connsiteY185" fmla="*/ 458956 h 1432256"/>
              <a:gd name="connsiteX186" fmla="*/ 1329010 w 3465374"/>
              <a:gd name="connsiteY186" fmla="*/ 447361 h 1432256"/>
              <a:gd name="connsiteX187" fmla="*/ 1335913 w 3465374"/>
              <a:gd name="connsiteY187" fmla="*/ 435811 h 1432256"/>
              <a:gd name="connsiteX188" fmla="*/ 1342816 w 3465374"/>
              <a:gd name="connsiteY188" fmla="*/ 424330 h 1432256"/>
              <a:gd name="connsiteX189" fmla="*/ 1349719 w 3465374"/>
              <a:gd name="connsiteY189" fmla="*/ 412918 h 1432256"/>
              <a:gd name="connsiteX190" fmla="*/ 1356623 w 3465374"/>
              <a:gd name="connsiteY190" fmla="*/ 401574 h 1432256"/>
              <a:gd name="connsiteX191" fmla="*/ 1363526 w 3465374"/>
              <a:gd name="connsiteY191" fmla="*/ 390311 h 1432256"/>
              <a:gd name="connsiteX192" fmla="*/ 1370429 w 3465374"/>
              <a:gd name="connsiteY192" fmla="*/ 379128 h 1432256"/>
              <a:gd name="connsiteX193" fmla="*/ 1377332 w 3465374"/>
              <a:gd name="connsiteY193" fmla="*/ 368036 h 1432256"/>
              <a:gd name="connsiteX194" fmla="*/ 1384235 w 3465374"/>
              <a:gd name="connsiteY194" fmla="*/ 357037 h 1432256"/>
              <a:gd name="connsiteX195" fmla="*/ 1391138 w 3465374"/>
              <a:gd name="connsiteY195" fmla="*/ 346152 h 1432256"/>
              <a:gd name="connsiteX196" fmla="*/ 1398041 w 3465374"/>
              <a:gd name="connsiteY196" fmla="*/ 335358 h 1432256"/>
              <a:gd name="connsiteX197" fmla="*/ 1404945 w 3465374"/>
              <a:gd name="connsiteY197" fmla="*/ 324679 h 1432256"/>
              <a:gd name="connsiteX198" fmla="*/ 1411848 w 3465374"/>
              <a:gd name="connsiteY198" fmla="*/ 314115 h 1432256"/>
              <a:gd name="connsiteX199" fmla="*/ 1418751 w 3465374"/>
              <a:gd name="connsiteY199" fmla="*/ 303688 h 1432256"/>
              <a:gd name="connsiteX200" fmla="*/ 1425654 w 3465374"/>
              <a:gd name="connsiteY200" fmla="*/ 293376 h 1432256"/>
              <a:gd name="connsiteX201" fmla="*/ 1432557 w 3465374"/>
              <a:gd name="connsiteY201" fmla="*/ 283201 h 1432256"/>
              <a:gd name="connsiteX202" fmla="*/ 1439460 w 3465374"/>
              <a:gd name="connsiteY202" fmla="*/ 273164 h 1432256"/>
              <a:gd name="connsiteX203" fmla="*/ 1446363 w 3465374"/>
              <a:gd name="connsiteY203" fmla="*/ 263275 h 1432256"/>
              <a:gd name="connsiteX204" fmla="*/ 1453267 w 3465374"/>
              <a:gd name="connsiteY204" fmla="*/ 253536 h 1432256"/>
              <a:gd name="connsiteX205" fmla="*/ 1460170 w 3465374"/>
              <a:gd name="connsiteY205" fmla="*/ 243946 h 1432256"/>
              <a:gd name="connsiteX206" fmla="*/ 1467073 w 3465374"/>
              <a:gd name="connsiteY206" fmla="*/ 234516 h 1432256"/>
              <a:gd name="connsiteX207" fmla="*/ 1473976 w 3465374"/>
              <a:gd name="connsiteY207" fmla="*/ 225258 h 1432256"/>
              <a:gd name="connsiteX208" fmla="*/ 1480879 w 3465374"/>
              <a:gd name="connsiteY208" fmla="*/ 216160 h 1432256"/>
              <a:gd name="connsiteX209" fmla="*/ 1487782 w 3465374"/>
              <a:gd name="connsiteY209" fmla="*/ 207246 h 1432256"/>
              <a:gd name="connsiteX210" fmla="*/ 1494685 w 3465374"/>
              <a:gd name="connsiteY210" fmla="*/ 198503 h 1432256"/>
              <a:gd name="connsiteX211" fmla="*/ 1501588 w 3465374"/>
              <a:gd name="connsiteY211" fmla="*/ 189955 h 1432256"/>
              <a:gd name="connsiteX212" fmla="*/ 1508492 w 3465374"/>
              <a:gd name="connsiteY212" fmla="*/ 181591 h 1432256"/>
              <a:gd name="connsiteX213" fmla="*/ 1515395 w 3465374"/>
              <a:gd name="connsiteY213" fmla="*/ 173433 h 1432256"/>
              <a:gd name="connsiteX214" fmla="*/ 1522298 w 3465374"/>
              <a:gd name="connsiteY214" fmla="*/ 165458 h 1432256"/>
              <a:gd name="connsiteX215" fmla="*/ 1529201 w 3465374"/>
              <a:gd name="connsiteY215" fmla="*/ 157701 h 1432256"/>
              <a:gd name="connsiteX216" fmla="*/ 1536104 w 3465374"/>
              <a:gd name="connsiteY216" fmla="*/ 150139 h 1432256"/>
              <a:gd name="connsiteX217" fmla="*/ 1543007 w 3465374"/>
              <a:gd name="connsiteY217" fmla="*/ 142805 h 1432256"/>
              <a:gd name="connsiteX218" fmla="*/ 1549910 w 3465374"/>
              <a:gd name="connsiteY218" fmla="*/ 135679 h 1432256"/>
              <a:gd name="connsiteX219" fmla="*/ 1556814 w 3465374"/>
              <a:gd name="connsiteY219" fmla="*/ 128781 h 1432256"/>
              <a:gd name="connsiteX220" fmla="*/ 1563717 w 3465374"/>
              <a:gd name="connsiteY220" fmla="*/ 122101 h 1432256"/>
              <a:gd name="connsiteX221" fmla="*/ 1570620 w 3465374"/>
              <a:gd name="connsiteY221" fmla="*/ 115650 h 1432256"/>
              <a:gd name="connsiteX222" fmla="*/ 1577523 w 3465374"/>
              <a:gd name="connsiteY222" fmla="*/ 109428 h 1432256"/>
              <a:gd name="connsiteX223" fmla="*/ 1584426 w 3465374"/>
              <a:gd name="connsiteY223" fmla="*/ 103458 h 1432256"/>
              <a:gd name="connsiteX224" fmla="*/ 1591329 w 3465374"/>
              <a:gd name="connsiteY224" fmla="*/ 97718 h 1432256"/>
              <a:gd name="connsiteX225" fmla="*/ 1598232 w 3465374"/>
              <a:gd name="connsiteY225" fmla="*/ 92218 h 1432256"/>
              <a:gd name="connsiteX226" fmla="*/ 1605135 w 3465374"/>
              <a:gd name="connsiteY226" fmla="*/ 86970 h 1432256"/>
              <a:gd name="connsiteX227" fmla="*/ 1612039 w 3465374"/>
              <a:gd name="connsiteY227" fmla="*/ 81963 h 1432256"/>
              <a:gd name="connsiteX228" fmla="*/ 1618942 w 3465374"/>
              <a:gd name="connsiteY228" fmla="*/ 77220 h 1432256"/>
              <a:gd name="connsiteX229" fmla="*/ 1625845 w 3465374"/>
              <a:gd name="connsiteY229" fmla="*/ 72728 h 1432256"/>
              <a:gd name="connsiteX230" fmla="*/ 1632748 w 3465374"/>
              <a:gd name="connsiteY230" fmla="*/ 68489 h 1432256"/>
              <a:gd name="connsiteX231" fmla="*/ 1639651 w 3465374"/>
              <a:gd name="connsiteY231" fmla="*/ 64524 h 1432256"/>
              <a:gd name="connsiteX232" fmla="*/ 1646554 w 3465374"/>
              <a:gd name="connsiteY232" fmla="*/ 60823 h 1432256"/>
              <a:gd name="connsiteX233" fmla="*/ 1653457 w 3465374"/>
              <a:gd name="connsiteY233" fmla="*/ 57386 h 1432256"/>
              <a:gd name="connsiteX234" fmla="*/ 1660361 w 3465374"/>
              <a:gd name="connsiteY234" fmla="*/ 54200 h 1432256"/>
              <a:gd name="connsiteX235" fmla="*/ 1667264 w 3465374"/>
              <a:gd name="connsiteY235" fmla="*/ 51290 h 1432256"/>
              <a:gd name="connsiteX236" fmla="*/ 1674167 w 3465374"/>
              <a:gd name="connsiteY236" fmla="*/ 48655 h 1432256"/>
              <a:gd name="connsiteX237" fmla="*/ 1681070 w 3465374"/>
              <a:gd name="connsiteY237" fmla="*/ 46294 h 1432256"/>
              <a:gd name="connsiteX238" fmla="*/ 1687973 w 3465374"/>
              <a:gd name="connsiteY238" fmla="*/ 44209 h 1432256"/>
              <a:gd name="connsiteX239" fmla="*/ 1694876 w 3465374"/>
              <a:gd name="connsiteY239" fmla="*/ 42399 h 1432256"/>
              <a:gd name="connsiteX240" fmla="*/ 1701779 w 3465374"/>
              <a:gd name="connsiteY240" fmla="*/ 40863 h 1432256"/>
              <a:gd name="connsiteX241" fmla="*/ 1708683 w 3465374"/>
              <a:gd name="connsiteY241" fmla="*/ 39603 h 1432256"/>
              <a:gd name="connsiteX242" fmla="*/ 1715586 w 3465374"/>
              <a:gd name="connsiteY242" fmla="*/ 38629 h 1432256"/>
              <a:gd name="connsiteX243" fmla="*/ 1722489 w 3465374"/>
              <a:gd name="connsiteY243" fmla="*/ 37941 h 1432256"/>
              <a:gd name="connsiteX244" fmla="*/ 1729392 w 3465374"/>
              <a:gd name="connsiteY244" fmla="*/ 37517 h 1432256"/>
              <a:gd name="connsiteX245" fmla="*/ 1736295 w 3465374"/>
              <a:gd name="connsiteY245" fmla="*/ 37368 h 1432256"/>
              <a:gd name="connsiteX246" fmla="*/ 1743198 w 3465374"/>
              <a:gd name="connsiteY246" fmla="*/ 37517 h 1432256"/>
              <a:gd name="connsiteX247" fmla="*/ 1750101 w 3465374"/>
              <a:gd name="connsiteY247" fmla="*/ 37930 h 1432256"/>
              <a:gd name="connsiteX248" fmla="*/ 1757004 w 3465374"/>
              <a:gd name="connsiteY248" fmla="*/ 38629 h 1432256"/>
              <a:gd name="connsiteX249" fmla="*/ 1763908 w 3465374"/>
              <a:gd name="connsiteY249" fmla="*/ 39614 h 1432256"/>
              <a:gd name="connsiteX250" fmla="*/ 1770811 w 3465374"/>
              <a:gd name="connsiteY250" fmla="*/ 40875 h 1432256"/>
              <a:gd name="connsiteX251" fmla="*/ 1777714 w 3465374"/>
              <a:gd name="connsiteY251" fmla="*/ 42399 h 1432256"/>
              <a:gd name="connsiteX252" fmla="*/ 1784617 w 3465374"/>
              <a:gd name="connsiteY252" fmla="*/ 44209 h 1432256"/>
              <a:gd name="connsiteX253" fmla="*/ 1791520 w 3465374"/>
              <a:gd name="connsiteY253" fmla="*/ 46294 h 1432256"/>
              <a:gd name="connsiteX254" fmla="*/ 1798423 w 3465374"/>
              <a:gd name="connsiteY254" fmla="*/ 48655 h 1432256"/>
              <a:gd name="connsiteX255" fmla="*/ 1805326 w 3465374"/>
              <a:gd name="connsiteY255" fmla="*/ 51290 h 1432256"/>
              <a:gd name="connsiteX256" fmla="*/ 1812230 w 3465374"/>
              <a:gd name="connsiteY256" fmla="*/ 54200 h 1432256"/>
              <a:gd name="connsiteX257" fmla="*/ 1819133 w 3465374"/>
              <a:gd name="connsiteY257" fmla="*/ 57374 h 1432256"/>
              <a:gd name="connsiteX258" fmla="*/ 1826036 w 3465374"/>
              <a:gd name="connsiteY258" fmla="*/ 60812 h 1432256"/>
              <a:gd name="connsiteX259" fmla="*/ 1832939 w 3465374"/>
              <a:gd name="connsiteY259" fmla="*/ 64524 h 1432256"/>
              <a:gd name="connsiteX260" fmla="*/ 1839842 w 3465374"/>
              <a:gd name="connsiteY260" fmla="*/ 68500 h 1432256"/>
              <a:gd name="connsiteX261" fmla="*/ 1846745 w 3465374"/>
              <a:gd name="connsiteY261" fmla="*/ 72739 h 1432256"/>
              <a:gd name="connsiteX262" fmla="*/ 1853648 w 3465374"/>
              <a:gd name="connsiteY262" fmla="*/ 77220 h 1432256"/>
              <a:gd name="connsiteX263" fmla="*/ 1860552 w 3465374"/>
              <a:gd name="connsiteY263" fmla="*/ 81963 h 1432256"/>
              <a:gd name="connsiteX264" fmla="*/ 1867455 w 3465374"/>
              <a:gd name="connsiteY264" fmla="*/ 86970 h 1432256"/>
              <a:gd name="connsiteX265" fmla="*/ 1874358 w 3465374"/>
              <a:gd name="connsiteY265" fmla="*/ 92218 h 1432256"/>
              <a:gd name="connsiteX266" fmla="*/ 1881261 w 3465374"/>
              <a:gd name="connsiteY266" fmla="*/ 97718 h 1432256"/>
              <a:gd name="connsiteX267" fmla="*/ 1888164 w 3465374"/>
              <a:gd name="connsiteY267" fmla="*/ 103447 h 1432256"/>
              <a:gd name="connsiteX268" fmla="*/ 1895067 w 3465374"/>
              <a:gd name="connsiteY268" fmla="*/ 109428 h 1432256"/>
              <a:gd name="connsiteX269" fmla="*/ 1901970 w 3465374"/>
              <a:gd name="connsiteY269" fmla="*/ 115650 h 1432256"/>
              <a:gd name="connsiteX270" fmla="*/ 1908873 w 3465374"/>
              <a:gd name="connsiteY270" fmla="*/ 122101 h 1432256"/>
              <a:gd name="connsiteX271" fmla="*/ 1915777 w 3465374"/>
              <a:gd name="connsiteY271" fmla="*/ 128781 h 1432256"/>
              <a:gd name="connsiteX272" fmla="*/ 1922680 w 3465374"/>
              <a:gd name="connsiteY272" fmla="*/ 135679 h 1432256"/>
              <a:gd name="connsiteX273" fmla="*/ 1929583 w 3465374"/>
              <a:gd name="connsiteY273" fmla="*/ 142805 h 1432256"/>
              <a:gd name="connsiteX274" fmla="*/ 1936486 w 3465374"/>
              <a:gd name="connsiteY274" fmla="*/ 150139 h 1432256"/>
              <a:gd name="connsiteX275" fmla="*/ 1943389 w 3465374"/>
              <a:gd name="connsiteY275" fmla="*/ 157701 h 1432256"/>
              <a:gd name="connsiteX276" fmla="*/ 1950292 w 3465374"/>
              <a:gd name="connsiteY276" fmla="*/ 165458 h 1432256"/>
              <a:gd name="connsiteX277" fmla="*/ 1957195 w 3465374"/>
              <a:gd name="connsiteY277" fmla="*/ 173433 h 1432256"/>
              <a:gd name="connsiteX278" fmla="*/ 1964099 w 3465374"/>
              <a:gd name="connsiteY278" fmla="*/ 181591 h 1432256"/>
              <a:gd name="connsiteX279" fmla="*/ 1971002 w 3465374"/>
              <a:gd name="connsiteY279" fmla="*/ 189955 h 1432256"/>
              <a:gd name="connsiteX280" fmla="*/ 1977905 w 3465374"/>
              <a:gd name="connsiteY280" fmla="*/ 198503 h 1432256"/>
              <a:gd name="connsiteX281" fmla="*/ 1984808 w 3465374"/>
              <a:gd name="connsiteY281" fmla="*/ 207246 h 1432256"/>
              <a:gd name="connsiteX282" fmla="*/ 1991711 w 3465374"/>
              <a:gd name="connsiteY282" fmla="*/ 216160 h 1432256"/>
              <a:gd name="connsiteX283" fmla="*/ 1998614 w 3465374"/>
              <a:gd name="connsiteY283" fmla="*/ 225258 h 1432256"/>
              <a:gd name="connsiteX284" fmla="*/ 2005517 w 3465374"/>
              <a:gd name="connsiteY284" fmla="*/ 234516 h 1432256"/>
              <a:gd name="connsiteX285" fmla="*/ 2012421 w 3465374"/>
              <a:gd name="connsiteY285" fmla="*/ 243946 h 1432256"/>
              <a:gd name="connsiteX286" fmla="*/ 2019324 w 3465374"/>
              <a:gd name="connsiteY286" fmla="*/ 253525 h 1432256"/>
              <a:gd name="connsiteX287" fmla="*/ 2026227 w 3465374"/>
              <a:gd name="connsiteY287" fmla="*/ 263264 h 1432256"/>
              <a:gd name="connsiteX288" fmla="*/ 2033130 w 3465374"/>
              <a:gd name="connsiteY288" fmla="*/ 273164 h 1432256"/>
              <a:gd name="connsiteX289" fmla="*/ 2040033 w 3465374"/>
              <a:gd name="connsiteY289" fmla="*/ 283201 h 1432256"/>
              <a:gd name="connsiteX290" fmla="*/ 2046936 w 3465374"/>
              <a:gd name="connsiteY290" fmla="*/ 293376 h 1432256"/>
              <a:gd name="connsiteX291" fmla="*/ 2053839 w 3465374"/>
              <a:gd name="connsiteY291" fmla="*/ 303688 h 1432256"/>
              <a:gd name="connsiteX292" fmla="*/ 2060742 w 3465374"/>
              <a:gd name="connsiteY292" fmla="*/ 314115 h 1432256"/>
              <a:gd name="connsiteX293" fmla="*/ 2067646 w 3465374"/>
              <a:gd name="connsiteY293" fmla="*/ 324679 h 1432256"/>
              <a:gd name="connsiteX294" fmla="*/ 2074549 w 3465374"/>
              <a:gd name="connsiteY294" fmla="*/ 335358 h 1432256"/>
              <a:gd name="connsiteX295" fmla="*/ 2081452 w 3465374"/>
              <a:gd name="connsiteY295" fmla="*/ 346140 h 1432256"/>
              <a:gd name="connsiteX296" fmla="*/ 2088355 w 3465374"/>
              <a:gd name="connsiteY296" fmla="*/ 357037 h 1432256"/>
              <a:gd name="connsiteX297" fmla="*/ 2095258 w 3465374"/>
              <a:gd name="connsiteY297" fmla="*/ 368036 h 1432256"/>
              <a:gd name="connsiteX298" fmla="*/ 2102161 w 3465374"/>
              <a:gd name="connsiteY298" fmla="*/ 379128 h 1432256"/>
              <a:gd name="connsiteX299" fmla="*/ 2109064 w 3465374"/>
              <a:gd name="connsiteY299" fmla="*/ 390311 h 1432256"/>
              <a:gd name="connsiteX300" fmla="*/ 2115968 w 3465374"/>
              <a:gd name="connsiteY300" fmla="*/ 401574 h 1432256"/>
              <a:gd name="connsiteX301" fmla="*/ 2122871 w 3465374"/>
              <a:gd name="connsiteY301" fmla="*/ 412918 h 1432256"/>
              <a:gd name="connsiteX302" fmla="*/ 2129774 w 3465374"/>
              <a:gd name="connsiteY302" fmla="*/ 424330 h 1432256"/>
              <a:gd name="connsiteX303" fmla="*/ 2136677 w 3465374"/>
              <a:gd name="connsiteY303" fmla="*/ 435811 h 1432256"/>
              <a:gd name="connsiteX304" fmla="*/ 2143580 w 3465374"/>
              <a:gd name="connsiteY304" fmla="*/ 447361 h 1432256"/>
              <a:gd name="connsiteX305" fmla="*/ 2150483 w 3465374"/>
              <a:gd name="connsiteY305" fmla="*/ 458956 h 1432256"/>
              <a:gd name="connsiteX306" fmla="*/ 2157386 w 3465374"/>
              <a:gd name="connsiteY306" fmla="*/ 470620 h 1432256"/>
              <a:gd name="connsiteX307" fmla="*/ 2164290 w 3465374"/>
              <a:gd name="connsiteY307" fmla="*/ 482308 h 1432256"/>
              <a:gd name="connsiteX308" fmla="*/ 2171193 w 3465374"/>
              <a:gd name="connsiteY308" fmla="*/ 494052 h 1432256"/>
              <a:gd name="connsiteX309" fmla="*/ 2178096 w 3465374"/>
              <a:gd name="connsiteY309" fmla="*/ 505831 h 1432256"/>
              <a:gd name="connsiteX310" fmla="*/ 2184999 w 3465374"/>
              <a:gd name="connsiteY310" fmla="*/ 517633 h 1432256"/>
              <a:gd name="connsiteX311" fmla="*/ 2191902 w 3465374"/>
              <a:gd name="connsiteY311" fmla="*/ 529469 h 1432256"/>
              <a:gd name="connsiteX312" fmla="*/ 2198805 w 3465374"/>
              <a:gd name="connsiteY312" fmla="*/ 541328 h 1432256"/>
              <a:gd name="connsiteX313" fmla="*/ 2205708 w 3465374"/>
              <a:gd name="connsiteY313" fmla="*/ 553187 h 1432256"/>
              <a:gd name="connsiteX314" fmla="*/ 2212612 w 3465374"/>
              <a:gd name="connsiteY314" fmla="*/ 565069 h 1432256"/>
              <a:gd name="connsiteX315" fmla="*/ 2219515 w 3465374"/>
              <a:gd name="connsiteY315" fmla="*/ 576951 h 1432256"/>
              <a:gd name="connsiteX316" fmla="*/ 2226418 w 3465374"/>
              <a:gd name="connsiteY316" fmla="*/ 588833 h 1432256"/>
              <a:gd name="connsiteX317" fmla="*/ 2233321 w 3465374"/>
              <a:gd name="connsiteY317" fmla="*/ 600704 h 1432256"/>
              <a:gd name="connsiteX318" fmla="*/ 2240224 w 3465374"/>
              <a:gd name="connsiteY318" fmla="*/ 612574 h 1432256"/>
              <a:gd name="connsiteX319" fmla="*/ 2247127 w 3465374"/>
              <a:gd name="connsiteY319" fmla="*/ 624422 h 1432256"/>
              <a:gd name="connsiteX320" fmla="*/ 2254030 w 3465374"/>
              <a:gd name="connsiteY320" fmla="*/ 636258 h 1432256"/>
              <a:gd name="connsiteX321" fmla="*/ 2260933 w 3465374"/>
              <a:gd name="connsiteY321" fmla="*/ 648071 h 1432256"/>
              <a:gd name="connsiteX322" fmla="*/ 2267837 w 3465374"/>
              <a:gd name="connsiteY322" fmla="*/ 659850 h 1432256"/>
              <a:gd name="connsiteX323" fmla="*/ 2274740 w 3465374"/>
              <a:gd name="connsiteY323" fmla="*/ 671606 h 1432256"/>
              <a:gd name="connsiteX324" fmla="*/ 2281643 w 3465374"/>
              <a:gd name="connsiteY324" fmla="*/ 683316 h 1432256"/>
              <a:gd name="connsiteX325" fmla="*/ 2288546 w 3465374"/>
              <a:gd name="connsiteY325" fmla="*/ 695004 h 1432256"/>
              <a:gd name="connsiteX326" fmla="*/ 2295449 w 3465374"/>
              <a:gd name="connsiteY326" fmla="*/ 706622 h 1432256"/>
              <a:gd name="connsiteX327" fmla="*/ 2302352 w 3465374"/>
              <a:gd name="connsiteY327" fmla="*/ 718195 h 1432256"/>
              <a:gd name="connsiteX328" fmla="*/ 2309255 w 3465374"/>
              <a:gd name="connsiteY328" fmla="*/ 729733 h 1432256"/>
              <a:gd name="connsiteX329" fmla="*/ 2316159 w 3465374"/>
              <a:gd name="connsiteY329" fmla="*/ 741202 h 1432256"/>
              <a:gd name="connsiteX330" fmla="*/ 2323062 w 3465374"/>
              <a:gd name="connsiteY330" fmla="*/ 752615 h 1432256"/>
              <a:gd name="connsiteX331" fmla="*/ 2329965 w 3465374"/>
              <a:gd name="connsiteY331" fmla="*/ 763958 h 1432256"/>
              <a:gd name="connsiteX332" fmla="*/ 2336868 w 3465374"/>
              <a:gd name="connsiteY332" fmla="*/ 775244 h 1432256"/>
              <a:gd name="connsiteX333" fmla="*/ 2343771 w 3465374"/>
              <a:gd name="connsiteY333" fmla="*/ 786462 h 1432256"/>
              <a:gd name="connsiteX334" fmla="*/ 2350674 w 3465374"/>
              <a:gd name="connsiteY334" fmla="*/ 797599 h 1432256"/>
              <a:gd name="connsiteX335" fmla="*/ 2357577 w 3465374"/>
              <a:gd name="connsiteY335" fmla="*/ 808656 h 1432256"/>
              <a:gd name="connsiteX336" fmla="*/ 2364481 w 3465374"/>
              <a:gd name="connsiteY336" fmla="*/ 819633 h 1432256"/>
              <a:gd name="connsiteX337" fmla="*/ 2371384 w 3465374"/>
              <a:gd name="connsiteY337" fmla="*/ 830529 h 1432256"/>
              <a:gd name="connsiteX338" fmla="*/ 2378287 w 3465374"/>
              <a:gd name="connsiteY338" fmla="*/ 841346 h 1432256"/>
              <a:gd name="connsiteX339" fmla="*/ 2385190 w 3465374"/>
              <a:gd name="connsiteY339" fmla="*/ 852070 h 1432256"/>
              <a:gd name="connsiteX340" fmla="*/ 2392093 w 3465374"/>
              <a:gd name="connsiteY340" fmla="*/ 862704 h 1432256"/>
              <a:gd name="connsiteX341" fmla="*/ 2398996 w 3465374"/>
              <a:gd name="connsiteY341" fmla="*/ 873245 h 1432256"/>
              <a:gd name="connsiteX342" fmla="*/ 2405899 w 3465374"/>
              <a:gd name="connsiteY342" fmla="*/ 883683 h 1432256"/>
              <a:gd name="connsiteX343" fmla="*/ 2412802 w 3465374"/>
              <a:gd name="connsiteY343" fmla="*/ 894030 h 1432256"/>
              <a:gd name="connsiteX344" fmla="*/ 2419706 w 3465374"/>
              <a:gd name="connsiteY344" fmla="*/ 904273 h 1432256"/>
              <a:gd name="connsiteX345" fmla="*/ 2426609 w 3465374"/>
              <a:gd name="connsiteY345" fmla="*/ 914414 h 1432256"/>
              <a:gd name="connsiteX346" fmla="*/ 2433512 w 3465374"/>
              <a:gd name="connsiteY346" fmla="*/ 924440 h 1432256"/>
              <a:gd name="connsiteX347" fmla="*/ 2440415 w 3465374"/>
              <a:gd name="connsiteY347" fmla="*/ 934374 h 1432256"/>
              <a:gd name="connsiteX348" fmla="*/ 2447318 w 3465374"/>
              <a:gd name="connsiteY348" fmla="*/ 944193 h 1432256"/>
              <a:gd name="connsiteX349" fmla="*/ 2454221 w 3465374"/>
              <a:gd name="connsiteY349" fmla="*/ 953898 h 1432256"/>
              <a:gd name="connsiteX350" fmla="*/ 2461124 w 3465374"/>
              <a:gd name="connsiteY350" fmla="*/ 963500 h 1432256"/>
              <a:gd name="connsiteX351" fmla="*/ 2468028 w 3465374"/>
              <a:gd name="connsiteY351" fmla="*/ 972976 h 1432256"/>
              <a:gd name="connsiteX352" fmla="*/ 2474931 w 3465374"/>
              <a:gd name="connsiteY352" fmla="*/ 982349 h 1432256"/>
              <a:gd name="connsiteX353" fmla="*/ 2481834 w 3465374"/>
              <a:gd name="connsiteY353" fmla="*/ 991595 h 1432256"/>
              <a:gd name="connsiteX354" fmla="*/ 2488737 w 3465374"/>
              <a:gd name="connsiteY354" fmla="*/ 1000739 h 1432256"/>
              <a:gd name="connsiteX355" fmla="*/ 2495640 w 3465374"/>
              <a:gd name="connsiteY355" fmla="*/ 1009756 h 1432256"/>
              <a:gd name="connsiteX356" fmla="*/ 2502543 w 3465374"/>
              <a:gd name="connsiteY356" fmla="*/ 1018648 h 1432256"/>
              <a:gd name="connsiteX357" fmla="*/ 2509446 w 3465374"/>
              <a:gd name="connsiteY357" fmla="*/ 1027425 h 1432256"/>
              <a:gd name="connsiteX358" fmla="*/ 2516349 w 3465374"/>
              <a:gd name="connsiteY358" fmla="*/ 1036075 h 1432256"/>
              <a:gd name="connsiteX359" fmla="*/ 2523253 w 3465374"/>
              <a:gd name="connsiteY359" fmla="*/ 1044612 h 1432256"/>
              <a:gd name="connsiteX360" fmla="*/ 2530156 w 3465374"/>
              <a:gd name="connsiteY360" fmla="*/ 1053022 h 1432256"/>
              <a:gd name="connsiteX361" fmla="*/ 2537059 w 3465374"/>
              <a:gd name="connsiteY361" fmla="*/ 1061306 h 1432256"/>
              <a:gd name="connsiteX362" fmla="*/ 2543962 w 3465374"/>
              <a:gd name="connsiteY362" fmla="*/ 1069464 h 1432256"/>
              <a:gd name="connsiteX363" fmla="*/ 2550865 w 3465374"/>
              <a:gd name="connsiteY363" fmla="*/ 1077508 h 1432256"/>
              <a:gd name="connsiteX364" fmla="*/ 2557768 w 3465374"/>
              <a:gd name="connsiteY364" fmla="*/ 1085414 h 1432256"/>
              <a:gd name="connsiteX365" fmla="*/ 2564671 w 3465374"/>
              <a:gd name="connsiteY365" fmla="*/ 1093205 h 1432256"/>
              <a:gd name="connsiteX366" fmla="*/ 2571575 w 3465374"/>
              <a:gd name="connsiteY366" fmla="*/ 1100871 h 1432256"/>
              <a:gd name="connsiteX367" fmla="*/ 2578478 w 3465374"/>
              <a:gd name="connsiteY367" fmla="*/ 1108410 h 1432256"/>
              <a:gd name="connsiteX368" fmla="*/ 2585381 w 3465374"/>
              <a:gd name="connsiteY368" fmla="*/ 1115824 h 1432256"/>
              <a:gd name="connsiteX369" fmla="*/ 2592284 w 3465374"/>
              <a:gd name="connsiteY369" fmla="*/ 1123111 h 1432256"/>
              <a:gd name="connsiteX370" fmla="*/ 2599187 w 3465374"/>
              <a:gd name="connsiteY370" fmla="*/ 1130284 h 1432256"/>
              <a:gd name="connsiteX371" fmla="*/ 2606090 w 3465374"/>
              <a:gd name="connsiteY371" fmla="*/ 1137319 h 1432256"/>
              <a:gd name="connsiteX372" fmla="*/ 2612993 w 3465374"/>
              <a:gd name="connsiteY372" fmla="*/ 1144239 h 1432256"/>
              <a:gd name="connsiteX373" fmla="*/ 2619897 w 3465374"/>
              <a:gd name="connsiteY373" fmla="*/ 1151023 h 1432256"/>
              <a:gd name="connsiteX374" fmla="*/ 2626800 w 3465374"/>
              <a:gd name="connsiteY374" fmla="*/ 1157703 h 1432256"/>
              <a:gd name="connsiteX375" fmla="*/ 2633703 w 3465374"/>
              <a:gd name="connsiteY375" fmla="*/ 1164245 h 1432256"/>
              <a:gd name="connsiteX376" fmla="*/ 2640606 w 3465374"/>
              <a:gd name="connsiteY376" fmla="*/ 1170673 h 1432256"/>
              <a:gd name="connsiteX377" fmla="*/ 2647509 w 3465374"/>
              <a:gd name="connsiteY377" fmla="*/ 1176975 h 1432256"/>
              <a:gd name="connsiteX378" fmla="*/ 2654412 w 3465374"/>
              <a:gd name="connsiteY378" fmla="*/ 1183151 h 1432256"/>
              <a:gd name="connsiteX379" fmla="*/ 2661315 w 3465374"/>
              <a:gd name="connsiteY379" fmla="*/ 1189212 h 1432256"/>
              <a:gd name="connsiteX380" fmla="*/ 2668218 w 3465374"/>
              <a:gd name="connsiteY380" fmla="*/ 1195159 h 1432256"/>
              <a:gd name="connsiteX381" fmla="*/ 2675122 w 3465374"/>
              <a:gd name="connsiteY381" fmla="*/ 1200980 h 1432256"/>
              <a:gd name="connsiteX382" fmla="*/ 2682025 w 3465374"/>
              <a:gd name="connsiteY382" fmla="*/ 1206686 h 1432256"/>
              <a:gd name="connsiteX383" fmla="*/ 2688928 w 3465374"/>
              <a:gd name="connsiteY383" fmla="*/ 1212277 h 1432256"/>
              <a:gd name="connsiteX384" fmla="*/ 2695831 w 3465374"/>
              <a:gd name="connsiteY384" fmla="*/ 1217754 h 1432256"/>
              <a:gd name="connsiteX385" fmla="*/ 2702734 w 3465374"/>
              <a:gd name="connsiteY385" fmla="*/ 1223117 h 1432256"/>
              <a:gd name="connsiteX386" fmla="*/ 2709637 w 3465374"/>
              <a:gd name="connsiteY386" fmla="*/ 1228365 h 1432256"/>
              <a:gd name="connsiteX387" fmla="*/ 2716540 w 3465374"/>
              <a:gd name="connsiteY387" fmla="*/ 1233498 h 1432256"/>
              <a:gd name="connsiteX388" fmla="*/ 2723444 w 3465374"/>
              <a:gd name="connsiteY388" fmla="*/ 1238516 h 1432256"/>
              <a:gd name="connsiteX389" fmla="*/ 2730347 w 3465374"/>
              <a:gd name="connsiteY389" fmla="*/ 1243432 h 1432256"/>
              <a:gd name="connsiteX390" fmla="*/ 2737250 w 3465374"/>
              <a:gd name="connsiteY390" fmla="*/ 1248233 h 1432256"/>
              <a:gd name="connsiteX391" fmla="*/ 2744153 w 3465374"/>
              <a:gd name="connsiteY391" fmla="*/ 1252919 h 1432256"/>
              <a:gd name="connsiteX392" fmla="*/ 2751056 w 3465374"/>
              <a:gd name="connsiteY392" fmla="*/ 1257514 h 1432256"/>
              <a:gd name="connsiteX393" fmla="*/ 2757959 w 3465374"/>
              <a:gd name="connsiteY393" fmla="*/ 1261994 h 1432256"/>
              <a:gd name="connsiteX394" fmla="*/ 2764862 w 3465374"/>
              <a:gd name="connsiteY394" fmla="*/ 1266371 h 1432256"/>
              <a:gd name="connsiteX395" fmla="*/ 2771766 w 3465374"/>
              <a:gd name="connsiteY395" fmla="*/ 1270656 h 1432256"/>
              <a:gd name="connsiteX396" fmla="*/ 2778669 w 3465374"/>
              <a:gd name="connsiteY396" fmla="*/ 1274827 h 1432256"/>
              <a:gd name="connsiteX397" fmla="*/ 2785572 w 3465374"/>
              <a:gd name="connsiteY397" fmla="*/ 1278906 h 1432256"/>
              <a:gd name="connsiteX398" fmla="*/ 2792475 w 3465374"/>
              <a:gd name="connsiteY398" fmla="*/ 1282882 h 1432256"/>
              <a:gd name="connsiteX399" fmla="*/ 2799378 w 3465374"/>
              <a:gd name="connsiteY399" fmla="*/ 1286766 h 1432256"/>
              <a:gd name="connsiteX400" fmla="*/ 2806281 w 3465374"/>
              <a:gd name="connsiteY400" fmla="*/ 1290547 h 1432256"/>
              <a:gd name="connsiteX401" fmla="*/ 2813184 w 3465374"/>
              <a:gd name="connsiteY401" fmla="*/ 1294237 h 1432256"/>
              <a:gd name="connsiteX402" fmla="*/ 2820087 w 3465374"/>
              <a:gd name="connsiteY402" fmla="*/ 1297835 h 1432256"/>
              <a:gd name="connsiteX403" fmla="*/ 2826991 w 3465374"/>
              <a:gd name="connsiteY403" fmla="*/ 1301341 h 1432256"/>
              <a:gd name="connsiteX404" fmla="*/ 2833894 w 3465374"/>
              <a:gd name="connsiteY404" fmla="*/ 1304755 h 1432256"/>
              <a:gd name="connsiteX405" fmla="*/ 2840797 w 3465374"/>
              <a:gd name="connsiteY405" fmla="*/ 1308090 h 1432256"/>
              <a:gd name="connsiteX406" fmla="*/ 2847700 w 3465374"/>
              <a:gd name="connsiteY406" fmla="*/ 1311332 h 1432256"/>
              <a:gd name="connsiteX407" fmla="*/ 2854603 w 3465374"/>
              <a:gd name="connsiteY407" fmla="*/ 1314483 h 1432256"/>
              <a:gd name="connsiteX408" fmla="*/ 2861506 w 3465374"/>
              <a:gd name="connsiteY408" fmla="*/ 1317565 h 1432256"/>
              <a:gd name="connsiteX409" fmla="*/ 2868409 w 3465374"/>
              <a:gd name="connsiteY409" fmla="*/ 1320556 h 1432256"/>
              <a:gd name="connsiteX410" fmla="*/ 2875313 w 3465374"/>
              <a:gd name="connsiteY410" fmla="*/ 1323466 h 1432256"/>
              <a:gd name="connsiteX411" fmla="*/ 2882216 w 3465374"/>
              <a:gd name="connsiteY411" fmla="*/ 1326297 h 1432256"/>
              <a:gd name="connsiteX412" fmla="*/ 2889119 w 3465374"/>
              <a:gd name="connsiteY412" fmla="*/ 1329046 h 1432256"/>
              <a:gd name="connsiteX413" fmla="*/ 2896022 w 3465374"/>
              <a:gd name="connsiteY413" fmla="*/ 1331728 h 1432256"/>
              <a:gd name="connsiteX414" fmla="*/ 2902925 w 3465374"/>
              <a:gd name="connsiteY414" fmla="*/ 1334329 h 1432256"/>
              <a:gd name="connsiteX415" fmla="*/ 2909828 w 3465374"/>
              <a:gd name="connsiteY415" fmla="*/ 1336849 h 1432256"/>
              <a:gd name="connsiteX416" fmla="*/ 2916731 w 3465374"/>
              <a:gd name="connsiteY416" fmla="*/ 1339313 h 1432256"/>
              <a:gd name="connsiteX417" fmla="*/ 2923635 w 3465374"/>
              <a:gd name="connsiteY417" fmla="*/ 1341696 h 1432256"/>
              <a:gd name="connsiteX418" fmla="*/ 2930538 w 3465374"/>
              <a:gd name="connsiteY418" fmla="*/ 1344011 h 1432256"/>
              <a:gd name="connsiteX419" fmla="*/ 2937441 w 3465374"/>
              <a:gd name="connsiteY419" fmla="*/ 1346268 h 1432256"/>
              <a:gd name="connsiteX420" fmla="*/ 2944344 w 3465374"/>
              <a:gd name="connsiteY420" fmla="*/ 1348456 h 1432256"/>
              <a:gd name="connsiteX421" fmla="*/ 2951247 w 3465374"/>
              <a:gd name="connsiteY421" fmla="*/ 1350576 h 1432256"/>
              <a:gd name="connsiteX422" fmla="*/ 2958150 w 3465374"/>
              <a:gd name="connsiteY422" fmla="*/ 1352627 h 1432256"/>
              <a:gd name="connsiteX423" fmla="*/ 2965053 w 3465374"/>
              <a:gd name="connsiteY423" fmla="*/ 1354621 h 1432256"/>
              <a:gd name="connsiteX424" fmla="*/ 2971956 w 3465374"/>
              <a:gd name="connsiteY424" fmla="*/ 1356557 h 1432256"/>
              <a:gd name="connsiteX425" fmla="*/ 2978860 w 3465374"/>
              <a:gd name="connsiteY425" fmla="*/ 1358436 h 1432256"/>
              <a:gd name="connsiteX426" fmla="*/ 2985763 w 3465374"/>
              <a:gd name="connsiteY426" fmla="*/ 1360247 h 1432256"/>
              <a:gd name="connsiteX427" fmla="*/ 2992666 w 3465374"/>
              <a:gd name="connsiteY427" fmla="*/ 1362011 h 1432256"/>
              <a:gd name="connsiteX428" fmla="*/ 2999569 w 3465374"/>
              <a:gd name="connsiteY428" fmla="*/ 1363718 h 1432256"/>
              <a:gd name="connsiteX429" fmla="*/ 3006472 w 3465374"/>
              <a:gd name="connsiteY429" fmla="*/ 1365369 h 1432256"/>
              <a:gd name="connsiteX430" fmla="*/ 3013375 w 3465374"/>
              <a:gd name="connsiteY430" fmla="*/ 1366973 h 1432256"/>
              <a:gd name="connsiteX431" fmla="*/ 3020278 w 3465374"/>
              <a:gd name="connsiteY431" fmla="*/ 1368519 h 1432256"/>
              <a:gd name="connsiteX432" fmla="*/ 3027182 w 3465374"/>
              <a:gd name="connsiteY432" fmla="*/ 1370020 h 1432256"/>
              <a:gd name="connsiteX433" fmla="*/ 3034085 w 3465374"/>
              <a:gd name="connsiteY433" fmla="*/ 1371476 h 1432256"/>
              <a:gd name="connsiteX434" fmla="*/ 3040988 w 3465374"/>
              <a:gd name="connsiteY434" fmla="*/ 1372885 h 1432256"/>
              <a:gd name="connsiteX435" fmla="*/ 3047891 w 3465374"/>
              <a:gd name="connsiteY435" fmla="*/ 1374237 h 1432256"/>
              <a:gd name="connsiteX436" fmla="*/ 3054794 w 3465374"/>
              <a:gd name="connsiteY436" fmla="*/ 1375555 h 1432256"/>
              <a:gd name="connsiteX437" fmla="*/ 3061697 w 3465374"/>
              <a:gd name="connsiteY437" fmla="*/ 1376827 h 1432256"/>
              <a:gd name="connsiteX438" fmla="*/ 3068600 w 3465374"/>
              <a:gd name="connsiteY438" fmla="*/ 1378053 h 1432256"/>
              <a:gd name="connsiteX439" fmla="*/ 3075504 w 3465374"/>
              <a:gd name="connsiteY439" fmla="*/ 1379244 h 1432256"/>
              <a:gd name="connsiteX440" fmla="*/ 3082407 w 3465374"/>
              <a:gd name="connsiteY440" fmla="*/ 1380390 h 1432256"/>
              <a:gd name="connsiteX441" fmla="*/ 3089310 w 3465374"/>
              <a:gd name="connsiteY441" fmla="*/ 1381490 h 1432256"/>
              <a:gd name="connsiteX442" fmla="*/ 3096213 w 3465374"/>
              <a:gd name="connsiteY442" fmla="*/ 1382567 h 1432256"/>
              <a:gd name="connsiteX443" fmla="*/ 3103116 w 3465374"/>
              <a:gd name="connsiteY443" fmla="*/ 1383598 h 1432256"/>
              <a:gd name="connsiteX444" fmla="*/ 3110019 w 3465374"/>
              <a:gd name="connsiteY444" fmla="*/ 1384595 h 1432256"/>
              <a:gd name="connsiteX445" fmla="*/ 3116922 w 3465374"/>
              <a:gd name="connsiteY445" fmla="*/ 1385558 h 1432256"/>
              <a:gd name="connsiteX446" fmla="*/ 3123825 w 3465374"/>
              <a:gd name="connsiteY446" fmla="*/ 1386486 h 1432256"/>
              <a:gd name="connsiteX447" fmla="*/ 3130729 w 3465374"/>
              <a:gd name="connsiteY447" fmla="*/ 1387379 h 1432256"/>
              <a:gd name="connsiteX448" fmla="*/ 3137632 w 3465374"/>
              <a:gd name="connsiteY448" fmla="*/ 1388239 h 1432256"/>
              <a:gd name="connsiteX449" fmla="*/ 3144535 w 3465374"/>
              <a:gd name="connsiteY449" fmla="*/ 1389075 h 1432256"/>
              <a:gd name="connsiteX450" fmla="*/ 3151438 w 3465374"/>
              <a:gd name="connsiteY450" fmla="*/ 1389877 h 1432256"/>
              <a:gd name="connsiteX451" fmla="*/ 3158341 w 3465374"/>
              <a:gd name="connsiteY451" fmla="*/ 1390645 h 1432256"/>
              <a:gd name="connsiteX452" fmla="*/ 3165244 w 3465374"/>
              <a:gd name="connsiteY452" fmla="*/ 1391390 h 1432256"/>
              <a:gd name="connsiteX453" fmla="*/ 3172147 w 3465374"/>
              <a:gd name="connsiteY453" fmla="*/ 1392112 h 1432256"/>
              <a:gd name="connsiteX454" fmla="*/ 3179051 w 3465374"/>
              <a:gd name="connsiteY454" fmla="*/ 1392799 h 1432256"/>
              <a:gd name="connsiteX455" fmla="*/ 3185954 w 3465374"/>
              <a:gd name="connsiteY455" fmla="*/ 1393464 h 1432256"/>
              <a:gd name="connsiteX456" fmla="*/ 3192857 w 3465374"/>
              <a:gd name="connsiteY456" fmla="*/ 1394105 h 1432256"/>
              <a:gd name="connsiteX457" fmla="*/ 3199760 w 3465374"/>
              <a:gd name="connsiteY457" fmla="*/ 1394724 h 1432256"/>
              <a:gd name="connsiteX458" fmla="*/ 3206663 w 3465374"/>
              <a:gd name="connsiteY458" fmla="*/ 1395320 h 1432256"/>
              <a:gd name="connsiteX459" fmla="*/ 3213566 w 3465374"/>
              <a:gd name="connsiteY459" fmla="*/ 1395893 h 1432256"/>
              <a:gd name="connsiteX460" fmla="*/ 3220469 w 3465374"/>
              <a:gd name="connsiteY460" fmla="*/ 1396443 h 1432256"/>
              <a:gd name="connsiteX461" fmla="*/ 3227372 w 3465374"/>
              <a:gd name="connsiteY461" fmla="*/ 1396970 h 1432256"/>
              <a:gd name="connsiteX462" fmla="*/ 3234276 w 3465374"/>
              <a:gd name="connsiteY462" fmla="*/ 1397474 h 1432256"/>
              <a:gd name="connsiteX463" fmla="*/ 3241179 w 3465374"/>
              <a:gd name="connsiteY463" fmla="*/ 1397967 h 1432256"/>
              <a:gd name="connsiteX464" fmla="*/ 3248082 w 3465374"/>
              <a:gd name="connsiteY464" fmla="*/ 1398425 h 1432256"/>
              <a:gd name="connsiteX465" fmla="*/ 3254985 w 3465374"/>
              <a:gd name="connsiteY465" fmla="*/ 1398883 h 1432256"/>
              <a:gd name="connsiteX466" fmla="*/ 3261888 w 3465374"/>
              <a:gd name="connsiteY466" fmla="*/ 1399307 h 1432256"/>
              <a:gd name="connsiteX467" fmla="*/ 3268791 w 3465374"/>
              <a:gd name="connsiteY467" fmla="*/ 1399731 h 1432256"/>
              <a:gd name="connsiteX468" fmla="*/ 3275694 w 3465374"/>
              <a:gd name="connsiteY468" fmla="*/ 1400121 h 1432256"/>
              <a:gd name="connsiteX469" fmla="*/ 3282598 w 3465374"/>
              <a:gd name="connsiteY469" fmla="*/ 1400510 h 1432256"/>
              <a:gd name="connsiteX470" fmla="*/ 3289501 w 3465374"/>
              <a:gd name="connsiteY470" fmla="*/ 1400877 h 1432256"/>
              <a:gd name="connsiteX471" fmla="*/ 3296404 w 3465374"/>
              <a:gd name="connsiteY471" fmla="*/ 1401232 h 1432256"/>
              <a:gd name="connsiteX472" fmla="*/ 3303307 w 3465374"/>
              <a:gd name="connsiteY472" fmla="*/ 1401564 h 1432256"/>
              <a:gd name="connsiteX473" fmla="*/ 3310210 w 3465374"/>
              <a:gd name="connsiteY473" fmla="*/ 1401885 h 1432256"/>
              <a:gd name="connsiteX474" fmla="*/ 3317113 w 3465374"/>
              <a:gd name="connsiteY474" fmla="*/ 1402195 h 1432256"/>
              <a:gd name="connsiteX475" fmla="*/ 3324016 w 3465374"/>
              <a:gd name="connsiteY475" fmla="*/ 1402493 h 1432256"/>
              <a:gd name="connsiteX476" fmla="*/ 3330920 w 3465374"/>
              <a:gd name="connsiteY476" fmla="*/ 1402779 h 1432256"/>
              <a:gd name="connsiteX477" fmla="*/ 3337823 w 3465374"/>
              <a:gd name="connsiteY477" fmla="*/ 1403054 h 1432256"/>
              <a:gd name="connsiteX478" fmla="*/ 3344726 w 3465374"/>
              <a:gd name="connsiteY478" fmla="*/ 1403318 h 1432256"/>
              <a:gd name="connsiteX479" fmla="*/ 3351629 w 3465374"/>
              <a:gd name="connsiteY479" fmla="*/ 1403570 h 1432256"/>
              <a:gd name="connsiteX480" fmla="*/ 3358532 w 3465374"/>
              <a:gd name="connsiteY480" fmla="*/ 1403810 h 1432256"/>
              <a:gd name="connsiteX481" fmla="*/ 3365435 w 3465374"/>
              <a:gd name="connsiteY481" fmla="*/ 1404039 h 1432256"/>
              <a:gd name="connsiteX482" fmla="*/ 3372338 w 3465374"/>
              <a:gd name="connsiteY482" fmla="*/ 1404257 h 1432256"/>
              <a:gd name="connsiteX483" fmla="*/ 3379241 w 3465374"/>
              <a:gd name="connsiteY483" fmla="*/ 1404463 h 1432256"/>
              <a:gd name="connsiteX484" fmla="*/ 3386145 w 3465374"/>
              <a:gd name="connsiteY484" fmla="*/ 1404670 h 1432256"/>
              <a:gd name="connsiteX485" fmla="*/ 3393048 w 3465374"/>
              <a:gd name="connsiteY485" fmla="*/ 1404864 h 1432256"/>
              <a:gd name="connsiteX486" fmla="*/ 3399951 w 3465374"/>
              <a:gd name="connsiteY486" fmla="*/ 1405048 h 1432256"/>
              <a:gd name="connsiteX487" fmla="*/ 3406854 w 3465374"/>
              <a:gd name="connsiteY487" fmla="*/ 1405220 h 1432256"/>
              <a:gd name="connsiteX488" fmla="*/ 3413757 w 3465374"/>
              <a:gd name="connsiteY488" fmla="*/ 1405391 h 1432256"/>
              <a:gd name="connsiteX489" fmla="*/ 3420660 w 3465374"/>
              <a:gd name="connsiteY489" fmla="*/ 1405552 h 1432256"/>
              <a:gd name="connsiteX490" fmla="*/ 3427563 w 3465374"/>
              <a:gd name="connsiteY490" fmla="*/ 1405701 h 1432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</a:cxnLst>
            <a:rect l="l" t="t" r="r" b="b"/>
            <a:pathLst>
              <a:path w="3465374" h="1432256" extrusionOk="0">
                <a:moveTo>
                  <a:pt x="45027" y="1405701"/>
                </a:moveTo>
                <a:lnTo>
                  <a:pt x="51930" y="1405552"/>
                </a:lnTo>
                <a:lnTo>
                  <a:pt x="58833" y="1405391"/>
                </a:lnTo>
                <a:lnTo>
                  <a:pt x="65736" y="1405220"/>
                </a:lnTo>
                <a:lnTo>
                  <a:pt x="72639" y="1405048"/>
                </a:lnTo>
                <a:lnTo>
                  <a:pt x="79542" y="1404864"/>
                </a:lnTo>
                <a:lnTo>
                  <a:pt x="86446" y="1404670"/>
                </a:lnTo>
                <a:lnTo>
                  <a:pt x="93349" y="1404463"/>
                </a:lnTo>
                <a:lnTo>
                  <a:pt x="100252" y="1404257"/>
                </a:lnTo>
                <a:lnTo>
                  <a:pt x="107155" y="1404039"/>
                </a:lnTo>
                <a:lnTo>
                  <a:pt x="114058" y="1403810"/>
                </a:lnTo>
                <a:lnTo>
                  <a:pt x="120961" y="1403570"/>
                </a:lnTo>
                <a:lnTo>
                  <a:pt x="127864" y="1403318"/>
                </a:lnTo>
                <a:lnTo>
                  <a:pt x="134767" y="1403054"/>
                </a:lnTo>
                <a:lnTo>
                  <a:pt x="141671" y="1402779"/>
                </a:lnTo>
                <a:lnTo>
                  <a:pt x="148574" y="1402493"/>
                </a:lnTo>
                <a:lnTo>
                  <a:pt x="155477" y="1402195"/>
                </a:lnTo>
                <a:lnTo>
                  <a:pt x="162380" y="1401885"/>
                </a:lnTo>
                <a:lnTo>
                  <a:pt x="169283" y="1401564"/>
                </a:lnTo>
                <a:lnTo>
                  <a:pt x="176186" y="1401232"/>
                </a:lnTo>
                <a:lnTo>
                  <a:pt x="183089" y="1400877"/>
                </a:lnTo>
                <a:lnTo>
                  <a:pt x="189993" y="1400510"/>
                </a:lnTo>
                <a:lnTo>
                  <a:pt x="196896" y="1400121"/>
                </a:lnTo>
                <a:lnTo>
                  <a:pt x="203799" y="1399731"/>
                </a:lnTo>
                <a:lnTo>
                  <a:pt x="210702" y="1399307"/>
                </a:lnTo>
                <a:lnTo>
                  <a:pt x="217605" y="1398883"/>
                </a:lnTo>
                <a:lnTo>
                  <a:pt x="224508" y="1398425"/>
                </a:lnTo>
                <a:lnTo>
                  <a:pt x="231411" y="1397967"/>
                </a:lnTo>
                <a:lnTo>
                  <a:pt x="238315" y="1397474"/>
                </a:lnTo>
                <a:lnTo>
                  <a:pt x="245218" y="1396970"/>
                </a:lnTo>
                <a:lnTo>
                  <a:pt x="252121" y="1396443"/>
                </a:lnTo>
                <a:lnTo>
                  <a:pt x="259024" y="1395893"/>
                </a:lnTo>
                <a:lnTo>
                  <a:pt x="265927" y="1395320"/>
                </a:lnTo>
                <a:lnTo>
                  <a:pt x="272830" y="1394724"/>
                </a:lnTo>
                <a:lnTo>
                  <a:pt x="279733" y="1394105"/>
                </a:lnTo>
                <a:lnTo>
                  <a:pt x="286636" y="1393464"/>
                </a:lnTo>
                <a:lnTo>
                  <a:pt x="293540" y="1392799"/>
                </a:lnTo>
                <a:lnTo>
                  <a:pt x="300443" y="1392112"/>
                </a:lnTo>
                <a:lnTo>
                  <a:pt x="307346" y="1391390"/>
                </a:lnTo>
                <a:lnTo>
                  <a:pt x="314249" y="1390645"/>
                </a:lnTo>
                <a:lnTo>
                  <a:pt x="321152" y="1389877"/>
                </a:lnTo>
                <a:lnTo>
                  <a:pt x="328055" y="1389075"/>
                </a:lnTo>
                <a:lnTo>
                  <a:pt x="334958" y="1388239"/>
                </a:lnTo>
                <a:lnTo>
                  <a:pt x="341862" y="1387379"/>
                </a:lnTo>
                <a:lnTo>
                  <a:pt x="348765" y="1386486"/>
                </a:lnTo>
                <a:lnTo>
                  <a:pt x="355668" y="1385558"/>
                </a:lnTo>
                <a:lnTo>
                  <a:pt x="362571" y="1384595"/>
                </a:lnTo>
                <a:lnTo>
                  <a:pt x="369474" y="1383598"/>
                </a:lnTo>
                <a:lnTo>
                  <a:pt x="376377" y="1382567"/>
                </a:lnTo>
                <a:lnTo>
                  <a:pt x="383280" y="1381490"/>
                </a:lnTo>
                <a:lnTo>
                  <a:pt x="390184" y="1380390"/>
                </a:lnTo>
                <a:lnTo>
                  <a:pt x="397087" y="1379244"/>
                </a:lnTo>
                <a:lnTo>
                  <a:pt x="403990" y="1378053"/>
                </a:lnTo>
                <a:lnTo>
                  <a:pt x="410893" y="1376827"/>
                </a:lnTo>
                <a:lnTo>
                  <a:pt x="417796" y="1375555"/>
                </a:lnTo>
                <a:lnTo>
                  <a:pt x="424699" y="1374237"/>
                </a:lnTo>
                <a:lnTo>
                  <a:pt x="431602" y="1372885"/>
                </a:lnTo>
                <a:lnTo>
                  <a:pt x="438505" y="1371476"/>
                </a:lnTo>
                <a:lnTo>
                  <a:pt x="445409" y="1370020"/>
                </a:lnTo>
                <a:lnTo>
                  <a:pt x="452312" y="1368519"/>
                </a:lnTo>
                <a:lnTo>
                  <a:pt x="459215" y="1366973"/>
                </a:lnTo>
                <a:lnTo>
                  <a:pt x="466118" y="1365369"/>
                </a:lnTo>
                <a:lnTo>
                  <a:pt x="473021" y="1363718"/>
                </a:lnTo>
                <a:lnTo>
                  <a:pt x="479924" y="1362011"/>
                </a:lnTo>
                <a:lnTo>
                  <a:pt x="486827" y="1360247"/>
                </a:lnTo>
                <a:lnTo>
                  <a:pt x="493731" y="1358436"/>
                </a:lnTo>
                <a:lnTo>
                  <a:pt x="500634" y="1356557"/>
                </a:lnTo>
                <a:lnTo>
                  <a:pt x="507537" y="1354621"/>
                </a:lnTo>
                <a:lnTo>
                  <a:pt x="514440" y="1352627"/>
                </a:lnTo>
                <a:lnTo>
                  <a:pt x="521343" y="1350576"/>
                </a:lnTo>
                <a:lnTo>
                  <a:pt x="528246" y="1348456"/>
                </a:lnTo>
                <a:lnTo>
                  <a:pt x="535149" y="1346268"/>
                </a:lnTo>
                <a:lnTo>
                  <a:pt x="542053" y="1344011"/>
                </a:lnTo>
                <a:lnTo>
                  <a:pt x="548956" y="1341696"/>
                </a:lnTo>
                <a:lnTo>
                  <a:pt x="555859" y="1339313"/>
                </a:lnTo>
                <a:lnTo>
                  <a:pt x="562762" y="1336849"/>
                </a:lnTo>
                <a:lnTo>
                  <a:pt x="569665" y="1334329"/>
                </a:lnTo>
                <a:lnTo>
                  <a:pt x="576568" y="1331728"/>
                </a:lnTo>
                <a:lnTo>
                  <a:pt x="583471" y="1329046"/>
                </a:lnTo>
                <a:lnTo>
                  <a:pt x="590374" y="1326297"/>
                </a:lnTo>
                <a:lnTo>
                  <a:pt x="597278" y="1323466"/>
                </a:lnTo>
                <a:lnTo>
                  <a:pt x="604181" y="1320556"/>
                </a:lnTo>
                <a:lnTo>
                  <a:pt x="611084" y="1317565"/>
                </a:lnTo>
                <a:lnTo>
                  <a:pt x="617987" y="1314483"/>
                </a:lnTo>
                <a:lnTo>
                  <a:pt x="624890" y="1311332"/>
                </a:lnTo>
                <a:lnTo>
                  <a:pt x="631793" y="1308090"/>
                </a:lnTo>
                <a:lnTo>
                  <a:pt x="638696" y="1304755"/>
                </a:lnTo>
                <a:lnTo>
                  <a:pt x="645600" y="1301341"/>
                </a:lnTo>
                <a:lnTo>
                  <a:pt x="652503" y="1297835"/>
                </a:lnTo>
                <a:lnTo>
                  <a:pt x="659406" y="1294237"/>
                </a:lnTo>
                <a:lnTo>
                  <a:pt x="666309" y="1290547"/>
                </a:lnTo>
                <a:lnTo>
                  <a:pt x="673212" y="1286766"/>
                </a:lnTo>
                <a:lnTo>
                  <a:pt x="680115" y="1282882"/>
                </a:lnTo>
                <a:lnTo>
                  <a:pt x="687018" y="1278906"/>
                </a:lnTo>
                <a:lnTo>
                  <a:pt x="693922" y="1274827"/>
                </a:lnTo>
                <a:lnTo>
                  <a:pt x="700825" y="1270656"/>
                </a:lnTo>
                <a:lnTo>
                  <a:pt x="707728" y="1266371"/>
                </a:lnTo>
                <a:lnTo>
                  <a:pt x="714631" y="1261994"/>
                </a:lnTo>
                <a:lnTo>
                  <a:pt x="721534" y="1257514"/>
                </a:lnTo>
                <a:lnTo>
                  <a:pt x="728437" y="1252919"/>
                </a:lnTo>
                <a:lnTo>
                  <a:pt x="735340" y="1248233"/>
                </a:lnTo>
                <a:lnTo>
                  <a:pt x="742243" y="1243432"/>
                </a:lnTo>
                <a:lnTo>
                  <a:pt x="749147" y="1238516"/>
                </a:lnTo>
                <a:lnTo>
                  <a:pt x="756050" y="1233498"/>
                </a:lnTo>
                <a:lnTo>
                  <a:pt x="762953" y="1228365"/>
                </a:lnTo>
                <a:lnTo>
                  <a:pt x="769856" y="1223117"/>
                </a:lnTo>
                <a:lnTo>
                  <a:pt x="776759" y="1217754"/>
                </a:lnTo>
                <a:lnTo>
                  <a:pt x="783662" y="1212277"/>
                </a:lnTo>
                <a:lnTo>
                  <a:pt x="790565" y="1206686"/>
                </a:lnTo>
                <a:lnTo>
                  <a:pt x="797469" y="1200980"/>
                </a:lnTo>
                <a:lnTo>
                  <a:pt x="804372" y="1195159"/>
                </a:lnTo>
                <a:lnTo>
                  <a:pt x="811275" y="1189212"/>
                </a:lnTo>
                <a:lnTo>
                  <a:pt x="818178" y="1183151"/>
                </a:lnTo>
                <a:lnTo>
                  <a:pt x="825081" y="1176975"/>
                </a:lnTo>
                <a:lnTo>
                  <a:pt x="831984" y="1170673"/>
                </a:lnTo>
                <a:lnTo>
                  <a:pt x="838887" y="1164245"/>
                </a:lnTo>
                <a:lnTo>
                  <a:pt x="845791" y="1157703"/>
                </a:lnTo>
                <a:lnTo>
                  <a:pt x="852694" y="1151023"/>
                </a:lnTo>
                <a:lnTo>
                  <a:pt x="859597" y="1144239"/>
                </a:lnTo>
                <a:lnTo>
                  <a:pt x="866500" y="1137319"/>
                </a:lnTo>
                <a:lnTo>
                  <a:pt x="873403" y="1130284"/>
                </a:lnTo>
                <a:lnTo>
                  <a:pt x="880306" y="1123111"/>
                </a:lnTo>
                <a:lnTo>
                  <a:pt x="887209" y="1115824"/>
                </a:lnTo>
                <a:lnTo>
                  <a:pt x="894112" y="1108410"/>
                </a:lnTo>
                <a:lnTo>
                  <a:pt x="901016" y="1100871"/>
                </a:lnTo>
                <a:lnTo>
                  <a:pt x="907919" y="1093205"/>
                </a:lnTo>
                <a:lnTo>
                  <a:pt x="914822" y="1085414"/>
                </a:lnTo>
                <a:lnTo>
                  <a:pt x="921725" y="1077508"/>
                </a:lnTo>
                <a:lnTo>
                  <a:pt x="928628" y="1069464"/>
                </a:lnTo>
                <a:lnTo>
                  <a:pt x="935531" y="1061306"/>
                </a:lnTo>
                <a:lnTo>
                  <a:pt x="942434" y="1053022"/>
                </a:lnTo>
                <a:lnTo>
                  <a:pt x="949338" y="1044612"/>
                </a:lnTo>
                <a:lnTo>
                  <a:pt x="956241" y="1036075"/>
                </a:lnTo>
                <a:lnTo>
                  <a:pt x="963144" y="1027425"/>
                </a:lnTo>
                <a:lnTo>
                  <a:pt x="970047" y="1018648"/>
                </a:lnTo>
                <a:lnTo>
                  <a:pt x="976950" y="1009756"/>
                </a:lnTo>
                <a:lnTo>
                  <a:pt x="983853" y="1000739"/>
                </a:lnTo>
                <a:lnTo>
                  <a:pt x="990756" y="991595"/>
                </a:lnTo>
                <a:lnTo>
                  <a:pt x="997660" y="982349"/>
                </a:lnTo>
                <a:lnTo>
                  <a:pt x="1004563" y="972976"/>
                </a:lnTo>
                <a:lnTo>
                  <a:pt x="1011466" y="963500"/>
                </a:lnTo>
                <a:lnTo>
                  <a:pt x="1018369" y="953898"/>
                </a:lnTo>
                <a:lnTo>
                  <a:pt x="1025272" y="944193"/>
                </a:lnTo>
                <a:lnTo>
                  <a:pt x="1032175" y="934374"/>
                </a:lnTo>
                <a:lnTo>
                  <a:pt x="1039078" y="924440"/>
                </a:lnTo>
                <a:lnTo>
                  <a:pt x="1045981" y="914414"/>
                </a:lnTo>
                <a:lnTo>
                  <a:pt x="1052885" y="904273"/>
                </a:lnTo>
                <a:lnTo>
                  <a:pt x="1059788" y="894030"/>
                </a:lnTo>
                <a:lnTo>
                  <a:pt x="1066691" y="883683"/>
                </a:lnTo>
                <a:lnTo>
                  <a:pt x="1073594" y="873245"/>
                </a:lnTo>
                <a:lnTo>
                  <a:pt x="1080497" y="862704"/>
                </a:lnTo>
                <a:lnTo>
                  <a:pt x="1087400" y="852070"/>
                </a:lnTo>
                <a:lnTo>
                  <a:pt x="1094303" y="841346"/>
                </a:lnTo>
                <a:lnTo>
                  <a:pt x="1101207" y="830529"/>
                </a:lnTo>
                <a:lnTo>
                  <a:pt x="1108110" y="819644"/>
                </a:lnTo>
                <a:lnTo>
                  <a:pt x="1115013" y="808656"/>
                </a:lnTo>
                <a:lnTo>
                  <a:pt x="1121916" y="797599"/>
                </a:lnTo>
                <a:lnTo>
                  <a:pt x="1128819" y="786462"/>
                </a:lnTo>
                <a:lnTo>
                  <a:pt x="1135722" y="775244"/>
                </a:lnTo>
                <a:lnTo>
                  <a:pt x="1142625" y="763970"/>
                </a:lnTo>
                <a:lnTo>
                  <a:pt x="1149529" y="752626"/>
                </a:lnTo>
                <a:lnTo>
                  <a:pt x="1156432" y="741202"/>
                </a:lnTo>
                <a:lnTo>
                  <a:pt x="1163335" y="729733"/>
                </a:lnTo>
                <a:lnTo>
                  <a:pt x="1170238" y="718206"/>
                </a:lnTo>
                <a:lnTo>
                  <a:pt x="1177141" y="706633"/>
                </a:lnTo>
                <a:lnTo>
                  <a:pt x="1184044" y="694992"/>
                </a:lnTo>
                <a:lnTo>
                  <a:pt x="1190947" y="683316"/>
                </a:lnTo>
                <a:lnTo>
                  <a:pt x="1197850" y="671606"/>
                </a:lnTo>
                <a:lnTo>
                  <a:pt x="1204754" y="659850"/>
                </a:lnTo>
                <a:lnTo>
                  <a:pt x="1211657" y="648071"/>
                </a:lnTo>
                <a:lnTo>
                  <a:pt x="1218560" y="636270"/>
                </a:lnTo>
                <a:lnTo>
                  <a:pt x="1225463" y="624422"/>
                </a:lnTo>
                <a:lnTo>
                  <a:pt x="1232366" y="612574"/>
                </a:lnTo>
                <a:lnTo>
                  <a:pt x="1239269" y="600704"/>
                </a:lnTo>
                <a:lnTo>
                  <a:pt x="1246172" y="588833"/>
                </a:lnTo>
                <a:lnTo>
                  <a:pt x="1253076" y="576951"/>
                </a:lnTo>
                <a:lnTo>
                  <a:pt x="1259979" y="565069"/>
                </a:lnTo>
                <a:lnTo>
                  <a:pt x="1266882" y="553187"/>
                </a:lnTo>
                <a:lnTo>
                  <a:pt x="1273785" y="541328"/>
                </a:lnTo>
                <a:lnTo>
                  <a:pt x="1280688" y="529469"/>
                </a:lnTo>
                <a:lnTo>
                  <a:pt x="1287591" y="517644"/>
                </a:lnTo>
                <a:lnTo>
                  <a:pt x="1294494" y="505842"/>
                </a:lnTo>
                <a:lnTo>
                  <a:pt x="1301398" y="494052"/>
                </a:lnTo>
                <a:lnTo>
                  <a:pt x="1308301" y="482319"/>
                </a:lnTo>
                <a:lnTo>
                  <a:pt x="1315204" y="470620"/>
                </a:lnTo>
                <a:lnTo>
                  <a:pt x="1322107" y="458956"/>
                </a:lnTo>
                <a:lnTo>
                  <a:pt x="1329010" y="447361"/>
                </a:lnTo>
                <a:lnTo>
                  <a:pt x="1335913" y="435811"/>
                </a:lnTo>
                <a:lnTo>
                  <a:pt x="1342816" y="424330"/>
                </a:lnTo>
                <a:lnTo>
                  <a:pt x="1349719" y="412918"/>
                </a:lnTo>
                <a:lnTo>
                  <a:pt x="1356623" y="401574"/>
                </a:lnTo>
                <a:lnTo>
                  <a:pt x="1363526" y="390311"/>
                </a:lnTo>
                <a:lnTo>
                  <a:pt x="1370429" y="379128"/>
                </a:lnTo>
                <a:lnTo>
                  <a:pt x="1377332" y="368036"/>
                </a:lnTo>
                <a:lnTo>
                  <a:pt x="1384235" y="357037"/>
                </a:lnTo>
                <a:lnTo>
                  <a:pt x="1391138" y="346152"/>
                </a:lnTo>
                <a:lnTo>
                  <a:pt x="1398041" y="335358"/>
                </a:lnTo>
                <a:lnTo>
                  <a:pt x="1404945" y="324679"/>
                </a:lnTo>
                <a:lnTo>
                  <a:pt x="1411848" y="314115"/>
                </a:lnTo>
                <a:lnTo>
                  <a:pt x="1418751" y="303688"/>
                </a:lnTo>
                <a:lnTo>
                  <a:pt x="1425654" y="293376"/>
                </a:lnTo>
                <a:lnTo>
                  <a:pt x="1432557" y="283201"/>
                </a:lnTo>
                <a:lnTo>
                  <a:pt x="1439460" y="273164"/>
                </a:lnTo>
                <a:lnTo>
                  <a:pt x="1446363" y="263275"/>
                </a:lnTo>
                <a:lnTo>
                  <a:pt x="1453267" y="253536"/>
                </a:lnTo>
                <a:lnTo>
                  <a:pt x="1460170" y="243946"/>
                </a:lnTo>
                <a:lnTo>
                  <a:pt x="1467073" y="234516"/>
                </a:lnTo>
                <a:lnTo>
                  <a:pt x="1473976" y="225258"/>
                </a:lnTo>
                <a:lnTo>
                  <a:pt x="1480879" y="216160"/>
                </a:lnTo>
                <a:lnTo>
                  <a:pt x="1487782" y="207246"/>
                </a:lnTo>
                <a:lnTo>
                  <a:pt x="1494685" y="198503"/>
                </a:lnTo>
                <a:lnTo>
                  <a:pt x="1501588" y="189955"/>
                </a:lnTo>
                <a:lnTo>
                  <a:pt x="1508492" y="181591"/>
                </a:lnTo>
                <a:lnTo>
                  <a:pt x="1515395" y="173433"/>
                </a:lnTo>
                <a:lnTo>
                  <a:pt x="1522298" y="165458"/>
                </a:lnTo>
                <a:lnTo>
                  <a:pt x="1529201" y="157701"/>
                </a:lnTo>
                <a:lnTo>
                  <a:pt x="1536104" y="150139"/>
                </a:lnTo>
                <a:lnTo>
                  <a:pt x="1543007" y="142805"/>
                </a:lnTo>
                <a:lnTo>
                  <a:pt x="1549910" y="135679"/>
                </a:lnTo>
                <a:lnTo>
                  <a:pt x="1556814" y="128781"/>
                </a:lnTo>
                <a:lnTo>
                  <a:pt x="1563717" y="122101"/>
                </a:lnTo>
                <a:lnTo>
                  <a:pt x="1570620" y="115650"/>
                </a:lnTo>
                <a:lnTo>
                  <a:pt x="1577523" y="109428"/>
                </a:lnTo>
                <a:lnTo>
                  <a:pt x="1584426" y="103458"/>
                </a:lnTo>
                <a:lnTo>
                  <a:pt x="1591329" y="97718"/>
                </a:lnTo>
                <a:lnTo>
                  <a:pt x="1598232" y="92218"/>
                </a:lnTo>
                <a:lnTo>
                  <a:pt x="1605135" y="86970"/>
                </a:lnTo>
                <a:lnTo>
                  <a:pt x="1612039" y="81963"/>
                </a:lnTo>
                <a:lnTo>
                  <a:pt x="1618942" y="77220"/>
                </a:lnTo>
                <a:lnTo>
                  <a:pt x="1625845" y="72728"/>
                </a:lnTo>
                <a:lnTo>
                  <a:pt x="1632748" y="68489"/>
                </a:lnTo>
                <a:lnTo>
                  <a:pt x="1639651" y="64524"/>
                </a:lnTo>
                <a:lnTo>
                  <a:pt x="1646554" y="60823"/>
                </a:lnTo>
                <a:lnTo>
                  <a:pt x="1653457" y="57386"/>
                </a:lnTo>
                <a:lnTo>
                  <a:pt x="1660361" y="54200"/>
                </a:lnTo>
                <a:lnTo>
                  <a:pt x="1667264" y="51290"/>
                </a:lnTo>
                <a:lnTo>
                  <a:pt x="1674167" y="48655"/>
                </a:lnTo>
                <a:lnTo>
                  <a:pt x="1681070" y="46294"/>
                </a:lnTo>
                <a:lnTo>
                  <a:pt x="1687973" y="44209"/>
                </a:lnTo>
                <a:lnTo>
                  <a:pt x="1694876" y="42399"/>
                </a:lnTo>
                <a:lnTo>
                  <a:pt x="1701779" y="40863"/>
                </a:lnTo>
                <a:lnTo>
                  <a:pt x="1708683" y="39603"/>
                </a:lnTo>
                <a:lnTo>
                  <a:pt x="1715586" y="38629"/>
                </a:lnTo>
                <a:lnTo>
                  <a:pt x="1722489" y="37941"/>
                </a:lnTo>
                <a:lnTo>
                  <a:pt x="1729392" y="37517"/>
                </a:lnTo>
                <a:lnTo>
                  <a:pt x="1736295" y="37368"/>
                </a:lnTo>
                <a:lnTo>
                  <a:pt x="1743198" y="37517"/>
                </a:lnTo>
                <a:lnTo>
                  <a:pt x="1750101" y="37930"/>
                </a:lnTo>
                <a:lnTo>
                  <a:pt x="1757004" y="38629"/>
                </a:lnTo>
                <a:lnTo>
                  <a:pt x="1763908" y="39614"/>
                </a:lnTo>
                <a:lnTo>
                  <a:pt x="1770811" y="40875"/>
                </a:lnTo>
                <a:lnTo>
                  <a:pt x="1777714" y="42399"/>
                </a:lnTo>
                <a:lnTo>
                  <a:pt x="1784617" y="44209"/>
                </a:lnTo>
                <a:lnTo>
                  <a:pt x="1791520" y="46294"/>
                </a:lnTo>
                <a:lnTo>
                  <a:pt x="1798423" y="48655"/>
                </a:lnTo>
                <a:lnTo>
                  <a:pt x="1805326" y="51290"/>
                </a:lnTo>
                <a:lnTo>
                  <a:pt x="1812230" y="54200"/>
                </a:lnTo>
                <a:lnTo>
                  <a:pt x="1819133" y="57374"/>
                </a:lnTo>
                <a:lnTo>
                  <a:pt x="1826036" y="60812"/>
                </a:lnTo>
                <a:lnTo>
                  <a:pt x="1832939" y="64524"/>
                </a:lnTo>
                <a:lnTo>
                  <a:pt x="1839842" y="68500"/>
                </a:lnTo>
                <a:lnTo>
                  <a:pt x="1846745" y="72739"/>
                </a:lnTo>
                <a:lnTo>
                  <a:pt x="1853648" y="77220"/>
                </a:lnTo>
                <a:lnTo>
                  <a:pt x="1860552" y="81963"/>
                </a:lnTo>
                <a:lnTo>
                  <a:pt x="1867455" y="86970"/>
                </a:lnTo>
                <a:lnTo>
                  <a:pt x="1874358" y="92218"/>
                </a:lnTo>
                <a:lnTo>
                  <a:pt x="1881261" y="97718"/>
                </a:lnTo>
                <a:lnTo>
                  <a:pt x="1888164" y="103447"/>
                </a:lnTo>
                <a:lnTo>
                  <a:pt x="1895067" y="109428"/>
                </a:lnTo>
                <a:lnTo>
                  <a:pt x="1901970" y="115650"/>
                </a:lnTo>
                <a:lnTo>
                  <a:pt x="1908873" y="122101"/>
                </a:lnTo>
                <a:lnTo>
                  <a:pt x="1915777" y="128781"/>
                </a:lnTo>
                <a:lnTo>
                  <a:pt x="1922680" y="135679"/>
                </a:lnTo>
                <a:lnTo>
                  <a:pt x="1929583" y="142805"/>
                </a:lnTo>
                <a:lnTo>
                  <a:pt x="1936486" y="150139"/>
                </a:lnTo>
                <a:lnTo>
                  <a:pt x="1943389" y="157701"/>
                </a:lnTo>
                <a:lnTo>
                  <a:pt x="1950292" y="165458"/>
                </a:lnTo>
                <a:lnTo>
                  <a:pt x="1957195" y="173433"/>
                </a:lnTo>
                <a:lnTo>
                  <a:pt x="1964099" y="181591"/>
                </a:lnTo>
                <a:lnTo>
                  <a:pt x="1971002" y="189955"/>
                </a:lnTo>
                <a:lnTo>
                  <a:pt x="1977905" y="198503"/>
                </a:lnTo>
                <a:lnTo>
                  <a:pt x="1984808" y="207246"/>
                </a:lnTo>
                <a:lnTo>
                  <a:pt x="1991711" y="216160"/>
                </a:lnTo>
                <a:lnTo>
                  <a:pt x="1998614" y="225258"/>
                </a:lnTo>
                <a:lnTo>
                  <a:pt x="2005517" y="234516"/>
                </a:lnTo>
                <a:lnTo>
                  <a:pt x="2012421" y="243946"/>
                </a:lnTo>
                <a:lnTo>
                  <a:pt x="2019324" y="253525"/>
                </a:lnTo>
                <a:lnTo>
                  <a:pt x="2026227" y="263264"/>
                </a:lnTo>
                <a:lnTo>
                  <a:pt x="2033130" y="273164"/>
                </a:lnTo>
                <a:lnTo>
                  <a:pt x="2040033" y="283201"/>
                </a:lnTo>
                <a:lnTo>
                  <a:pt x="2046936" y="293376"/>
                </a:lnTo>
                <a:lnTo>
                  <a:pt x="2053839" y="303688"/>
                </a:lnTo>
                <a:lnTo>
                  <a:pt x="2060742" y="314115"/>
                </a:lnTo>
                <a:lnTo>
                  <a:pt x="2067646" y="324679"/>
                </a:lnTo>
                <a:lnTo>
                  <a:pt x="2074549" y="335358"/>
                </a:lnTo>
                <a:lnTo>
                  <a:pt x="2081452" y="346140"/>
                </a:lnTo>
                <a:lnTo>
                  <a:pt x="2088355" y="357037"/>
                </a:lnTo>
                <a:lnTo>
                  <a:pt x="2095258" y="368036"/>
                </a:lnTo>
                <a:lnTo>
                  <a:pt x="2102161" y="379128"/>
                </a:lnTo>
                <a:lnTo>
                  <a:pt x="2109064" y="390311"/>
                </a:lnTo>
                <a:lnTo>
                  <a:pt x="2115968" y="401574"/>
                </a:lnTo>
                <a:lnTo>
                  <a:pt x="2122871" y="412918"/>
                </a:lnTo>
                <a:lnTo>
                  <a:pt x="2129774" y="424330"/>
                </a:lnTo>
                <a:lnTo>
                  <a:pt x="2136677" y="435811"/>
                </a:lnTo>
                <a:lnTo>
                  <a:pt x="2143580" y="447361"/>
                </a:lnTo>
                <a:lnTo>
                  <a:pt x="2150483" y="458956"/>
                </a:lnTo>
                <a:lnTo>
                  <a:pt x="2157386" y="470620"/>
                </a:lnTo>
                <a:lnTo>
                  <a:pt x="2164290" y="482308"/>
                </a:lnTo>
                <a:lnTo>
                  <a:pt x="2171193" y="494052"/>
                </a:lnTo>
                <a:lnTo>
                  <a:pt x="2178096" y="505831"/>
                </a:lnTo>
                <a:lnTo>
                  <a:pt x="2184999" y="517633"/>
                </a:lnTo>
                <a:lnTo>
                  <a:pt x="2191902" y="529469"/>
                </a:lnTo>
                <a:lnTo>
                  <a:pt x="2198805" y="541328"/>
                </a:lnTo>
                <a:lnTo>
                  <a:pt x="2205708" y="553187"/>
                </a:lnTo>
                <a:lnTo>
                  <a:pt x="2212612" y="565069"/>
                </a:lnTo>
                <a:lnTo>
                  <a:pt x="2219515" y="576951"/>
                </a:lnTo>
                <a:lnTo>
                  <a:pt x="2226418" y="588833"/>
                </a:lnTo>
                <a:lnTo>
                  <a:pt x="2233321" y="600704"/>
                </a:lnTo>
                <a:lnTo>
                  <a:pt x="2240224" y="612574"/>
                </a:lnTo>
                <a:lnTo>
                  <a:pt x="2247127" y="624422"/>
                </a:lnTo>
                <a:lnTo>
                  <a:pt x="2254030" y="636258"/>
                </a:lnTo>
                <a:lnTo>
                  <a:pt x="2260933" y="648071"/>
                </a:lnTo>
                <a:lnTo>
                  <a:pt x="2267837" y="659850"/>
                </a:lnTo>
                <a:lnTo>
                  <a:pt x="2274740" y="671606"/>
                </a:lnTo>
                <a:lnTo>
                  <a:pt x="2281643" y="683316"/>
                </a:lnTo>
                <a:lnTo>
                  <a:pt x="2288546" y="695004"/>
                </a:lnTo>
                <a:lnTo>
                  <a:pt x="2295449" y="706622"/>
                </a:lnTo>
                <a:lnTo>
                  <a:pt x="2302352" y="718195"/>
                </a:lnTo>
                <a:lnTo>
                  <a:pt x="2309255" y="729733"/>
                </a:lnTo>
                <a:lnTo>
                  <a:pt x="2316159" y="741202"/>
                </a:lnTo>
                <a:lnTo>
                  <a:pt x="2323062" y="752615"/>
                </a:lnTo>
                <a:lnTo>
                  <a:pt x="2329965" y="763958"/>
                </a:lnTo>
                <a:lnTo>
                  <a:pt x="2336868" y="775244"/>
                </a:lnTo>
                <a:lnTo>
                  <a:pt x="2343771" y="786462"/>
                </a:lnTo>
                <a:lnTo>
                  <a:pt x="2350674" y="797599"/>
                </a:lnTo>
                <a:lnTo>
                  <a:pt x="2357577" y="808656"/>
                </a:lnTo>
                <a:lnTo>
                  <a:pt x="2364481" y="819633"/>
                </a:lnTo>
                <a:lnTo>
                  <a:pt x="2371384" y="830529"/>
                </a:lnTo>
                <a:lnTo>
                  <a:pt x="2378287" y="841346"/>
                </a:lnTo>
                <a:lnTo>
                  <a:pt x="2385190" y="852070"/>
                </a:lnTo>
                <a:lnTo>
                  <a:pt x="2392093" y="862704"/>
                </a:lnTo>
                <a:lnTo>
                  <a:pt x="2398996" y="873245"/>
                </a:lnTo>
                <a:lnTo>
                  <a:pt x="2405899" y="883683"/>
                </a:lnTo>
                <a:lnTo>
                  <a:pt x="2412802" y="894030"/>
                </a:lnTo>
                <a:lnTo>
                  <a:pt x="2419706" y="904273"/>
                </a:lnTo>
                <a:lnTo>
                  <a:pt x="2426609" y="914414"/>
                </a:lnTo>
                <a:lnTo>
                  <a:pt x="2433512" y="924440"/>
                </a:lnTo>
                <a:lnTo>
                  <a:pt x="2440415" y="934374"/>
                </a:lnTo>
                <a:lnTo>
                  <a:pt x="2447318" y="944193"/>
                </a:lnTo>
                <a:lnTo>
                  <a:pt x="2454221" y="953898"/>
                </a:lnTo>
                <a:lnTo>
                  <a:pt x="2461124" y="963500"/>
                </a:lnTo>
                <a:lnTo>
                  <a:pt x="2468028" y="972976"/>
                </a:lnTo>
                <a:lnTo>
                  <a:pt x="2474931" y="982349"/>
                </a:lnTo>
                <a:lnTo>
                  <a:pt x="2481834" y="991595"/>
                </a:lnTo>
                <a:lnTo>
                  <a:pt x="2488737" y="1000739"/>
                </a:lnTo>
                <a:lnTo>
                  <a:pt x="2495640" y="1009756"/>
                </a:lnTo>
                <a:lnTo>
                  <a:pt x="2502543" y="1018648"/>
                </a:lnTo>
                <a:lnTo>
                  <a:pt x="2509446" y="1027425"/>
                </a:lnTo>
                <a:lnTo>
                  <a:pt x="2516349" y="1036075"/>
                </a:lnTo>
                <a:lnTo>
                  <a:pt x="2523253" y="1044612"/>
                </a:lnTo>
                <a:lnTo>
                  <a:pt x="2530156" y="1053022"/>
                </a:lnTo>
                <a:lnTo>
                  <a:pt x="2537059" y="1061306"/>
                </a:lnTo>
                <a:lnTo>
                  <a:pt x="2543962" y="1069464"/>
                </a:lnTo>
                <a:lnTo>
                  <a:pt x="2550865" y="1077508"/>
                </a:lnTo>
                <a:lnTo>
                  <a:pt x="2557768" y="1085414"/>
                </a:lnTo>
                <a:lnTo>
                  <a:pt x="2564671" y="1093205"/>
                </a:lnTo>
                <a:lnTo>
                  <a:pt x="2571575" y="1100871"/>
                </a:lnTo>
                <a:lnTo>
                  <a:pt x="2578478" y="1108410"/>
                </a:lnTo>
                <a:lnTo>
                  <a:pt x="2585381" y="1115824"/>
                </a:lnTo>
                <a:lnTo>
                  <a:pt x="2592284" y="1123111"/>
                </a:lnTo>
                <a:lnTo>
                  <a:pt x="2599187" y="1130284"/>
                </a:lnTo>
                <a:lnTo>
                  <a:pt x="2606090" y="1137319"/>
                </a:lnTo>
                <a:lnTo>
                  <a:pt x="2612993" y="1144239"/>
                </a:lnTo>
                <a:lnTo>
                  <a:pt x="2619897" y="1151023"/>
                </a:lnTo>
                <a:lnTo>
                  <a:pt x="2626800" y="1157703"/>
                </a:lnTo>
                <a:lnTo>
                  <a:pt x="2633703" y="1164245"/>
                </a:lnTo>
                <a:lnTo>
                  <a:pt x="2640606" y="1170673"/>
                </a:lnTo>
                <a:lnTo>
                  <a:pt x="2647509" y="1176975"/>
                </a:lnTo>
                <a:lnTo>
                  <a:pt x="2654412" y="1183151"/>
                </a:lnTo>
                <a:lnTo>
                  <a:pt x="2661315" y="1189212"/>
                </a:lnTo>
                <a:lnTo>
                  <a:pt x="2668218" y="1195159"/>
                </a:lnTo>
                <a:lnTo>
                  <a:pt x="2675122" y="1200980"/>
                </a:lnTo>
                <a:lnTo>
                  <a:pt x="2682025" y="1206686"/>
                </a:lnTo>
                <a:lnTo>
                  <a:pt x="2688928" y="1212277"/>
                </a:lnTo>
                <a:lnTo>
                  <a:pt x="2695831" y="1217754"/>
                </a:lnTo>
                <a:lnTo>
                  <a:pt x="2702734" y="1223117"/>
                </a:lnTo>
                <a:lnTo>
                  <a:pt x="2709637" y="1228365"/>
                </a:lnTo>
                <a:lnTo>
                  <a:pt x="2716540" y="1233498"/>
                </a:lnTo>
                <a:lnTo>
                  <a:pt x="2723444" y="1238516"/>
                </a:lnTo>
                <a:lnTo>
                  <a:pt x="2730347" y="1243432"/>
                </a:lnTo>
                <a:lnTo>
                  <a:pt x="2737250" y="1248233"/>
                </a:lnTo>
                <a:lnTo>
                  <a:pt x="2744153" y="1252919"/>
                </a:lnTo>
                <a:lnTo>
                  <a:pt x="2751056" y="1257514"/>
                </a:lnTo>
                <a:lnTo>
                  <a:pt x="2757959" y="1261994"/>
                </a:lnTo>
                <a:lnTo>
                  <a:pt x="2764862" y="1266371"/>
                </a:lnTo>
                <a:lnTo>
                  <a:pt x="2771766" y="1270656"/>
                </a:lnTo>
                <a:lnTo>
                  <a:pt x="2778669" y="1274827"/>
                </a:lnTo>
                <a:lnTo>
                  <a:pt x="2785572" y="1278906"/>
                </a:lnTo>
                <a:lnTo>
                  <a:pt x="2792475" y="1282882"/>
                </a:lnTo>
                <a:lnTo>
                  <a:pt x="2799378" y="1286766"/>
                </a:lnTo>
                <a:lnTo>
                  <a:pt x="2806281" y="1290547"/>
                </a:lnTo>
                <a:lnTo>
                  <a:pt x="2813184" y="1294237"/>
                </a:lnTo>
                <a:lnTo>
                  <a:pt x="2820087" y="1297835"/>
                </a:lnTo>
                <a:lnTo>
                  <a:pt x="2826991" y="1301341"/>
                </a:lnTo>
                <a:lnTo>
                  <a:pt x="2833894" y="1304755"/>
                </a:lnTo>
                <a:lnTo>
                  <a:pt x="2840797" y="1308090"/>
                </a:lnTo>
                <a:lnTo>
                  <a:pt x="2847700" y="1311332"/>
                </a:lnTo>
                <a:lnTo>
                  <a:pt x="2854603" y="1314483"/>
                </a:lnTo>
                <a:lnTo>
                  <a:pt x="2861506" y="1317565"/>
                </a:lnTo>
                <a:lnTo>
                  <a:pt x="2868409" y="1320556"/>
                </a:lnTo>
                <a:lnTo>
                  <a:pt x="2875313" y="1323466"/>
                </a:lnTo>
                <a:lnTo>
                  <a:pt x="2882216" y="1326297"/>
                </a:lnTo>
                <a:lnTo>
                  <a:pt x="2889119" y="1329046"/>
                </a:lnTo>
                <a:lnTo>
                  <a:pt x="2896022" y="1331728"/>
                </a:lnTo>
                <a:lnTo>
                  <a:pt x="2902925" y="1334329"/>
                </a:lnTo>
                <a:lnTo>
                  <a:pt x="2909828" y="1336849"/>
                </a:lnTo>
                <a:lnTo>
                  <a:pt x="2916731" y="1339313"/>
                </a:lnTo>
                <a:lnTo>
                  <a:pt x="2923635" y="1341696"/>
                </a:lnTo>
                <a:lnTo>
                  <a:pt x="2930538" y="1344011"/>
                </a:lnTo>
                <a:lnTo>
                  <a:pt x="2937441" y="1346268"/>
                </a:lnTo>
                <a:lnTo>
                  <a:pt x="2944344" y="1348456"/>
                </a:lnTo>
                <a:lnTo>
                  <a:pt x="2951247" y="1350576"/>
                </a:lnTo>
                <a:lnTo>
                  <a:pt x="2958150" y="1352627"/>
                </a:lnTo>
                <a:lnTo>
                  <a:pt x="2965053" y="1354621"/>
                </a:lnTo>
                <a:lnTo>
                  <a:pt x="2971956" y="1356557"/>
                </a:lnTo>
                <a:lnTo>
                  <a:pt x="2978860" y="1358436"/>
                </a:lnTo>
                <a:lnTo>
                  <a:pt x="2985763" y="1360247"/>
                </a:lnTo>
                <a:lnTo>
                  <a:pt x="2992666" y="1362011"/>
                </a:lnTo>
                <a:lnTo>
                  <a:pt x="2999569" y="1363718"/>
                </a:lnTo>
                <a:lnTo>
                  <a:pt x="3006472" y="1365369"/>
                </a:lnTo>
                <a:lnTo>
                  <a:pt x="3013375" y="1366973"/>
                </a:lnTo>
                <a:lnTo>
                  <a:pt x="3020278" y="1368519"/>
                </a:lnTo>
                <a:lnTo>
                  <a:pt x="3027182" y="1370020"/>
                </a:lnTo>
                <a:lnTo>
                  <a:pt x="3034085" y="1371476"/>
                </a:lnTo>
                <a:lnTo>
                  <a:pt x="3040988" y="1372885"/>
                </a:lnTo>
                <a:lnTo>
                  <a:pt x="3047891" y="1374237"/>
                </a:lnTo>
                <a:lnTo>
                  <a:pt x="3054794" y="1375555"/>
                </a:lnTo>
                <a:lnTo>
                  <a:pt x="3061697" y="1376827"/>
                </a:lnTo>
                <a:lnTo>
                  <a:pt x="3068600" y="1378053"/>
                </a:lnTo>
                <a:lnTo>
                  <a:pt x="3075504" y="1379244"/>
                </a:lnTo>
                <a:lnTo>
                  <a:pt x="3082407" y="1380390"/>
                </a:lnTo>
                <a:lnTo>
                  <a:pt x="3089310" y="1381490"/>
                </a:lnTo>
                <a:lnTo>
                  <a:pt x="3096213" y="1382567"/>
                </a:lnTo>
                <a:lnTo>
                  <a:pt x="3103116" y="1383598"/>
                </a:lnTo>
                <a:lnTo>
                  <a:pt x="3110019" y="1384595"/>
                </a:lnTo>
                <a:lnTo>
                  <a:pt x="3116922" y="1385558"/>
                </a:lnTo>
                <a:lnTo>
                  <a:pt x="3123825" y="1386486"/>
                </a:lnTo>
                <a:lnTo>
                  <a:pt x="3130729" y="1387379"/>
                </a:lnTo>
                <a:lnTo>
                  <a:pt x="3137632" y="1388239"/>
                </a:lnTo>
                <a:lnTo>
                  <a:pt x="3144535" y="1389075"/>
                </a:lnTo>
                <a:lnTo>
                  <a:pt x="3151438" y="1389877"/>
                </a:lnTo>
                <a:lnTo>
                  <a:pt x="3158341" y="1390645"/>
                </a:lnTo>
                <a:lnTo>
                  <a:pt x="3165244" y="1391390"/>
                </a:lnTo>
                <a:lnTo>
                  <a:pt x="3172147" y="1392112"/>
                </a:lnTo>
                <a:lnTo>
                  <a:pt x="3179051" y="1392799"/>
                </a:lnTo>
                <a:lnTo>
                  <a:pt x="3185954" y="1393464"/>
                </a:lnTo>
                <a:lnTo>
                  <a:pt x="3192857" y="1394105"/>
                </a:lnTo>
                <a:lnTo>
                  <a:pt x="3199760" y="1394724"/>
                </a:lnTo>
                <a:lnTo>
                  <a:pt x="3206663" y="1395320"/>
                </a:lnTo>
                <a:lnTo>
                  <a:pt x="3213566" y="1395893"/>
                </a:lnTo>
                <a:lnTo>
                  <a:pt x="3220469" y="1396443"/>
                </a:lnTo>
                <a:lnTo>
                  <a:pt x="3227372" y="1396970"/>
                </a:lnTo>
                <a:lnTo>
                  <a:pt x="3234276" y="1397474"/>
                </a:lnTo>
                <a:lnTo>
                  <a:pt x="3241179" y="1397967"/>
                </a:lnTo>
                <a:lnTo>
                  <a:pt x="3248082" y="1398425"/>
                </a:lnTo>
                <a:lnTo>
                  <a:pt x="3254985" y="1398883"/>
                </a:lnTo>
                <a:lnTo>
                  <a:pt x="3261888" y="1399307"/>
                </a:lnTo>
                <a:lnTo>
                  <a:pt x="3268791" y="1399731"/>
                </a:lnTo>
                <a:lnTo>
                  <a:pt x="3275694" y="1400121"/>
                </a:lnTo>
                <a:lnTo>
                  <a:pt x="3282598" y="1400510"/>
                </a:lnTo>
                <a:lnTo>
                  <a:pt x="3289501" y="1400877"/>
                </a:lnTo>
                <a:lnTo>
                  <a:pt x="3296404" y="1401232"/>
                </a:lnTo>
                <a:lnTo>
                  <a:pt x="3303307" y="1401564"/>
                </a:lnTo>
                <a:lnTo>
                  <a:pt x="3310210" y="1401885"/>
                </a:lnTo>
                <a:lnTo>
                  <a:pt x="3317113" y="1402195"/>
                </a:lnTo>
                <a:lnTo>
                  <a:pt x="3324016" y="1402493"/>
                </a:lnTo>
                <a:lnTo>
                  <a:pt x="3330920" y="1402779"/>
                </a:lnTo>
                <a:lnTo>
                  <a:pt x="3337823" y="1403054"/>
                </a:lnTo>
                <a:lnTo>
                  <a:pt x="3344726" y="1403318"/>
                </a:lnTo>
                <a:lnTo>
                  <a:pt x="3351629" y="1403570"/>
                </a:lnTo>
                <a:lnTo>
                  <a:pt x="3358532" y="1403810"/>
                </a:lnTo>
                <a:lnTo>
                  <a:pt x="3365435" y="1404039"/>
                </a:lnTo>
                <a:lnTo>
                  <a:pt x="3372338" y="1404257"/>
                </a:lnTo>
                <a:lnTo>
                  <a:pt x="3379241" y="1404463"/>
                </a:lnTo>
                <a:lnTo>
                  <a:pt x="3386145" y="1404670"/>
                </a:lnTo>
                <a:lnTo>
                  <a:pt x="3393048" y="1404864"/>
                </a:lnTo>
                <a:lnTo>
                  <a:pt x="3399951" y="1405048"/>
                </a:lnTo>
                <a:lnTo>
                  <a:pt x="3406854" y="1405220"/>
                </a:lnTo>
                <a:lnTo>
                  <a:pt x="3413757" y="1405391"/>
                </a:lnTo>
                <a:lnTo>
                  <a:pt x="3420660" y="1405552"/>
                </a:lnTo>
                <a:lnTo>
                  <a:pt x="3427563" y="1405701"/>
                </a:lnTo>
              </a:path>
            </a:pathLst>
          </a:custGeom>
          <a:solidFill>
            <a:srgbClr val="CCFAFF">
              <a:alpha val="30000"/>
            </a:srgbClr>
          </a:solidFill>
          <a:ln w="41419" cap="flat">
            <a:solidFill>
              <a:schemeClr val="accent6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en-US"/>
          </a:p>
        </p:txBody>
      </p:sp>
      <p:grpSp>
        <p:nvGrpSpPr>
          <p:cNvPr id="51" name="Groupe 50"/>
          <p:cNvGrpSpPr/>
          <p:nvPr/>
        </p:nvGrpSpPr>
        <p:grpSpPr bwMode="auto">
          <a:xfrm>
            <a:off x="612765" y="5393556"/>
            <a:ext cx="3437762" cy="1170037"/>
            <a:chOff x="2325764" y="4690448"/>
            <a:chExt cx="3437762" cy="1170037"/>
          </a:xfrm>
        </p:grpSpPr>
        <p:pic>
          <p:nvPicPr>
            <p:cNvPr id="52" name="Image 51"/>
            <p:cNvPicPr>
              <a:picLocks noChangeAspect="1"/>
            </p:cNvPicPr>
            <p:nvPr/>
          </p:nvPicPr>
          <p:blipFill>
            <a:blip r:embed="rId8"/>
            <a:srcRect l="12751" t="7186" r="3296" b="6631"/>
            <a:stretch/>
          </p:blipFill>
          <p:spPr bwMode="auto">
            <a:xfrm rot="18937278">
              <a:off x="3155482" y="5607103"/>
              <a:ext cx="151599" cy="152269"/>
            </a:xfrm>
            <a:prstGeom prst="rect">
              <a:avLst/>
            </a:prstGeom>
            <a:noFill/>
          </p:spPr>
        </p:pic>
        <p:pic>
          <p:nvPicPr>
            <p:cNvPr id="53" name="Image 52"/>
            <p:cNvPicPr>
              <a:picLocks noChangeAspect="1"/>
            </p:cNvPicPr>
            <p:nvPr/>
          </p:nvPicPr>
          <p:blipFill>
            <a:blip r:embed="rId8"/>
            <a:srcRect l="12751" t="7186" r="3296" b="6631"/>
            <a:stretch/>
          </p:blipFill>
          <p:spPr bwMode="auto">
            <a:xfrm rot="18937278">
              <a:off x="3338857" y="5573264"/>
              <a:ext cx="171910" cy="172670"/>
            </a:xfrm>
            <a:prstGeom prst="rect">
              <a:avLst/>
            </a:prstGeom>
            <a:noFill/>
          </p:spPr>
        </p:pic>
        <p:pic>
          <p:nvPicPr>
            <p:cNvPr id="54" name="Image 53"/>
            <p:cNvPicPr>
              <a:picLocks noChangeAspect="1"/>
            </p:cNvPicPr>
            <p:nvPr/>
          </p:nvPicPr>
          <p:blipFill>
            <a:blip r:embed="rId8"/>
            <a:srcRect l="12751" t="7186" r="3296" b="6631"/>
            <a:stretch/>
          </p:blipFill>
          <p:spPr bwMode="auto">
            <a:xfrm rot="18937278">
              <a:off x="3568411" y="5524112"/>
              <a:ext cx="207260" cy="208177"/>
            </a:xfrm>
            <a:prstGeom prst="rect">
              <a:avLst/>
            </a:prstGeom>
            <a:noFill/>
          </p:spPr>
        </p:pic>
        <p:pic>
          <p:nvPicPr>
            <p:cNvPr id="55" name="Image 54"/>
            <p:cNvPicPr>
              <a:picLocks noChangeAspect="1"/>
            </p:cNvPicPr>
            <p:nvPr/>
          </p:nvPicPr>
          <p:blipFill>
            <a:blip r:embed="rId8"/>
            <a:srcRect l="12751" t="7186" r="3296" b="6631"/>
            <a:stretch/>
          </p:blipFill>
          <p:spPr bwMode="auto">
            <a:xfrm rot="18937278">
              <a:off x="3572083" y="5268303"/>
              <a:ext cx="207260" cy="208177"/>
            </a:xfrm>
            <a:prstGeom prst="rect">
              <a:avLst/>
            </a:prstGeom>
            <a:noFill/>
          </p:spPr>
        </p:pic>
        <p:pic>
          <p:nvPicPr>
            <p:cNvPr id="56" name="Image 55"/>
            <p:cNvPicPr>
              <a:picLocks noChangeAspect="1"/>
            </p:cNvPicPr>
            <p:nvPr/>
          </p:nvPicPr>
          <p:blipFill>
            <a:blip r:embed="rId8"/>
            <a:srcRect l="12751" t="7186" r="3296" b="6631"/>
            <a:stretch/>
          </p:blipFill>
          <p:spPr bwMode="auto">
            <a:xfrm rot="18937278">
              <a:off x="3769220" y="5468985"/>
              <a:ext cx="249911" cy="251017"/>
            </a:xfrm>
            <a:prstGeom prst="rect">
              <a:avLst/>
            </a:prstGeom>
            <a:noFill/>
          </p:spPr>
        </p:pic>
        <p:pic>
          <p:nvPicPr>
            <p:cNvPr id="57" name="Image 56"/>
            <p:cNvPicPr>
              <a:picLocks noChangeAspect="1"/>
            </p:cNvPicPr>
            <p:nvPr/>
          </p:nvPicPr>
          <p:blipFill>
            <a:blip r:embed="rId8"/>
            <a:srcRect l="12751" t="7186" r="3296" b="6631"/>
            <a:stretch/>
          </p:blipFill>
          <p:spPr bwMode="auto">
            <a:xfrm rot="18937278">
              <a:off x="3769220" y="4936919"/>
              <a:ext cx="249911" cy="251017"/>
            </a:xfrm>
            <a:prstGeom prst="rect">
              <a:avLst/>
            </a:prstGeom>
            <a:noFill/>
          </p:spPr>
        </p:pic>
        <p:pic>
          <p:nvPicPr>
            <p:cNvPr id="58" name="Image 57"/>
            <p:cNvPicPr>
              <a:picLocks noChangeAspect="1"/>
            </p:cNvPicPr>
            <p:nvPr/>
          </p:nvPicPr>
          <p:blipFill>
            <a:blip r:embed="rId8"/>
            <a:srcRect l="12751" t="7186" r="3296" b="6631"/>
            <a:stretch/>
          </p:blipFill>
          <p:spPr bwMode="auto">
            <a:xfrm rot="18937278">
              <a:off x="4052405" y="5465623"/>
              <a:ext cx="275413" cy="276632"/>
            </a:xfrm>
            <a:prstGeom prst="rect">
              <a:avLst/>
            </a:prstGeom>
            <a:noFill/>
          </p:spPr>
        </p:pic>
        <p:pic>
          <p:nvPicPr>
            <p:cNvPr id="59" name="Image 58"/>
            <p:cNvPicPr>
              <a:picLocks noChangeAspect="1"/>
            </p:cNvPicPr>
            <p:nvPr/>
          </p:nvPicPr>
          <p:blipFill>
            <a:blip r:embed="rId8"/>
            <a:srcRect l="12751" t="7186" r="3296" b="6631"/>
            <a:stretch/>
          </p:blipFill>
          <p:spPr bwMode="auto">
            <a:xfrm rot="18937278">
              <a:off x="4052405" y="5175169"/>
              <a:ext cx="275413" cy="276632"/>
            </a:xfrm>
            <a:prstGeom prst="rect">
              <a:avLst/>
            </a:prstGeom>
            <a:noFill/>
          </p:spPr>
        </p:pic>
        <p:pic>
          <p:nvPicPr>
            <p:cNvPr id="60" name="Image 59"/>
            <p:cNvPicPr>
              <a:picLocks noChangeAspect="1"/>
            </p:cNvPicPr>
            <p:nvPr/>
          </p:nvPicPr>
          <p:blipFill>
            <a:blip r:embed="rId8"/>
            <a:srcRect l="12751" t="7186" r="3296" b="6631"/>
            <a:stretch/>
          </p:blipFill>
          <p:spPr bwMode="auto">
            <a:xfrm rot="18937278">
              <a:off x="4052405" y="4865826"/>
              <a:ext cx="275413" cy="276632"/>
            </a:xfrm>
            <a:prstGeom prst="rect">
              <a:avLst/>
            </a:prstGeom>
            <a:noFill/>
          </p:spPr>
        </p:pic>
        <p:pic>
          <p:nvPicPr>
            <p:cNvPr id="61" name="Image 60"/>
            <p:cNvPicPr>
              <a:picLocks noChangeAspect="1"/>
            </p:cNvPicPr>
            <p:nvPr/>
          </p:nvPicPr>
          <p:blipFill>
            <a:blip r:embed="rId8"/>
            <a:srcRect l="12751" t="7186" r="3296" b="6631"/>
            <a:stretch/>
          </p:blipFill>
          <p:spPr bwMode="auto">
            <a:xfrm rot="18937278">
              <a:off x="4256520" y="5426788"/>
              <a:ext cx="317177" cy="318579"/>
            </a:xfrm>
            <a:prstGeom prst="rect">
              <a:avLst/>
            </a:prstGeom>
            <a:noFill/>
          </p:spPr>
        </p:pic>
        <p:pic>
          <p:nvPicPr>
            <p:cNvPr id="62" name="Image 61"/>
            <p:cNvPicPr>
              <a:picLocks noChangeAspect="1"/>
            </p:cNvPicPr>
            <p:nvPr/>
          </p:nvPicPr>
          <p:blipFill>
            <a:blip r:embed="rId8"/>
            <a:srcRect l="12751" t="7186" r="3296" b="6631"/>
            <a:stretch/>
          </p:blipFill>
          <p:spPr bwMode="auto">
            <a:xfrm rot="18937278">
              <a:off x="4254402" y="5066481"/>
              <a:ext cx="317177" cy="318579"/>
            </a:xfrm>
            <a:prstGeom prst="rect">
              <a:avLst/>
            </a:prstGeom>
            <a:noFill/>
          </p:spPr>
        </p:pic>
        <p:pic>
          <p:nvPicPr>
            <p:cNvPr id="63" name="Image 62"/>
            <p:cNvPicPr>
              <a:picLocks noChangeAspect="1"/>
            </p:cNvPicPr>
            <p:nvPr/>
          </p:nvPicPr>
          <p:blipFill>
            <a:blip r:embed="rId8"/>
            <a:srcRect l="12751" t="7186" r="3296" b="6631"/>
            <a:stretch/>
          </p:blipFill>
          <p:spPr bwMode="auto">
            <a:xfrm rot="18937278">
              <a:off x="4487462" y="5381988"/>
              <a:ext cx="350679" cy="352229"/>
            </a:xfrm>
            <a:prstGeom prst="rect">
              <a:avLst/>
            </a:prstGeom>
            <a:noFill/>
          </p:spPr>
        </p:pic>
        <p:pic>
          <p:nvPicPr>
            <p:cNvPr id="64" name="Image 63"/>
            <p:cNvPicPr>
              <a:picLocks noChangeAspect="1"/>
            </p:cNvPicPr>
            <p:nvPr/>
          </p:nvPicPr>
          <p:blipFill>
            <a:blip r:embed="rId8"/>
            <a:srcRect l="12751" t="7186" r="3296" b="6631"/>
            <a:stretch/>
          </p:blipFill>
          <p:spPr bwMode="auto">
            <a:xfrm rot="18937278">
              <a:off x="4999570" y="5307795"/>
              <a:ext cx="453260" cy="455265"/>
            </a:xfrm>
            <a:prstGeom prst="rect">
              <a:avLst/>
            </a:prstGeom>
            <a:noFill/>
          </p:spPr>
        </p:pic>
        <p:pic>
          <p:nvPicPr>
            <p:cNvPr id="65" name="Image 64"/>
            <p:cNvPicPr>
              <a:picLocks noChangeAspect="1"/>
            </p:cNvPicPr>
            <p:nvPr/>
          </p:nvPicPr>
          <p:blipFill>
            <a:blip r:embed="rId8"/>
            <a:srcRect l="12751" t="7186" r="3296" b="6631"/>
            <a:stretch/>
          </p:blipFill>
          <p:spPr bwMode="auto">
            <a:xfrm rot="18937278">
              <a:off x="3348763" y="5333062"/>
              <a:ext cx="171910" cy="172670"/>
            </a:xfrm>
            <a:prstGeom prst="rect">
              <a:avLst/>
            </a:prstGeom>
            <a:noFill/>
          </p:spPr>
        </p:pic>
        <p:pic>
          <p:nvPicPr>
            <p:cNvPr id="66" name="Image 65"/>
            <p:cNvPicPr>
              <a:picLocks noChangeAspect="1"/>
            </p:cNvPicPr>
            <p:nvPr/>
          </p:nvPicPr>
          <p:blipFill>
            <a:blip r:embed="rId8"/>
            <a:srcRect l="12751" t="7186" r="3296" b="6631"/>
            <a:stretch/>
          </p:blipFill>
          <p:spPr bwMode="auto">
            <a:xfrm rot="18937278">
              <a:off x="4695625" y="5352069"/>
              <a:ext cx="398934" cy="400697"/>
            </a:xfrm>
            <a:prstGeom prst="rect">
              <a:avLst/>
            </a:prstGeom>
            <a:noFill/>
          </p:spPr>
        </p:pic>
        <p:pic>
          <p:nvPicPr>
            <p:cNvPr id="67" name="Image 66"/>
            <p:cNvPicPr>
              <a:picLocks noChangeAspect="1"/>
            </p:cNvPicPr>
            <p:nvPr/>
          </p:nvPicPr>
          <p:blipFill>
            <a:blip r:embed="rId8"/>
            <a:srcRect l="12751" t="7186" r="3296" b="6631"/>
            <a:stretch/>
          </p:blipFill>
          <p:spPr bwMode="auto">
            <a:xfrm rot="18937278">
              <a:off x="2969651" y="5692375"/>
              <a:ext cx="89918" cy="90315"/>
            </a:xfrm>
            <a:prstGeom prst="rect">
              <a:avLst/>
            </a:prstGeom>
            <a:noFill/>
          </p:spPr>
        </p:pic>
        <p:pic>
          <p:nvPicPr>
            <p:cNvPr id="68" name="Image 67"/>
            <p:cNvPicPr>
              <a:picLocks noChangeAspect="1"/>
            </p:cNvPicPr>
            <p:nvPr/>
          </p:nvPicPr>
          <p:blipFill>
            <a:blip r:embed="rId8"/>
            <a:srcRect l="12751" t="7186" r="3296" b="6631"/>
            <a:stretch/>
          </p:blipFill>
          <p:spPr bwMode="auto">
            <a:xfrm rot="18937278">
              <a:off x="3773445" y="5201414"/>
              <a:ext cx="249911" cy="251017"/>
            </a:xfrm>
            <a:prstGeom prst="rect">
              <a:avLst/>
            </a:prstGeom>
            <a:noFill/>
          </p:spPr>
        </p:pic>
        <p:sp>
          <p:nvSpPr>
            <p:cNvPr id="69" name="Forme libre : forme 68"/>
            <p:cNvSpPr/>
            <p:nvPr/>
          </p:nvSpPr>
          <p:spPr bwMode="auto">
            <a:xfrm>
              <a:off x="2325764" y="5782523"/>
              <a:ext cx="3437762" cy="45832"/>
            </a:xfrm>
            <a:custGeom>
              <a:avLst/>
              <a:gdLst>
                <a:gd name="connsiteX0" fmla="*/ 30018 w 3437761"/>
                <a:gd name="connsiteY0" fmla="*/ 24912 h 45832"/>
                <a:gd name="connsiteX1" fmla="*/ 3412555 w 3437761"/>
                <a:gd name="connsiteY1" fmla="*/ 24912 h 45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37761" h="45832" extrusionOk="0">
                  <a:moveTo>
                    <a:pt x="30018" y="24912"/>
                  </a:moveTo>
                  <a:lnTo>
                    <a:pt x="3412555" y="24912"/>
                  </a:lnTo>
                </a:path>
              </a:pathLst>
            </a:custGeom>
            <a:noFill/>
            <a:ln w="27613" cap="flat">
              <a:solidFill>
                <a:schemeClr val="accent6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0" name="Forme libre : forme 69"/>
            <p:cNvSpPr/>
            <p:nvPr/>
          </p:nvSpPr>
          <p:spPr bwMode="auto">
            <a:xfrm>
              <a:off x="2597392" y="4690448"/>
              <a:ext cx="2899318" cy="1170037"/>
            </a:xfrm>
            <a:custGeom>
              <a:avLst/>
              <a:gdLst>
                <a:gd name="connsiteX0" fmla="*/ 15009 w 2926929"/>
                <a:gd name="connsiteY0" fmla="*/ 1383791 h 1443714"/>
                <a:gd name="connsiteX1" fmla="*/ 15009 w 2926929"/>
                <a:gd name="connsiteY1" fmla="*/ 1435352 h 1443714"/>
                <a:gd name="connsiteX2" fmla="*/ 498228 w 2926929"/>
                <a:gd name="connsiteY2" fmla="*/ 1383791 h 1443714"/>
                <a:gd name="connsiteX3" fmla="*/ 498228 w 2926929"/>
                <a:gd name="connsiteY3" fmla="*/ 1435352 h 1443714"/>
                <a:gd name="connsiteX4" fmla="*/ 981448 w 2926929"/>
                <a:gd name="connsiteY4" fmla="*/ 1383791 h 1443714"/>
                <a:gd name="connsiteX5" fmla="*/ 981448 w 2926929"/>
                <a:gd name="connsiteY5" fmla="*/ 1435352 h 1443714"/>
                <a:gd name="connsiteX6" fmla="*/ 1464668 w 2926929"/>
                <a:gd name="connsiteY6" fmla="*/ 1383791 h 1443714"/>
                <a:gd name="connsiteX7" fmla="*/ 1464668 w 2926929"/>
                <a:gd name="connsiteY7" fmla="*/ 1435352 h 1443714"/>
                <a:gd name="connsiteX8" fmla="*/ 1947887 w 2926929"/>
                <a:gd name="connsiteY8" fmla="*/ 1383791 h 1443714"/>
                <a:gd name="connsiteX9" fmla="*/ 1947887 w 2926929"/>
                <a:gd name="connsiteY9" fmla="*/ 1435352 h 1443714"/>
                <a:gd name="connsiteX10" fmla="*/ 2431107 w 2926929"/>
                <a:gd name="connsiteY10" fmla="*/ 1383791 h 1443714"/>
                <a:gd name="connsiteX11" fmla="*/ 2431107 w 2926929"/>
                <a:gd name="connsiteY11" fmla="*/ 1435352 h 1443714"/>
                <a:gd name="connsiteX12" fmla="*/ 2914326 w 2926929"/>
                <a:gd name="connsiteY12" fmla="*/ 1383791 h 1443714"/>
                <a:gd name="connsiteX13" fmla="*/ 2914326 w 2926929"/>
                <a:gd name="connsiteY13" fmla="*/ 1435352 h 1443714"/>
                <a:gd name="connsiteX14" fmla="*/ 1947887 w 2926929"/>
                <a:gd name="connsiteY14" fmla="*/ 552039 h 1443714"/>
                <a:gd name="connsiteX15" fmla="*/ 1947887 w 2926929"/>
                <a:gd name="connsiteY15" fmla="*/ 1383791 h 1443714"/>
                <a:gd name="connsiteX16" fmla="*/ 2431107 w 2926929"/>
                <a:gd name="connsiteY16" fmla="*/ 1198204 h 1443714"/>
                <a:gd name="connsiteX17" fmla="*/ 2431107 w 2926929"/>
                <a:gd name="connsiteY17" fmla="*/ 1383791 h 1443714"/>
                <a:gd name="connsiteX18" fmla="*/ 2914326 w 2926929"/>
                <a:gd name="connsiteY18" fmla="*/ 1368551 h 1443714"/>
                <a:gd name="connsiteX19" fmla="*/ 2914326 w 2926929"/>
                <a:gd name="connsiteY19" fmla="*/ 1383791 h 1443714"/>
                <a:gd name="connsiteX20" fmla="*/ 1464668 w 2926929"/>
                <a:gd name="connsiteY20" fmla="*/ 12456 h 1443714"/>
                <a:gd name="connsiteX21" fmla="*/ 1464668 w 2926929"/>
                <a:gd name="connsiteY21" fmla="*/ 1383791 h 1443714"/>
                <a:gd name="connsiteX22" fmla="*/ 981448 w 2926929"/>
                <a:gd name="connsiteY22" fmla="*/ 552039 h 1443714"/>
                <a:gd name="connsiteX23" fmla="*/ 981448 w 2926929"/>
                <a:gd name="connsiteY23" fmla="*/ 1383791 h 1443714"/>
                <a:gd name="connsiteX24" fmla="*/ 498228 w 2926929"/>
                <a:gd name="connsiteY24" fmla="*/ 1198204 h 1443714"/>
                <a:gd name="connsiteX25" fmla="*/ 498228 w 2926929"/>
                <a:gd name="connsiteY25" fmla="*/ 1383791 h 1443714"/>
                <a:gd name="connsiteX0" fmla="*/ 0 w 2899317"/>
                <a:gd name="connsiteY0" fmla="*/ 1371336 h 1422897"/>
                <a:gd name="connsiteX1" fmla="*/ 0 w 2899317"/>
                <a:gd name="connsiteY1" fmla="*/ 1422897 h 1422897"/>
                <a:gd name="connsiteX2" fmla="*/ 483219 w 2899317"/>
                <a:gd name="connsiteY2" fmla="*/ 1371336 h 1422897"/>
                <a:gd name="connsiteX3" fmla="*/ 483219 w 2899317"/>
                <a:gd name="connsiteY3" fmla="*/ 1422897 h 1422897"/>
                <a:gd name="connsiteX4" fmla="*/ 966439 w 2899317"/>
                <a:gd name="connsiteY4" fmla="*/ 1371336 h 1422897"/>
                <a:gd name="connsiteX5" fmla="*/ 966439 w 2899317"/>
                <a:gd name="connsiteY5" fmla="*/ 1422897 h 1422897"/>
                <a:gd name="connsiteX6" fmla="*/ 1449659 w 2899317"/>
                <a:gd name="connsiteY6" fmla="*/ 1371336 h 1422897"/>
                <a:gd name="connsiteX7" fmla="*/ 1449659 w 2899317"/>
                <a:gd name="connsiteY7" fmla="*/ 1422897 h 1422897"/>
                <a:gd name="connsiteX8" fmla="*/ 1932878 w 2899317"/>
                <a:gd name="connsiteY8" fmla="*/ 1371336 h 1422897"/>
                <a:gd name="connsiteX9" fmla="*/ 1932878 w 2899317"/>
                <a:gd name="connsiteY9" fmla="*/ 1422897 h 1422897"/>
                <a:gd name="connsiteX10" fmla="*/ 2416098 w 2899317"/>
                <a:gd name="connsiteY10" fmla="*/ 1371336 h 1422897"/>
                <a:gd name="connsiteX11" fmla="*/ 2416098 w 2899317"/>
                <a:gd name="connsiteY11" fmla="*/ 1422897 h 1422897"/>
                <a:gd name="connsiteX12" fmla="*/ 2899317 w 2899317"/>
                <a:gd name="connsiteY12" fmla="*/ 1371336 h 1422897"/>
                <a:gd name="connsiteX13" fmla="*/ 2899317 w 2899317"/>
                <a:gd name="connsiteY13" fmla="*/ 1422897 h 1422897"/>
                <a:gd name="connsiteX14" fmla="*/ 1932878 w 2899317"/>
                <a:gd name="connsiteY14" fmla="*/ 539584 h 1422897"/>
                <a:gd name="connsiteX15" fmla="*/ 1932878 w 2899317"/>
                <a:gd name="connsiteY15" fmla="*/ 1371336 h 1422897"/>
                <a:gd name="connsiteX16" fmla="*/ 2416098 w 2899317"/>
                <a:gd name="connsiteY16" fmla="*/ 1185749 h 1422897"/>
                <a:gd name="connsiteX17" fmla="*/ 2416098 w 2899317"/>
                <a:gd name="connsiteY17" fmla="*/ 1371336 h 1422897"/>
                <a:gd name="connsiteX18" fmla="*/ 2899317 w 2899317"/>
                <a:gd name="connsiteY18" fmla="*/ 1356096 h 1422897"/>
                <a:gd name="connsiteX19" fmla="*/ 2899317 w 2899317"/>
                <a:gd name="connsiteY19" fmla="*/ 1371336 h 1422897"/>
                <a:gd name="connsiteX20" fmla="*/ 1449659 w 2899317"/>
                <a:gd name="connsiteY20" fmla="*/ 1 h 1422897"/>
                <a:gd name="connsiteX21" fmla="*/ 1449659 w 2899317"/>
                <a:gd name="connsiteY21" fmla="*/ 1371336 h 1422897"/>
                <a:gd name="connsiteX22" fmla="*/ 966439 w 2899317"/>
                <a:gd name="connsiteY22" fmla="*/ 539584 h 1422897"/>
                <a:gd name="connsiteX23" fmla="*/ 966439 w 2899317"/>
                <a:gd name="connsiteY23" fmla="*/ 1371336 h 1422897"/>
                <a:gd name="connsiteX24" fmla="*/ 483219 w 2899317"/>
                <a:gd name="connsiteY24" fmla="*/ 1090186 h 1422897"/>
                <a:gd name="connsiteX25" fmla="*/ 483219 w 2899317"/>
                <a:gd name="connsiteY25" fmla="*/ 1371336 h 1422897"/>
                <a:gd name="connsiteX0" fmla="*/ 0 w 2899317"/>
                <a:gd name="connsiteY0" fmla="*/ 1371335 h 1422896"/>
                <a:gd name="connsiteX1" fmla="*/ 0 w 2899317"/>
                <a:gd name="connsiteY1" fmla="*/ 1422896 h 1422896"/>
                <a:gd name="connsiteX2" fmla="*/ 483219 w 2899317"/>
                <a:gd name="connsiteY2" fmla="*/ 1371335 h 1422896"/>
                <a:gd name="connsiteX3" fmla="*/ 483219 w 2899317"/>
                <a:gd name="connsiteY3" fmla="*/ 1422896 h 1422896"/>
                <a:gd name="connsiteX4" fmla="*/ 966439 w 2899317"/>
                <a:gd name="connsiteY4" fmla="*/ 1371335 h 1422896"/>
                <a:gd name="connsiteX5" fmla="*/ 966439 w 2899317"/>
                <a:gd name="connsiteY5" fmla="*/ 1422896 h 1422896"/>
                <a:gd name="connsiteX6" fmla="*/ 1449659 w 2899317"/>
                <a:gd name="connsiteY6" fmla="*/ 1371335 h 1422896"/>
                <a:gd name="connsiteX7" fmla="*/ 1449659 w 2899317"/>
                <a:gd name="connsiteY7" fmla="*/ 1422896 h 1422896"/>
                <a:gd name="connsiteX8" fmla="*/ 1932878 w 2899317"/>
                <a:gd name="connsiteY8" fmla="*/ 1371335 h 1422896"/>
                <a:gd name="connsiteX9" fmla="*/ 1932878 w 2899317"/>
                <a:gd name="connsiteY9" fmla="*/ 1422896 h 1422896"/>
                <a:gd name="connsiteX10" fmla="*/ 2416098 w 2899317"/>
                <a:gd name="connsiteY10" fmla="*/ 1371335 h 1422896"/>
                <a:gd name="connsiteX11" fmla="*/ 2416098 w 2899317"/>
                <a:gd name="connsiteY11" fmla="*/ 1422896 h 1422896"/>
                <a:gd name="connsiteX12" fmla="*/ 2899317 w 2899317"/>
                <a:gd name="connsiteY12" fmla="*/ 1371335 h 1422896"/>
                <a:gd name="connsiteX13" fmla="*/ 2899317 w 2899317"/>
                <a:gd name="connsiteY13" fmla="*/ 1422896 h 1422896"/>
                <a:gd name="connsiteX14" fmla="*/ 1932878 w 2899317"/>
                <a:gd name="connsiteY14" fmla="*/ 539583 h 1422896"/>
                <a:gd name="connsiteX15" fmla="*/ 1932878 w 2899317"/>
                <a:gd name="connsiteY15" fmla="*/ 1371335 h 1422896"/>
                <a:gd name="connsiteX16" fmla="*/ 2418479 w 2899317"/>
                <a:gd name="connsiteY16" fmla="*/ 1084393 h 1422896"/>
                <a:gd name="connsiteX17" fmla="*/ 2416098 w 2899317"/>
                <a:gd name="connsiteY17" fmla="*/ 1371335 h 1422896"/>
                <a:gd name="connsiteX18" fmla="*/ 2899317 w 2899317"/>
                <a:gd name="connsiteY18" fmla="*/ 1356095 h 1422896"/>
                <a:gd name="connsiteX19" fmla="*/ 2899317 w 2899317"/>
                <a:gd name="connsiteY19" fmla="*/ 1371335 h 1422896"/>
                <a:gd name="connsiteX20" fmla="*/ 1449659 w 2899317"/>
                <a:gd name="connsiteY20" fmla="*/ 0 h 1422896"/>
                <a:gd name="connsiteX21" fmla="*/ 1449659 w 2899317"/>
                <a:gd name="connsiteY21" fmla="*/ 1371335 h 1422896"/>
                <a:gd name="connsiteX22" fmla="*/ 966439 w 2899317"/>
                <a:gd name="connsiteY22" fmla="*/ 539583 h 1422896"/>
                <a:gd name="connsiteX23" fmla="*/ 966439 w 2899317"/>
                <a:gd name="connsiteY23" fmla="*/ 1371335 h 1422896"/>
                <a:gd name="connsiteX24" fmla="*/ 483219 w 2899317"/>
                <a:gd name="connsiteY24" fmla="*/ 1090185 h 1422896"/>
                <a:gd name="connsiteX25" fmla="*/ 483219 w 2899317"/>
                <a:gd name="connsiteY25" fmla="*/ 1371335 h 1422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899317" h="1422896" extrusionOk="0">
                  <a:moveTo>
                    <a:pt x="0" y="1371335"/>
                  </a:moveTo>
                  <a:lnTo>
                    <a:pt x="0" y="1422896"/>
                  </a:lnTo>
                  <a:moveTo>
                    <a:pt x="483219" y="1371335"/>
                  </a:moveTo>
                  <a:lnTo>
                    <a:pt x="483219" y="1422896"/>
                  </a:lnTo>
                  <a:moveTo>
                    <a:pt x="966439" y="1371335"/>
                  </a:moveTo>
                  <a:lnTo>
                    <a:pt x="966439" y="1422896"/>
                  </a:lnTo>
                  <a:moveTo>
                    <a:pt x="1449659" y="1371335"/>
                  </a:moveTo>
                  <a:lnTo>
                    <a:pt x="1449659" y="1422896"/>
                  </a:lnTo>
                  <a:moveTo>
                    <a:pt x="1932878" y="1371335"/>
                  </a:moveTo>
                  <a:lnTo>
                    <a:pt x="1932878" y="1422896"/>
                  </a:lnTo>
                  <a:moveTo>
                    <a:pt x="2416098" y="1371335"/>
                  </a:moveTo>
                  <a:lnTo>
                    <a:pt x="2416098" y="1422896"/>
                  </a:lnTo>
                  <a:moveTo>
                    <a:pt x="2899317" y="1371335"/>
                  </a:moveTo>
                  <a:lnTo>
                    <a:pt x="2899317" y="1422896"/>
                  </a:lnTo>
                  <a:moveTo>
                    <a:pt x="1932878" y="539583"/>
                  </a:moveTo>
                  <a:lnTo>
                    <a:pt x="1932878" y="1371335"/>
                  </a:lnTo>
                  <a:moveTo>
                    <a:pt x="2418479" y="1084393"/>
                  </a:moveTo>
                  <a:cubicBezTo>
                    <a:pt x="2417685" y="1180040"/>
                    <a:pt x="2416892" y="1275688"/>
                    <a:pt x="2416098" y="1371335"/>
                  </a:cubicBezTo>
                  <a:moveTo>
                    <a:pt x="2899317" y="1356095"/>
                  </a:moveTo>
                  <a:lnTo>
                    <a:pt x="2899317" y="1371335"/>
                  </a:lnTo>
                  <a:moveTo>
                    <a:pt x="1449659" y="0"/>
                  </a:moveTo>
                  <a:lnTo>
                    <a:pt x="1449659" y="1371335"/>
                  </a:lnTo>
                  <a:moveTo>
                    <a:pt x="966439" y="539583"/>
                  </a:moveTo>
                  <a:lnTo>
                    <a:pt x="966439" y="1371335"/>
                  </a:lnTo>
                  <a:moveTo>
                    <a:pt x="483219" y="1090185"/>
                  </a:moveTo>
                  <a:lnTo>
                    <a:pt x="483219" y="1371335"/>
                  </a:lnTo>
                </a:path>
              </a:pathLst>
            </a:custGeom>
            <a:noFill/>
            <a:ln w="13806" cap="flat">
              <a:solidFill>
                <a:schemeClr val="accent6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71" name="Flèche : droite 70"/>
          <p:cNvSpPr/>
          <p:nvPr/>
        </p:nvSpPr>
        <p:spPr bwMode="auto">
          <a:xfrm rot="2803461">
            <a:off x="8501559" y="4837373"/>
            <a:ext cx="966733" cy="237320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72" name="Flèche : droite 71"/>
          <p:cNvSpPr/>
          <p:nvPr/>
        </p:nvSpPr>
        <p:spPr bwMode="auto">
          <a:xfrm rot="7652846">
            <a:off x="3308476" y="4964236"/>
            <a:ext cx="966733" cy="237320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pic>
        <p:nvPicPr>
          <p:cNvPr id="74" name="Graphique 73" descr="Point d’interrogation"/>
          <p:cNvPicPr>
            <a:picLocks noChangeAspect="1"/>
          </p:cNvPicPr>
          <p:nvPr/>
        </p:nvPicPr>
        <p:blipFill>
          <a:blip r:embed="rId9"/>
          <a:stretch/>
        </p:blipFill>
        <p:spPr bwMode="auto">
          <a:xfrm>
            <a:off x="2919220" y="4382799"/>
            <a:ext cx="724468" cy="724468"/>
          </a:xfrm>
          <a:prstGeom prst="rect">
            <a:avLst/>
          </a:prstGeom>
        </p:spPr>
      </p:pic>
      <p:pic>
        <p:nvPicPr>
          <p:cNvPr id="76" name="Graphique 75" descr="Point d’interrogation"/>
          <p:cNvPicPr>
            <a:picLocks noChangeAspect="1"/>
          </p:cNvPicPr>
          <p:nvPr/>
        </p:nvPicPr>
        <p:blipFill>
          <a:blip r:embed="rId9"/>
          <a:stretch/>
        </p:blipFill>
        <p:spPr bwMode="auto">
          <a:xfrm>
            <a:off x="9452687" y="4458489"/>
            <a:ext cx="586530" cy="586530"/>
          </a:xfrm>
          <a:prstGeom prst="rect">
            <a:avLst/>
          </a:prstGeom>
        </p:spPr>
      </p:pic>
      <p:sp>
        <p:nvSpPr>
          <p:cNvPr id="73" name="Flèche : courbe vers la droite 72"/>
          <p:cNvSpPr/>
          <p:nvPr/>
        </p:nvSpPr>
        <p:spPr bwMode="auto">
          <a:xfrm rot="384251">
            <a:off x="4919535" y="2621813"/>
            <a:ext cx="390154" cy="1512560"/>
          </a:xfrm>
          <a:prstGeom prst="curvedRight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75" name="Titre 2"/>
          <p:cNvSpPr txBox="1"/>
          <p:nvPr/>
        </p:nvSpPr>
        <p:spPr bwMode="auto">
          <a:xfrm>
            <a:off x="133704" y="53183"/>
            <a:ext cx="5741578" cy="888251"/>
          </a:xfrm>
          <a:prstGeom prst="rect">
            <a:avLst/>
          </a:prstGeom>
        </p:spPr>
        <p:txBody>
          <a:bodyPr vert="horz" lIns="0" tIns="46800" rIns="91440" bIns="45720" rtlCol="0" anchor="ctr" anchorCtr="0">
            <a:normAutofit/>
          </a:bodyPr>
          <a:lstStyle>
            <a:lvl1pPr marL="342900" indent="-342900" algn="l" defTabSz="685800">
              <a:lnSpc>
                <a:spcPct val="90000"/>
              </a:lnSpc>
              <a:spcBef>
                <a:spcPts val="0"/>
              </a:spcBef>
              <a:buFontTx/>
              <a:buBlip>
                <a:blip r:embed="rId10"/>
              </a:buBlip>
              <a:defRPr sz="2250" b="1">
                <a:solidFill>
                  <a:srgbClr val="00A3A6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200"/>
              <a:t>Impact de la voie mâle sur le progrès génétique</a:t>
            </a:r>
            <a:endParaRPr/>
          </a:p>
        </p:txBody>
      </p:sp>
      <p:sp>
        <p:nvSpPr>
          <p:cNvPr id="77" name="Titre 2"/>
          <p:cNvSpPr txBox="1"/>
          <p:nvPr/>
        </p:nvSpPr>
        <p:spPr bwMode="auto">
          <a:xfrm>
            <a:off x="6169572" y="60135"/>
            <a:ext cx="5841335" cy="888251"/>
          </a:xfrm>
          <a:prstGeom prst="rect">
            <a:avLst/>
          </a:prstGeom>
        </p:spPr>
        <p:txBody>
          <a:bodyPr vert="horz" lIns="0" tIns="46800" rIns="91440" bIns="45720" rtlCol="0" anchor="ctr" anchorCtr="0">
            <a:normAutofit/>
          </a:bodyPr>
          <a:lstStyle>
            <a:lvl1pPr marL="342900" indent="-342900" algn="l" defTabSz="685800">
              <a:lnSpc>
                <a:spcPct val="90000"/>
              </a:lnSpc>
              <a:spcBef>
                <a:spcPts val="0"/>
              </a:spcBef>
              <a:buFontTx/>
              <a:buBlip>
                <a:blip r:embed="rId10"/>
              </a:buBlip>
              <a:defRPr sz="2250" b="1">
                <a:solidFill>
                  <a:srgbClr val="00A3A6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200">
                <a:solidFill>
                  <a:srgbClr val="478FD1"/>
                </a:solidFill>
              </a:rPr>
              <a:t>Impatto della via maschile sul progresso genetico</a:t>
            </a:r>
          </a:p>
        </p:txBody>
      </p:sp>
      <p:sp>
        <p:nvSpPr>
          <p:cNvPr id="78" name="Espace réservé du contenu 1"/>
          <p:cNvSpPr txBox="1"/>
          <p:nvPr/>
        </p:nvSpPr>
        <p:spPr bwMode="auto">
          <a:xfrm>
            <a:off x="3839956" y="1229459"/>
            <a:ext cx="5044547" cy="5463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>
              <a:lnSpc>
                <a:spcPct val="90000"/>
              </a:lnSpc>
              <a:spcBef>
                <a:spcPts val="750"/>
              </a:spcBef>
              <a:buFont typeface="Arial"/>
              <a:buChar char="•"/>
              <a:defRPr sz="1800" b="0">
                <a:solidFill>
                  <a:srgbClr val="00A3A6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6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  <a:defRPr/>
            </a:pPr>
            <a:r>
              <a:rPr lang="fr-FR">
                <a:solidFill>
                  <a:srgbClr val="478FD1"/>
                </a:solidFill>
              </a:rPr>
              <a:t>Controllo dell’ambiente di fecondazione?</a:t>
            </a:r>
            <a:endParaRPr/>
          </a:p>
        </p:txBody>
      </p:sp>
      <p:pic>
        <p:nvPicPr>
          <p:cNvPr id="79" name="Image 78">
            <a:extLst>
              <a:ext uri="{FF2B5EF4-FFF2-40B4-BE49-F238E27FC236}">
                <a16:creationId xmlns:a16="http://schemas.microsoft.com/office/drawing/2014/main" id="{376DB46C-60FC-4C34-B100-013CFC6DE1D3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8577411" y="4026791"/>
            <a:ext cx="1065751" cy="437238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80" name="Image 79">
            <a:extLst>
              <a:ext uri="{FF2B5EF4-FFF2-40B4-BE49-F238E27FC236}">
                <a16:creationId xmlns:a16="http://schemas.microsoft.com/office/drawing/2014/main" id="{FD12CC63-7F6A-4717-A292-4B9751074ED2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7801527" y="3741370"/>
            <a:ext cx="1065751" cy="437238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81" name="Image 80">
            <a:extLst>
              <a:ext uri="{FF2B5EF4-FFF2-40B4-BE49-F238E27FC236}">
                <a16:creationId xmlns:a16="http://schemas.microsoft.com/office/drawing/2014/main" id="{52AE4E7F-9A63-4BD6-ABD3-B77AE74C770C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7470856" y="3080256"/>
            <a:ext cx="1065751" cy="437238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82" name="Image 81">
            <a:extLst>
              <a:ext uri="{FF2B5EF4-FFF2-40B4-BE49-F238E27FC236}">
                <a16:creationId xmlns:a16="http://schemas.microsoft.com/office/drawing/2014/main" id="{827C5E24-E2E2-43AF-B786-0D450D8635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3403190" y="3485768"/>
            <a:ext cx="1065751" cy="437238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83" name="Image 82">
            <a:extLst>
              <a:ext uri="{FF2B5EF4-FFF2-40B4-BE49-F238E27FC236}">
                <a16:creationId xmlns:a16="http://schemas.microsoft.com/office/drawing/2014/main" id="{6231EE2A-8BDF-4D82-9EB5-4987D26EE2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2575043" y="4059453"/>
            <a:ext cx="1065751" cy="437238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50" grpId="0" animBg="1"/>
      <p:bldP spid="71" grpId="0" animBg="1"/>
      <p:bldP spid="7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rcRect l="16926" t="9050" r="25587" b="18500"/>
          <a:stretch/>
        </p:blipFill>
        <p:spPr bwMode="auto">
          <a:xfrm>
            <a:off x="5481459" y="2540180"/>
            <a:ext cx="1065751" cy="10073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5415566" y="3776270"/>
            <a:ext cx="1065751" cy="382180"/>
          </a:xfrm>
          <a:prstGeom prst="rect">
            <a:avLst/>
          </a:prstGeom>
        </p:spPr>
      </p:pic>
      <p:sp>
        <p:nvSpPr>
          <p:cNvPr id="13" name="ZoneTexte 12"/>
          <p:cNvSpPr txBox="1"/>
          <p:nvPr/>
        </p:nvSpPr>
        <p:spPr bwMode="auto">
          <a:xfrm>
            <a:off x="5335166" y="2206258"/>
            <a:ext cx="14623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500 colonies</a:t>
            </a:r>
            <a:endParaRPr/>
          </a:p>
        </p:txBody>
      </p:sp>
      <p:sp>
        <p:nvSpPr>
          <p:cNvPr id="14" name="ZoneTexte 13"/>
          <p:cNvSpPr txBox="1"/>
          <p:nvPr/>
        </p:nvSpPr>
        <p:spPr bwMode="auto">
          <a:xfrm>
            <a:off x="5511184" y="3463300"/>
            <a:ext cx="1269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10 souches</a:t>
            </a:r>
            <a:endParaRPr/>
          </a:p>
        </p:txBody>
      </p:sp>
      <p:sp>
        <p:nvSpPr>
          <p:cNvPr id="15" name="Flèche : courbe vers la droite 14"/>
          <p:cNvSpPr/>
          <p:nvPr/>
        </p:nvSpPr>
        <p:spPr bwMode="auto">
          <a:xfrm rot="10800000">
            <a:off x="6876484" y="2741816"/>
            <a:ext cx="390154" cy="1416633"/>
          </a:xfrm>
          <a:prstGeom prst="curvedRight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>
              <a:solidFill>
                <a:schemeClr val="tx1"/>
              </a:solidFill>
            </a:endParaRP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2959186" y="2462455"/>
            <a:ext cx="1065751" cy="437238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21" name="Image 20"/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4148560" y="1718296"/>
            <a:ext cx="1065751" cy="437238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23" name="Image 22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3492061" y="3274393"/>
            <a:ext cx="1065751" cy="437238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24" name="Image 23"/>
          <p:cNvPicPr>
            <a:picLocks noChangeAspect="1"/>
          </p:cNvPicPr>
          <p:nvPr/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7429780" y="2199234"/>
            <a:ext cx="1065751" cy="437238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25" name="Image 24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8304745" y="2792992"/>
            <a:ext cx="1065751" cy="437238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26" name="Image 25"/>
          <p:cNvPicPr>
            <a:picLocks noChangeAspect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7661804" y="3727203"/>
            <a:ext cx="1065751" cy="437238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27" name="Image 26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6096548" y="1640091"/>
            <a:ext cx="1065751" cy="437238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73" name="Flèche : courbe vers la droite 72"/>
          <p:cNvSpPr/>
          <p:nvPr/>
        </p:nvSpPr>
        <p:spPr bwMode="auto">
          <a:xfrm rot="384251">
            <a:off x="4919535" y="2621813"/>
            <a:ext cx="390154" cy="1512560"/>
          </a:xfrm>
          <a:prstGeom prst="curvedRight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77" name="Espace réservé du contenu 1"/>
          <p:cNvSpPr>
            <a:spLocks noGrp="1"/>
          </p:cNvSpPr>
          <p:nvPr>
            <p:ph idx="1"/>
          </p:nvPr>
        </p:nvSpPr>
        <p:spPr bwMode="auto">
          <a:xfrm>
            <a:off x="1619065" y="4398269"/>
            <a:ext cx="9724504" cy="928219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fr-FR" sz="2000" dirty="0">
                <a:solidFill>
                  <a:srgbClr val="FF0000"/>
                </a:solidFill>
              </a:rPr>
              <a:t>Sans maitrise de l’environnement de fécondation, impossible de prévoir l’évolution de la population sélectionnée</a:t>
            </a:r>
            <a:endParaRPr dirty="0"/>
          </a:p>
        </p:txBody>
      </p:sp>
      <p:pic>
        <p:nvPicPr>
          <p:cNvPr id="78" name="Image 77" descr="Attention.jpg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1002138" y="4406486"/>
            <a:ext cx="552632" cy="542342"/>
          </a:xfrm>
          <a:prstGeom prst="rect">
            <a:avLst/>
          </a:prstGeom>
        </p:spPr>
      </p:pic>
      <p:sp>
        <p:nvSpPr>
          <p:cNvPr id="22" name="Espace réservé du contenu 1"/>
          <p:cNvSpPr txBox="1"/>
          <p:nvPr/>
        </p:nvSpPr>
        <p:spPr bwMode="auto">
          <a:xfrm>
            <a:off x="3647298" y="783898"/>
            <a:ext cx="5044547" cy="5463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>
              <a:lnSpc>
                <a:spcPct val="90000"/>
              </a:lnSpc>
              <a:spcBef>
                <a:spcPts val="750"/>
              </a:spcBef>
              <a:buFont typeface="Arial"/>
              <a:buChar char="•"/>
              <a:defRPr sz="1800" b="0">
                <a:solidFill>
                  <a:srgbClr val="00A3A6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6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  <a:defRPr/>
            </a:pPr>
            <a:r>
              <a:rPr lang="fr-FR"/>
              <a:t>Maitrise de l’environnement de fécondation?</a:t>
            </a:r>
            <a:endParaRPr/>
          </a:p>
        </p:txBody>
      </p:sp>
      <p:sp>
        <p:nvSpPr>
          <p:cNvPr id="28" name="Titre 2"/>
          <p:cNvSpPr txBox="1"/>
          <p:nvPr/>
        </p:nvSpPr>
        <p:spPr bwMode="auto">
          <a:xfrm>
            <a:off x="133704" y="53183"/>
            <a:ext cx="5741578" cy="888251"/>
          </a:xfrm>
          <a:prstGeom prst="rect">
            <a:avLst/>
          </a:prstGeom>
        </p:spPr>
        <p:txBody>
          <a:bodyPr vert="horz" lIns="0" tIns="46800" rIns="91440" bIns="45720" rtlCol="0" anchor="ctr" anchorCtr="0">
            <a:normAutofit/>
          </a:bodyPr>
          <a:lstStyle>
            <a:lvl1pPr marL="342900" indent="-342900" algn="l" defTabSz="685800">
              <a:lnSpc>
                <a:spcPct val="90000"/>
              </a:lnSpc>
              <a:spcBef>
                <a:spcPts val="0"/>
              </a:spcBef>
              <a:buFontTx/>
              <a:buBlip>
                <a:blip r:embed="rId8"/>
              </a:buBlip>
              <a:defRPr sz="2250" b="1">
                <a:solidFill>
                  <a:srgbClr val="00A3A6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200"/>
              <a:t>Impact de la voie mâle sur le progrès génétique</a:t>
            </a:r>
            <a:endParaRPr/>
          </a:p>
        </p:txBody>
      </p:sp>
      <p:sp>
        <p:nvSpPr>
          <p:cNvPr id="29" name="Titre 2"/>
          <p:cNvSpPr txBox="1"/>
          <p:nvPr/>
        </p:nvSpPr>
        <p:spPr bwMode="auto">
          <a:xfrm>
            <a:off x="6169572" y="60135"/>
            <a:ext cx="5841335" cy="888251"/>
          </a:xfrm>
          <a:prstGeom prst="rect">
            <a:avLst/>
          </a:prstGeom>
        </p:spPr>
        <p:txBody>
          <a:bodyPr vert="horz" lIns="0" tIns="46800" rIns="91440" bIns="45720" rtlCol="0" anchor="ctr" anchorCtr="0">
            <a:normAutofit/>
          </a:bodyPr>
          <a:lstStyle>
            <a:lvl1pPr marL="342900" indent="-342900" algn="l" defTabSz="685800">
              <a:lnSpc>
                <a:spcPct val="90000"/>
              </a:lnSpc>
              <a:spcBef>
                <a:spcPts val="0"/>
              </a:spcBef>
              <a:buFontTx/>
              <a:buBlip>
                <a:blip r:embed="rId8"/>
              </a:buBlip>
              <a:defRPr sz="2250" b="1">
                <a:solidFill>
                  <a:srgbClr val="00A3A6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200">
                <a:solidFill>
                  <a:srgbClr val="478FD1"/>
                </a:solidFill>
              </a:rPr>
              <a:t>Impatto della via maschile sul progresso genetico</a:t>
            </a:r>
          </a:p>
        </p:txBody>
      </p:sp>
      <p:sp>
        <p:nvSpPr>
          <p:cNvPr id="30" name="Espace réservé du contenu 1"/>
          <p:cNvSpPr txBox="1"/>
          <p:nvPr/>
        </p:nvSpPr>
        <p:spPr bwMode="auto">
          <a:xfrm>
            <a:off x="3839956" y="1229459"/>
            <a:ext cx="5044547" cy="5463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>
              <a:lnSpc>
                <a:spcPct val="90000"/>
              </a:lnSpc>
              <a:spcBef>
                <a:spcPts val="750"/>
              </a:spcBef>
              <a:buFont typeface="Arial"/>
              <a:buChar char="•"/>
              <a:defRPr sz="1800" b="0">
                <a:solidFill>
                  <a:srgbClr val="00A3A6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6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  <a:defRPr/>
            </a:pPr>
            <a:r>
              <a:rPr lang="fr-FR">
                <a:solidFill>
                  <a:srgbClr val="478FD1"/>
                </a:solidFill>
              </a:rPr>
              <a:t>Controllo dell’ambiente di fecondazione?</a:t>
            </a:r>
            <a:endParaRPr/>
          </a:p>
        </p:txBody>
      </p:sp>
      <p:sp>
        <p:nvSpPr>
          <p:cNvPr id="31" name="Espace réservé du contenu 1"/>
          <p:cNvSpPr txBox="1"/>
          <p:nvPr/>
        </p:nvSpPr>
        <p:spPr bwMode="auto">
          <a:xfrm>
            <a:off x="2650006" y="5088722"/>
            <a:ext cx="9024586" cy="9282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>
              <a:lnSpc>
                <a:spcPct val="90000"/>
              </a:lnSpc>
              <a:spcBef>
                <a:spcPts val="750"/>
              </a:spcBef>
              <a:buFont typeface="Arial"/>
              <a:buChar char="•"/>
              <a:defRPr sz="1800" b="0">
                <a:solidFill>
                  <a:srgbClr val="00A3A6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6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  <a:defRPr/>
            </a:pPr>
            <a:r>
              <a:rPr lang="fr-FR" sz="2000" i="1" dirty="0">
                <a:solidFill>
                  <a:srgbClr val="FF0000"/>
                </a:solidFill>
              </a:rPr>
              <a:t>Senza </a:t>
            </a:r>
            <a:r>
              <a:rPr lang="fr-FR" sz="2000" i="1" dirty="0" err="1">
                <a:solidFill>
                  <a:srgbClr val="FF0000"/>
                </a:solidFill>
              </a:rPr>
              <a:t>controllo</a:t>
            </a:r>
            <a:r>
              <a:rPr lang="fr-FR" sz="2000" i="1" dirty="0">
                <a:solidFill>
                  <a:srgbClr val="FF0000"/>
                </a:solidFill>
              </a:rPr>
              <a:t> </a:t>
            </a:r>
            <a:r>
              <a:rPr lang="fr-FR" sz="2000" i="1" dirty="0" err="1">
                <a:solidFill>
                  <a:srgbClr val="FF0000"/>
                </a:solidFill>
              </a:rPr>
              <a:t>dell’ambiente</a:t>
            </a:r>
            <a:r>
              <a:rPr lang="fr-FR" sz="2000" i="1" dirty="0">
                <a:solidFill>
                  <a:srgbClr val="FF0000"/>
                </a:solidFill>
              </a:rPr>
              <a:t> di </a:t>
            </a:r>
            <a:r>
              <a:rPr lang="fr-FR" sz="2000" i="1" dirty="0" err="1">
                <a:solidFill>
                  <a:srgbClr val="FF0000"/>
                </a:solidFill>
              </a:rPr>
              <a:t>fecondazione</a:t>
            </a:r>
            <a:r>
              <a:rPr lang="fr-FR" sz="2000" i="1" dirty="0">
                <a:solidFill>
                  <a:srgbClr val="FF0000"/>
                </a:solidFill>
              </a:rPr>
              <a:t>, non c’è </a:t>
            </a:r>
            <a:r>
              <a:rPr lang="fr-FR" sz="2000" i="1" dirty="0" err="1">
                <a:solidFill>
                  <a:srgbClr val="FF0000"/>
                </a:solidFill>
              </a:rPr>
              <a:t>possibilità</a:t>
            </a:r>
            <a:r>
              <a:rPr lang="fr-FR" sz="2000" i="1" dirty="0">
                <a:solidFill>
                  <a:srgbClr val="FF0000"/>
                </a:solidFill>
              </a:rPr>
              <a:t> di </a:t>
            </a:r>
            <a:r>
              <a:rPr lang="fr-FR" sz="2000" i="1" dirty="0" err="1">
                <a:solidFill>
                  <a:srgbClr val="FF0000"/>
                </a:solidFill>
              </a:rPr>
              <a:t>prevedere</a:t>
            </a:r>
            <a:r>
              <a:rPr lang="fr-FR" sz="2000" i="1" dirty="0">
                <a:solidFill>
                  <a:srgbClr val="FF0000"/>
                </a:solidFill>
              </a:rPr>
              <a:t> l’</a:t>
            </a:r>
            <a:r>
              <a:rPr lang="fr-FR" sz="2000" i="1" dirty="0" err="1">
                <a:solidFill>
                  <a:srgbClr val="FF0000"/>
                </a:solidFill>
              </a:rPr>
              <a:t>evoluzione</a:t>
            </a:r>
            <a:r>
              <a:rPr lang="fr-FR" sz="2000" i="1" dirty="0">
                <a:solidFill>
                  <a:srgbClr val="FF0000"/>
                </a:solidFill>
              </a:rPr>
              <a:t> </a:t>
            </a:r>
            <a:r>
              <a:rPr lang="fr-FR" sz="2000" i="1" dirty="0" err="1">
                <a:solidFill>
                  <a:srgbClr val="FF0000"/>
                </a:solidFill>
              </a:rPr>
              <a:t>della</a:t>
            </a:r>
            <a:r>
              <a:rPr lang="fr-FR" sz="2000" i="1" dirty="0">
                <a:solidFill>
                  <a:srgbClr val="FF0000"/>
                </a:solidFill>
              </a:rPr>
              <a:t> </a:t>
            </a:r>
            <a:r>
              <a:rPr lang="fr-FR" sz="2000" i="1" dirty="0" err="1">
                <a:solidFill>
                  <a:srgbClr val="FF0000"/>
                </a:solidFill>
              </a:rPr>
              <a:t>popolazione</a:t>
            </a:r>
            <a:r>
              <a:rPr lang="fr-FR" sz="2000" i="1" dirty="0">
                <a:solidFill>
                  <a:srgbClr val="FF0000"/>
                </a:solidFill>
              </a:rPr>
              <a:t> </a:t>
            </a:r>
            <a:r>
              <a:rPr lang="fr-FR" sz="2000" i="1" dirty="0" err="1">
                <a:solidFill>
                  <a:srgbClr val="FF0000"/>
                </a:solidFill>
              </a:rPr>
              <a:t>selezionata</a:t>
            </a:r>
            <a:endParaRPr lang="fr-FR" sz="2000" i="1" dirty="0">
              <a:solidFill>
                <a:srgbClr val="FF0000"/>
              </a:solidFill>
            </a:endParaRP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75727CE3-362E-4005-A210-53E0C1704CF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/>
        </p:blipFill>
        <p:spPr bwMode="auto">
          <a:xfrm>
            <a:off x="3354670" y="6085254"/>
            <a:ext cx="274781" cy="26432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0E18D4E-1165-4439-A889-E4A8A399AD09}"/>
              </a:ext>
            </a:extLst>
          </p:cNvPr>
          <p:cNvSpPr/>
          <p:nvPr/>
        </p:nvSpPr>
        <p:spPr>
          <a:xfrm>
            <a:off x="3749468" y="6003055"/>
            <a:ext cx="716496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dirty="0"/>
              <a:t>Si l’environnement a un fond génétique proche, l’évolution de votre population dépendra de votre sélection et de l’évolution de la population de fécondation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 bwMode="auto">
          <a:xfrm>
            <a:off x="342743" y="3482079"/>
            <a:ext cx="5414877" cy="2205317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  <a:defRPr/>
            </a:pPr>
            <a:r>
              <a:rPr lang="fr-FR" dirty="0"/>
              <a:t>Effet d’hétérosis sur les filles : </a:t>
            </a:r>
            <a:endParaRPr dirty="0"/>
          </a:p>
          <a:p>
            <a:pPr marL="0" indent="0" algn="ctr">
              <a:buNone/>
              <a:defRPr/>
            </a:pPr>
            <a:r>
              <a:rPr lang="fr-FR" dirty="0"/>
              <a:t>Evaluation faussée</a:t>
            </a:r>
            <a:endParaRPr dirty="0"/>
          </a:p>
          <a:p>
            <a:pPr marL="0" indent="0">
              <a:buNone/>
              <a:defRPr/>
            </a:pPr>
            <a:endParaRPr lang="fr-FR" dirty="0"/>
          </a:p>
          <a:p>
            <a:pPr marL="0" indent="0">
              <a:buNone/>
              <a:defRPr/>
            </a:pPr>
            <a:r>
              <a:rPr lang="fr-FR" dirty="0">
                <a:solidFill>
                  <a:schemeClr val="tx1"/>
                </a:solidFill>
              </a:rPr>
              <a:t>Niveau génétique lié à des combinaisons qui ne se transmettent pas </a:t>
            </a:r>
          </a:p>
          <a:p>
            <a:pPr marL="0" indent="0">
              <a:buNone/>
              <a:defRPr/>
            </a:pPr>
            <a:endParaRPr lang="fr-FR" dirty="0">
              <a:solidFill>
                <a:schemeClr val="tx1"/>
              </a:solidFill>
            </a:endParaRPr>
          </a:p>
          <a:p>
            <a:pPr marL="0" indent="0" algn="ctr">
              <a:buNone/>
              <a:defRPr/>
            </a:pPr>
            <a:r>
              <a:rPr lang="fr-FR" dirty="0">
                <a:solidFill>
                  <a:srgbClr val="FF0000"/>
                </a:solidFill>
              </a:rPr>
              <a:t>= mauvais choix de sélection</a:t>
            </a:r>
            <a:endParaRPr lang="fr-FR" dirty="0"/>
          </a:p>
          <a:p>
            <a:pPr marL="0" indent="0">
              <a:buNone/>
              <a:defRPr/>
            </a:pPr>
            <a:endParaRPr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 bwMode="auto">
          <a:xfrm>
            <a:off x="84809" y="67086"/>
            <a:ext cx="6265833" cy="888251"/>
          </a:xfrm>
        </p:spPr>
        <p:txBody>
          <a:bodyPr/>
          <a:lstStyle/>
          <a:p>
            <a:pPr>
              <a:defRPr/>
            </a:pPr>
            <a:r>
              <a:rPr lang="fr-FR"/>
              <a:t>Non connaissance  de la voie mâle : conséquences</a:t>
            </a:r>
            <a:endParaRPr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rcRect l="16926" t="9050" r="25587" b="18500"/>
          <a:stretch/>
        </p:blipFill>
        <p:spPr bwMode="auto">
          <a:xfrm>
            <a:off x="6096000" y="1524845"/>
            <a:ext cx="729161" cy="6892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4991841" y="971459"/>
            <a:ext cx="729161" cy="299148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5028459" y="2302439"/>
            <a:ext cx="729161" cy="299148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335342" y="1680663"/>
            <a:ext cx="729161" cy="299148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6990071" y="1340085"/>
            <a:ext cx="729161" cy="299148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7247241" y="1948410"/>
            <a:ext cx="729161" cy="299148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6882661" y="2391490"/>
            <a:ext cx="729161" cy="299148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6518081" y="852757"/>
            <a:ext cx="729161" cy="299148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9" name="Graphique 18" descr="Point d’interrogation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5931090" y="1410830"/>
            <a:ext cx="724468" cy="724468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6026097" y="2328067"/>
            <a:ext cx="952667" cy="888730"/>
          </a:xfrm>
          <a:prstGeom prst="rect">
            <a:avLst/>
          </a:prstGeom>
        </p:spPr>
      </p:pic>
      <p:pic>
        <p:nvPicPr>
          <p:cNvPr id="24" name="Image 23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700921" y="3587395"/>
            <a:ext cx="205408" cy="280102"/>
          </a:xfrm>
          <a:prstGeom prst="rect">
            <a:avLst/>
          </a:prstGeom>
        </p:spPr>
      </p:pic>
      <p:sp>
        <p:nvSpPr>
          <p:cNvPr id="20" name="Titre 2"/>
          <p:cNvSpPr txBox="1"/>
          <p:nvPr/>
        </p:nvSpPr>
        <p:spPr bwMode="auto">
          <a:xfrm>
            <a:off x="6280618" y="27438"/>
            <a:ext cx="6265833" cy="888251"/>
          </a:xfrm>
          <a:prstGeom prst="rect">
            <a:avLst/>
          </a:prstGeom>
        </p:spPr>
        <p:txBody>
          <a:bodyPr vert="horz" lIns="0" tIns="46800" rIns="91440" bIns="45720" rtlCol="0" anchor="ctr" anchorCtr="0">
            <a:normAutofit/>
          </a:bodyPr>
          <a:lstStyle>
            <a:lvl1pPr marL="342900" indent="-342900" algn="l" defTabSz="685800">
              <a:lnSpc>
                <a:spcPct val="90000"/>
              </a:lnSpc>
              <a:spcBef>
                <a:spcPts val="0"/>
              </a:spcBef>
              <a:buFontTx/>
              <a:buBlip>
                <a:blip r:embed="rId8"/>
              </a:buBlip>
              <a:defRPr sz="2250" b="1">
                <a:solidFill>
                  <a:srgbClr val="00A3A6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>
                <a:solidFill>
                  <a:srgbClr val="478FD1"/>
                </a:solidFill>
              </a:rPr>
              <a:t>Non considerare la via maschile? Conseguenze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6280618" y="3717718"/>
            <a:ext cx="609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fr-FR" dirty="0" err="1">
                <a:solidFill>
                  <a:srgbClr val="478FD1"/>
                </a:solidFill>
              </a:rPr>
              <a:t>Effetto</a:t>
            </a:r>
            <a:r>
              <a:rPr lang="fr-FR" dirty="0">
                <a:solidFill>
                  <a:srgbClr val="478FD1"/>
                </a:solidFill>
              </a:rPr>
              <a:t> </a:t>
            </a:r>
            <a:r>
              <a:rPr lang="fr-FR" dirty="0" err="1">
                <a:solidFill>
                  <a:srgbClr val="478FD1"/>
                </a:solidFill>
              </a:rPr>
              <a:t>dell’eterosi</a:t>
            </a:r>
            <a:r>
              <a:rPr lang="fr-FR" dirty="0">
                <a:solidFill>
                  <a:srgbClr val="478FD1"/>
                </a:solidFill>
              </a:rPr>
              <a:t> </a:t>
            </a:r>
            <a:r>
              <a:rPr lang="fr-FR" dirty="0" err="1">
                <a:solidFill>
                  <a:srgbClr val="478FD1"/>
                </a:solidFill>
              </a:rPr>
              <a:t>sulle</a:t>
            </a:r>
            <a:r>
              <a:rPr lang="fr-FR" dirty="0">
                <a:solidFill>
                  <a:srgbClr val="478FD1"/>
                </a:solidFill>
              </a:rPr>
              <a:t> </a:t>
            </a:r>
            <a:r>
              <a:rPr lang="fr-FR" dirty="0" err="1">
                <a:solidFill>
                  <a:srgbClr val="478FD1"/>
                </a:solidFill>
              </a:rPr>
              <a:t>figlie</a:t>
            </a:r>
            <a:r>
              <a:rPr lang="fr-FR" dirty="0">
                <a:solidFill>
                  <a:srgbClr val="478FD1"/>
                </a:solidFill>
              </a:rPr>
              <a:t> </a:t>
            </a:r>
            <a:r>
              <a:rPr lang="fr-FR" dirty="0" err="1">
                <a:solidFill>
                  <a:srgbClr val="478FD1"/>
                </a:solidFill>
              </a:rPr>
              <a:t>del</a:t>
            </a:r>
            <a:r>
              <a:rPr lang="fr-FR" dirty="0">
                <a:solidFill>
                  <a:srgbClr val="478FD1"/>
                </a:solidFill>
              </a:rPr>
              <a:t> test: </a:t>
            </a:r>
            <a:endParaRPr dirty="0"/>
          </a:p>
          <a:p>
            <a:pPr algn="ctr">
              <a:defRPr/>
            </a:pPr>
            <a:r>
              <a:rPr lang="fr-FR" dirty="0" err="1">
                <a:solidFill>
                  <a:srgbClr val="478FD1"/>
                </a:solidFill>
              </a:rPr>
              <a:t>Valutazione</a:t>
            </a:r>
            <a:r>
              <a:rPr lang="fr-FR" dirty="0">
                <a:solidFill>
                  <a:srgbClr val="478FD1"/>
                </a:solidFill>
              </a:rPr>
              <a:t> </a:t>
            </a:r>
            <a:r>
              <a:rPr lang="fr-FR" dirty="0" err="1">
                <a:solidFill>
                  <a:srgbClr val="478FD1"/>
                </a:solidFill>
              </a:rPr>
              <a:t>sfalsata</a:t>
            </a:r>
            <a:endParaRPr lang="fr-FR" dirty="0">
              <a:solidFill>
                <a:srgbClr val="478FD1"/>
              </a:solidFill>
            </a:endParaRPr>
          </a:p>
          <a:p>
            <a:pPr algn="ctr">
              <a:defRPr/>
            </a:pPr>
            <a:endParaRPr lang="fr-FR" dirty="0">
              <a:solidFill>
                <a:srgbClr val="478FD1"/>
              </a:solidFill>
            </a:endParaRPr>
          </a:p>
          <a:p>
            <a:pPr>
              <a:defRPr/>
            </a:pPr>
            <a:r>
              <a:rPr lang="fr-FR" dirty="0" err="1">
                <a:solidFill>
                  <a:srgbClr val="478FD1"/>
                </a:solidFill>
              </a:rPr>
              <a:t>Livello</a:t>
            </a:r>
            <a:r>
              <a:rPr lang="fr-FR" dirty="0">
                <a:solidFill>
                  <a:srgbClr val="478FD1"/>
                </a:solidFill>
              </a:rPr>
              <a:t> </a:t>
            </a:r>
            <a:r>
              <a:rPr lang="fr-FR" dirty="0" err="1">
                <a:solidFill>
                  <a:srgbClr val="478FD1"/>
                </a:solidFill>
              </a:rPr>
              <a:t>genetico</a:t>
            </a:r>
            <a:r>
              <a:rPr lang="fr-FR" dirty="0">
                <a:solidFill>
                  <a:srgbClr val="478FD1"/>
                </a:solidFill>
              </a:rPr>
              <a:t> legato a delle </a:t>
            </a:r>
            <a:r>
              <a:rPr lang="fr-FR" dirty="0" err="1">
                <a:solidFill>
                  <a:srgbClr val="478FD1"/>
                </a:solidFill>
              </a:rPr>
              <a:t>combinazioni</a:t>
            </a:r>
            <a:r>
              <a:rPr lang="fr-FR" dirty="0">
                <a:solidFill>
                  <a:srgbClr val="478FD1"/>
                </a:solidFill>
              </a:rPr>
              <a:t> </a:t>
            </a:r>
            <a:r>
              <a:rPr lang="fr-FR" dirty="0" err="1">
                <a:solidFill>
                  <a:srgbClr val="478FD1"/>
                </a:solidFill>
              </a:rPr>
              <a:t>che</a:t>
            </a:r>
            <a:r>
              <a:rPr lang="fr-FR" dirty="0">
                <a:solidFill>
                  <a:srgbClr val="478FD1"/>
                </a:solidFill>
              </a:rPr>
              <a:t> non si </a:t>
            </a:r>
            <a:r>
              <a:rPr lang="fr-FR" dirty="0" err="1">
                <a:solidFill>
                  <a:srgbClr val="478FD1"/>
                </a:solidFill>
              </a:rPr>
              <a:t>trasmettono</a:t>
            </a:r>
            <a:endParaRPr lang="fr-FR" dirty="0">
              <a:solidFill>
                <a:srgbClr val="478FD1"/>
              </a:solidFill>
            </a:endParaRPr>
          </a:p>
          <a:p>
            <a:pPr>
              <a:defRPr/>
            </a:pPr>
            <a:endParaRPr lang="fr-FR" dirty="0">
              <a:solidFill>
                <a:srgbClr val="478FD1"/>
              </a:solidFill>
            </a:endParaRPr>
          </a:p>
          <a:p>
            <a:pPr>
              <a:defRPr/>
            </a:pPr>
            <a:r>
              <a:rPr lang="fr-FR" dirty="0">
                <a:solidFill>
                  <a:srgbClr val="478FD1"/>
                </a:solidFill>
              </a:rPr>
              <a:t>= </a:t>
            </a:r>
            <a:r>
              <a:rPr lang="fr-FR" dirty="0" err="1">
                <a:solidFill>
                  <a:srgbClr val="478FD1"/>
                </a:solidFill>
              </a:rPr>
              <a:t>cattiva</a:t>
            </a:r>
            <a:r>
              <a:rPr lang="fr-FR" dirty="0">
                <a:solidFill>
                  <a:srgbClr val="478FD1"/>
                </a:solidFill>
              </a:rPr>
              <a:t> </a:t>
            </a:r>
            <a:r>
              <a:rPr lang="fr-FR" dirty="0" err="1">
                <a:solidFill>
                  <a:srgbClr val="478FD1"/>
                </a:solidFill>
              </a:rPr>
              <a:t>scelta</a:t>
            </a:r>
            <a:r>
              <a:rPr lang="fr-FR" dirty="0">
                <a:solidFill>
                  <a:srgbClr val="478FD1"/>
                </a:solidFill>
              </a:rPr>
              <a:t> per la </a:t>
            </a:r>
            <a:r>
              <a:rPr lang="fr-FR" dirty="0" err="1">
                <a:solidFill>
                  <a:srgbClr val="478FD1"/>
                </a:solidFill>
              </a:rPr>
              <a:t>selezione</a:t>
            </a:r>
            <a:endParaRPr lang="fr-FR" dirty="0">
              <a:solidFill>
                <a:srgbClr val="478FD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798A559-998C-466B-A0D2-9A914AAE7977}"/>
              </a:ext>
            </a:extLst>
          </p:cNvPr>
          <p:cNvSpPr/>
          <p:nvPr/>
        </p:nvSpPr>
        <p:spPr bwMode="auto">
          <a:xfrm>
            <a:off x="1116645" y="1249211"/>
            <a:ext cx="27434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dirty="0"/>
              <a:t>Si l’environnement a un fond génétique différent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Titre 9"/>
          <p:cNvSpPr>
            <a:spLocks noGrp="1"/>
          </p:cNvSpPr>
          <p:nvPr>
            <p:ph type="ctrTitle"/>
          </p:nvPr>
        </p:nvSpPr>
        <p:spPr bwMode="auto">
          <a:xfrm>
            <a:off x="3320241" y="2357719"/>
            <a:ext cx="7380312" cy="1007527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fr-FR" sz="1800"/>
              <a:t>L’importance de la voie mâle en apiculture</a:t>
            </a:r>
            <a:endParaRPr lang="fr-FR" sz="1200" i="1"/>
          </a:p>
        </p:txBody>
      </p:sp>
      <p:sp>
        <p:nvSpPr>
          <p:cNvPr id="5" name="ZoneTexte 4"/>
          <p:cNvSpPr txBox="1"/>
          <p:nvPr/>
        </p:nvSpPr>
        <p:spPr bwMode="auto">
          <a:xfrm>
            <a:off x="2783633" y="6060478"/>
            <a:ext cx="75567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  <a:defRPr/>
            </a:pPr>
            <a:endParaRPr lang="fr-FR" sz="1400" strike="sngStrike">
              <a:solidFill>
                <a:srgbClr val="FF0000"/>
              </a:solidFill>
              <a:latin typeface="Calibri"/>
              <a:ea typeface="ＭＳ Ｐゴシック"/>
            </a:endParaRPr>
          </a:p>
          <a:p>
            <a:pPr algn="r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>
                <a:solidFill>
                  <a:srgbClr val="00A3A6"/>
                </a:solidFill>
                <a:latin typeface="Calibri"/>
                <a:ea typeface="ＭＳ Ｐゴシック"/>
              </a:rPr>
              <a:t>Séminaire MeliorApi, Cunéo, 8 Novembre 2024</a:t>
            </a:r>
            <a:endParaRPr/>
          </a:p>
        </p:txBody>
      </p:sp>
      <p:sp>
        <p:nvSpPr>
          <p:cNvPr id="6" name="Titre 1"/>
          <p:cNvSpPr txBox="1"/>
          <p:nvPr/>
        </p:nvSpPr>
        <p:spPr bwMode="auto">
          <a:xfrm>
            <a:off x="3203572" y="3365246"/>
            <a:ext cx="7613650" cy="1281113"/>
          </a:xfrm>
          <a:prstGeom prst="rect">
            <a:avLst/>
          </a:prstGeom>
        </p:spPr>
        <p:txBody>
          <a:bodyPr vert="horz" lIns="0" tIns="46800" rIns="91440" bIns="45720" rtlCol="0" anchor="ctr">
            <a:normAutofit/>
          </a:bodyPr>
          <a:lstStyle>
            <a:lvl1pPr marL="342900" indent="-342900" algn="l" defTabSz="685800">
              <a:lnSpc>
                <a:spcPct val="90000"/>
              </a:lnSpc>
              <a:spcBef>
                <a:spcPts val="0"/>
              </a:spcBef>
              <a:buFontTx/>
              <a:buBlip>
                <a:blip r:embed="rId3"/>
              </a:buBlip>
              <a:defRPr sz="2250" b="1">
                <a:solidFill>
                  <a:srgbClr val="00A3A6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400"/>
              <a:t>Réussir une saturation?</a:t>
            </a:r>
            <a:endParaRPr lang="fr-FR"/>
          </a:p>
        </p:txBody>
      </p:sp>
      <p:sp>
        <p:nvSpPr>
          <p:cNvPr id="7" name="Titre 1"/>
          <p:cNvSpPr txBox="1"/>
          <p:nvPr/>
        </p:nvSpPr>
        <p:spPr bwMode="auto">
          <a:xfrm>
            <a:off x="3203572" y="4072305"/>
            <a:ext cx="7613650" cy="1281113"/>
          </a:xfrm>
          <a:prstGeom prst="rect">
            <a:avLst/>
          </a:prstGeom>
        </p:spPr>
        <p:txBody>
          <a:bodyPr vert="horz" lIns="0" tIns="46800" rIns="91440" bIns="45720" rtlCol="0" anchor="ctr">
            <a:normAutofit/>
          </a:bodyPr>
          <a:lstStyle>
            <a:lvl1pPr marL="342900" indent="-342900" algn="l" defTabSz="685800">
              <a:lnSpc>
                <a:spcPct val="90000"/>
              </a:lnSpc>
              <a:spcBef>
                <a:spcPts val="0"/>
              </a:spcBef>
              <a:buFontTx/>
              <a:buBlip>
                <a:blip r:embed="rId3"/>
              </a:buBlip>
              <a:defRPr sz="2250" b="1">
                <a:solidFill>
                  <a:srgbClr val="00A3A6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400">
                <a:solidFill>
                  <a:srgbClr val="478FD1"/>
                </a:solidFill>
              </a:rPr>
              <a:t>Riuscire a fare una vera saturazione? </a:t>
            </a:r>
            <a:endParaRPr lang="fr-FR">
              <a:solidFill>
                <a:srgbClr val="478FD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Naturellement, compliqué! </a:t>
            </a:r>
            <a:endParaRPr/>
          </a:p>
        </p:txBody>
      </p:sp>
      <p:pic>
        <p:nvPicPr>
          <p:cNvPr id="16388" name="Picture 4" descr="Aucune description de photo disponible.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7975764" y="1721006"/>
            <a:ext cx="3579628" cy="1707994"/>
          </a:xfrm>
          <a:prstGeom prst="rect">
            <a:avLst/>
          </a:prstGeom>
          <a:noFill/>
        </p:spPr>
      </p:pic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412727" y="3857485"/>
            <a:ext cx="4033150" cy="210343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171450" indent="-171450" defTabSz="685800">
              <a:lnSpc>
                <a:spcPct val="90000"/>
              </a:lnSpc>
              <a:spcBef>
                <a:spcPts val="750"/>
              </a:spcBef>
              <a:buFont typeface="Arial"/>
              <a:buChar char="•"/>
              <a:defRPr b="0">
                <a:solidFill>
                  <a:srgbClr val="00A3A6"/>
                </a:solidFill>
              </a:defRPr>
            </a:lvl1pPr>
            <a:lvl2pPr marL="514350" indent="-171450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650"/>
            </a:lvl2pPr>
            <a:lvl3pPr marL="857250" indent="-171450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500"/>
            </a:lvl3pPr>
            <a:lvl4pPr marL="1200150" indent="-171450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/>
            </a:lvl4pPr>
            <a:lvl5pPr marL="1543050" indent="-171450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/>
            </a:lvl5pPr>
            <a:lvl6pPr marL="1885950" indent="-171450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/>
            </a:lvl6pPr>
            <a:lvl7pPr marL="2228850" indent="-171450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/>
            </a:lvl7pPr>
            <a:lvl8pPr marL="2571750" indent="-171450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/>
            </a:lvl8pPr>
            <a:lvl9pPr marL="2914650" indent="-171450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/>
            </a:lvl9pPr>
          </a:lstStyle>
          <a:p>
            <a:pPr>
              <a:defRPr/>
            </a:pPr>
            <a:r>
              <a:rPr lang="fr-FR" sz="2000"/>
              <a:t>Polyandrie nécessaire</a:t>
            </a:r>
            <a:endParaRPr/>
          </a:p>
          <a:p>
            <a:pPr marL="342900" lvl="1" indent="0">
              <a:buNone/>
              <a:defRPr/>
            </a:pPr>
            <a:endParaRPr lang="fr-FR" sz="1800"/>
          </a:p>
          <a:p>
            <a:pPr marL="342900" lvl="1" indent="0">
              <a:buNone/>
              <a:defRPr/>
            </a:pPr>
            <a:r>
              <a:rPr lang="fr-FR" sz="1800"/>
              <a:t>En moyenne, une douzaine de faux bourdons s’accouplent avec une reine, 80% des reines avec plus de 5</a:t>
            </a:r>
            <a:endParaRPr/>
          </a:p>
          <a:p>
            <a:pPr marL="342900" lvl="1" indent="0">
              <a:buNone/>
              <a:defRPr/>
            </a:pPr>
            <a:r>
              <a:rPr lang="fr-FR" sz="1800"/>
              <a:t>Reines mal fécondées sont moins viables</a:t>
            </a:r>
            <a:endParaRPr/>
          </a:p>
          <a:p>
            <a:pPr marL="342900" lvl="1" indent="0">
              <a:buNone/>
              <a:defRPr/>
            </a:pPr>
            <a:r>
              <a:rPr lang="fr-FR" sz="1800"/>
              <a:t>	- quantité de semence</a:t>
            </a:r>
            <a:endParaRPr/>
          </a:p>
          <a:p>
            <a:pPr marL="342900" lvl="1" indent="0">
              <a:buNone/>
              <a:defRPr/>
            </a:pPr>
            <a:r>
              <a:rPr lang="fr-FR" sz="1800"/>
              <a:t>	- diversité génétique</a:t>
            </a:r>
            <a:endParaRPr/>
          </a:p>
          <a:p>
            <a:pPr>
              <a:defRPr/>
            </a:pPr>
            <a:endParaRPr lang="fr-FR" sz="2000"/>
          </a:p>
          <a:p>
            <a:pPr marL="342900" lvl="1" indent="0">
              <a:buNone/>
              <a:defRPr/>
            </a:pPr>
            <a:endParaRPr lang="fr-FR" sz="1800"/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452833" y="1037891"/>
            <a:ext cx="3446416" cy="32298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defTabSz="685800">
              <a:lnSpc>
                <a:spcPct val="90000"/>
              </a:lnSpc>
              <a:spcBef>
                <a:spcPts val="750"/>
              </a:spcBef>
              <a:buFont typeface="Arial"/>
              <a:buChar char="•"/>
              <a:defRPr b="0">
                <a:solidFill>
                  <a:srgbClr val="00A3A6"/>
                </a:solidFill>
              </a:defRPr>
            </a:lvl1pPr>
            <a:lvl2pPr marL="514350" indent="-171450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650"/>
            </a:lvl2pPr>
            <a:lvl3pPr marL="857250" indent="-171450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500"/>
            </a:lvl3pPr>
            <a:lvl4pPr marL="1200150" indent="-171450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/>
            </a:lvl4pPr>
            <a:lvl5pPr marL="1543050" indent="-171450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/>
            </a:lvl5pPr>
            <a:lvl6pPr marL="1885950" indent="-171450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/>
            </a:lvl6pPr>
            <a:lvl7pPr marL="2228850" indent="-171450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/>
            </a:lvl7pPr>
            <a:lvl8pPr marL="2571750" indent="-171450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/>
            </a:lvl8pPr>
            <a:lvl9pPr marL="2914650" indent="-171450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/>
            </a:lvl9pPr>
          </a:lstStyle>
          <a:p>
            <a:pPr>
              <a:defRPr/>
            </a:pPr>
            <a:r>
              <a:rPr lang="fr-FR" sz="2000"/>
              <a:t>Les mâles sont LA source de diversité génétique de l’espèce </a:t>
            </a:r>
            <a:endParaRPr/>
          </a:p>
          <a:p>
            <a:pPr marL="342900" lvl="1" indent="0">
              <a:buNone/>
              <a:defRPr/>
            </a:pPr>
            <a:endParaRPr lang="fr-FR" sz="1800"/>
          </a:p>
          <a:p>
            <a:pPr marL="342900" lvl="1" indent="0">
              <a:buNone/>
              <a:defRPr/>
            </a:pPr>
            <a:r>
              <a:rPr lang="fr-FR" sz="1800"/>
              <a:t>Les reines restent dans la colonie ou essaiment à quelques centaines de metres</a:t>
            </a:r>
          </a:p>
          <a:p>
            <a:pPr marL="342900" lvl="1" indent="0">
              <a:buNone/>
              <a:defRPr/>
            </a:pPr>
            <a:r>
              <a:rPr lang="fr-FR" sz="1800"/>
              <a:t>Les faux bourdons dérivent de ruche en ruche, jusqu’à 30 km</a:t>
            </a:r>
            <a:endParaRPr/>
          </a:p>
          <a:p>
            <a:pPr marL="342900" lvl="1" indent="0">
              <a:buNone/>
              <a:defRPr/>
            </a:pPr>
            <a:endParaRPr lang="fr-FR" sz="1800"/>
          </a:p>
          <a:p>
            <a:pPr marL="342900" lvl="1" indent="0">
              <a:buNone/>
              <a:defRPr/>
            </a:pPr>
            <a:endParaRPr lang="fr-FR" sz="1800" b="1"/>
          </a:p>
          <a:p>
            <a:pPr>
              <a:defRPr/>
            </a:pPr>
            <a:endParaRPr lang="fr-FR" sz="2000"/>
          </a:p>
          <a:p>
            <a:pPr marL="342900" lvl="1" indent="0">
              <a:buNone/>
              <a:defRPr/>
            </a:pPr>
            <a:endParaRPr lang="fr-FR" sz="1800"/>
          </a:p>
        </p:txBody>
      </p:sp>
      <p:grpSp>
        <p:nvGrpSpPr>
          <p:cNvPr id="2" name="Groupe 1"/>
          <p:cNvGrpSpPr/>
          <p:nvPr/>
        </p:nvGrpSpPr>
        <p:grpSpPr bwMode="auto">
          <a:xfrm>
            <a:off x="8266396" y="3694489"/>
            <a:ext cx="2998364" cy="1046497"/>
            <a:chOff x="6096000" y="3557854"/>
            <a:chExt cx="2998364" cy="1046497"/>
          </a:xfrm>
        </p:grpSpPr>
        <p:sp>
          <p:nvSpPr>
            <p:cNvPr id="14" name="Rectangle 13"/>
            <p:cNvSpPr/>
            <p:nvPr/>
          </p:nvSpPr>
          <p:spPr bwMode="auto">
            <a:xfrm>
              <a:off x="6751027" y="3557854"/>
              <a:ext cx="1715726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/>
                <a:t>Dérive très forte</a:t>
              </a:r>
              <a:endParaRPr/>
            </a:p>
          </p:txBody>
        </p:sp>
        <p:pic>
          <p:nvPicPr>
            <p:cNvPr id="15" name="Image 14" descr="Attention.jpg"/>
            <p:cNvPicPr>
              <a:picLocks noChangeAspect="1"/>
            </p:cNvPicPr>
            <p:nvPr/>
          </p:nvPicPr>
          <p:blipFill>
            <a:blip r:embed="rId4"/>
            <a:stretch/>
          </p:blipFill>
          <p:spPr bwMode="auto">
            <a:xfrm>
              <a:off x="6096000" y="3557854"/>
              <a:ext cx="436098" cy="436098"/>
            </a:xfrm>
            <a:prstGeom prst="rect">
              <a:avLst/>
            </a:prstGeom>
          </p:spPr>
        </p:pic>
        <p:sp>
          <p:nvSpPr>
            <p:cNvPr id="16" name="Rectangle 15"/>
            <p:cNvSpPr/>
            <p:nvPr/>
          </p:nvSpPr>
          <p:spPr bwMode="auto">
            <a:xfrm>
              <a:off x="6854828" y="3865687"/>
              <a:ext cx="2239536" cy="738664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lvl="1">
                <a:defRPr/>
              </a:pPr>
              <a:r>
                <a:rPr lang="fr-FR" sz="1400"/>
                <a:t>55% ruches voisine</a:t>
              </a:r>
              <a:endParaRPr/>
            </a:p>
            <a:p>
              <a:pPr lvl="1">
                <a:defRPr/>
              </a:pPr>
              <a:r>
                <a:rPr lang="fr-FR" sz="1400"/>
                <a:t>42% ruche d’origine</a:t>
              </a:r>
              <a:endParaRPr/>
            </a:p>
            <a:p>
              <a:pPr lvl="1">
                <a:defRPr/>
              </a:pPr>
              <a:r>
                <a:rPr lang="fr-FR" sz="1400"/>
                <a:t>3% autre rucher</a:t>
              </a:r>
              <a:endParaRPr/>
            </a:p>
          </p:txBody>
        </p:sp>
      </p:grpSp>
      <p:sp>
        <p:nvSpPr>
          <p:cNvPr id="10" name="Titre 2"/>
          <p:cNvSpPr txBox="1"/>
          <p:nvPr/>
        </p:nvSpPr>
        <p:spPr bwMode="auto">
          <a:xfrm>
            <a:off x="5499125" y="149640"/>
            <a:ext cx="10216343" cy="888251"/>
          </a:xfrm>
          <a:prstGeom prst="rect">
            <a:avLst/>
          </a:prstGeom>
        </p:spPr>
        <p:txBody>
          <a:bodyPr vert="horz" lIns="0" tIns="46800" rIns="91440" bIns="45720" rtlCol="0" anchor="ctr" anchorCtr="0">
            <a:normAutofit/>
          </a:bodyPr>
          <a:lstStyle>
            <a:lvl1pPr marL="342900" indent="-342900" algn="l" defTabSz="685800">
              <a:lnSpc>
                <a:spcPct val="90000"/>
              </a:lnSpc>
              <a:spcBef>
                <a:spcPts val="0"/>
              </a:spcBef>
              <a:buFontTx/>
              <a:buBlip>
                <a:blip r:embed="rId5"/>
              </a:buBlip>
              <a:defRPr sz="2250" b="1">
                <a:solidFill>
                  <a:srgbClr val="00A3A6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>
                <a:solidFill>
                  <a:srgbClr val="478FD1"/>
                </a:solidFill>
              </a:rPr>
              <a:t>Naturalmente complicato!</a:t>
            </a:r>
            <a:endParaRPr/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4128157" y="1037890"/>
            <a:ext cx="3446416" cy="32298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defTabSz="685800">
              <a:lnSpc>
                <a:spcPct val="90000"/>
              </a:lnSpc>
              <a:spcBef>
                <a:spcPts val="750"/>
              </a:spcBef>
              <a:buFont typeface="Arial"/>
              <a:buChar char="•"/>
              <a:defRPr b="0">
                <a:solidFill>
                  <a:srgbClr val="00A3A6"/>
                </a:solidFill>
              </a:defRPr>
            </a:lvl1pPr>
            <a:lvl2pPr marL="514350" indent="-171450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650"/>
            </a:lvl2pPr>
            <a:lvl3pPr marL="857250" indent="-171450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500"/>
            </a:lvl3pPr>
            <a:lvl4pPr marL="1200150" indent="-171450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/>
            </a:lvl4pPr>
            <a:lvl5pPr marL="1543050" indent="-171450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/>
            </a:lvl5pPr>
            <a:lvl6pPr marL="1885950" indent="-171450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/>
            </a:lvl6pPr>
            <a:lvl7pPr marL="2228850" indent="-171450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/>
            </a:lvl7pPr>
            <a:lvl8pPr marL="2571750" indent="-171450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/>
            </a:lvl8pPr>
            <a:lvl9pPr marL="2914650" indent="-171450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/>
            </a:lvl9pPr>
          </a:lstStyle>
          <a:p>
            <a:pPr>
              <a:defRPr/>
            </a:pPr>
            <a:r>
              <a:rPr lang="fr-FR" sz="2000">
                <a:solidFill>
                  <a:srgbClr val="478FD1"/>
                </a:solidFill>
              </a:rPr>
              <a:t>I fuchi sono LA fonte di diversità genetica della specie</a:t>
            </a:r>
          </a:p>
          <a:p>
            <a:pPr marL="342900" lvl="1" indent="0">
              <a:buNone/>
              <a:defRPr/>
            </a:pPr>
            <a:endParaRPr lang="fr-FR" sz="1800">
              <a:solidFill>
                <a:srgbClr val="478FD1"/>
              </a:solidFill>
            </a:endParaRPr>
          </a:p>
          <a:p>
            <a:pPr marL="342900" lvl="1" indent="0">
              <a:buNone/>
              <a:defRPr/>
            </a:pPr>
            <a:r>
              <a:rPr lang="fr-FR" sz="1800">
                <a:solidFill>
                  <a:srgbClr val="478FD1"/>
                </a:solidFill>
              </a:rPr>
              <a:t>Le regine restano nella colonia o sciamano a qualche centinaio di metri.</a:t>
            </a:r>
            <a:br>
              <a:rPr lang="fr-FR" sz="1800">
                <a:solidFill>
                  <a:srgbClr val="478FD1"/>
                </a:solidFill>
              </a:rPr>
            </a:br>
            <a:r>
              <a:rPr lang="fr-FR" sz="1800">
                <a:solidFill>
                  <a:srgbClr val="478FD1"/>
                </a:solidFill>
              </a:rPr>
              <a:t>I fuchi derivano da arnia a arnia, fino a 30 km</a:t>
            </a:r>
            <a:endParaRPr/>
          </a:p>
          <a:p>
            <a:pPr marL="342900" lvl="1" indent="0">
              <a:buNone/>
              <a:defRPr/>
            </a:pPr>
            <a:endParaRPr lang="fr-FR" sz="1800" b="1">
              <a:solidFill>
                <a:srgbClr val="478FD1"/>
              </a:solidFill>
            </a:endParaRPr>
          </a:p>
          <a:p>
            <a:pPr>
              <a:defRPr/>
            </a:pPr>
            <a:endParaRPr lang="fr-FR" sz="2000">
              <a:solidFill>
                <a:srgbClr val="478FD1"/>
              </a:solidFill>
            </a:endParaRPr>
          </a:p>
          <a:p>
            <a:pPr marL="342900" lvl="1" indent="0">
              <a:buNone/>
              <a:defRPr/>
            </a:pPr>
            <a:endParaRPr lang="fr-FR" sz="1800">
              <a:solidFill>
                <a:srgbClr val="478FD1"/>
              </a:solidFill>
            </a:endParaRPr>
          </a:p>
        </p:txBody>
      </p: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4266749" y="3857485"/>
            <a:ext cx="4033150" cy="210343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171450" indent="-171450" defTabSz="685800">
              <a:lnSpc>
                <a:spcPct val="90000"/>
              </a:lnSpc>
              <a:spcBef>
                <a:spcPts val="750"/>
              </a:spcBef>
              <a:buFont typeface="Arial"/>
              <a:buChar char="•"/>
              <a:defRPr b="0">
                <a:solidFill>
                  <a:srgbClr val="00A3A6"/>
                </a:solidFill>
              </a:defRPr>
            </a:lvl1pPr>
            <a:lvl2pPr marL="514350" indent="-171450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650"/>
            </a:lvl2pPr>
            <a:lvl3pPr marL="857250" indent="-171450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500"/>
            </a:lvl3pPr>
            <a:lvl4pPr marL="1200150" indent="-171450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/>
            </a:lvl4pPr>
            <a:lvl5pPr marL="1543050" indent="-171450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/>
            </a:lvl5pPr>
            <a:lvl6pPr marL="1885950" indent="-171450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/>
            </a:lvl6pPr>
            <a:lvl7pPr marL="2228850" indent="-171450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/>
            </a:lvl7pPr>
            <a:lvl8pPr marL="2571750" indent="-171450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/>
            </a:lvl8pPr>
            <a:lvl9pPr marL="2914650" indent="-171450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/>
            </a:lvl9pPr>
          </a:lstStyle>
          <a:p>
            <a:pPr>
              <a:defRPr/>
            </a:pPr>
            <a:r>
              <a:rPr lang="fr-FR" sz="2000">
                <a:solidFill>
                  <a:srgbClr val="478FD1"/>
                </a:solidFill>
              </a:rPr>
              <a:t>Poliandria necessaria</a:t>
            </a:r>
          </a:p>
          <a:p>
            <a:pPr marL="342900" lvl="1" indent="0">
              <a:buNone/>
              <a:defRPr/>
            </a:pPr>
            <a:endParaRPr lang="fr-FR" sz="1800">
              <a:solidFill>
                <a:srgbClr val="478FD1"/>
              </a:solidFill>
            </a:endParaRPr>
          </a:p>
          <a:p>
            <a:pPr marL="342900" lvl="1" indent="0">
              <a:buNone/>
              <a:defRPr/>
            </a:pPr>
            <a:r>
              <a:rPr lang="fr-FR" sz="1800">
                <a:solidFill>
                  <a:srgbClr val="478FD1"/>
                </a:solidFill>
              </a:rPr>
              <a:t>In media, una dozzina di fuchi si accoppiano con una regina, 80% delle regine con più di 5.</a:t>
            </a:r>
            <a:endParaRPr/>
          </a:p>
          <a:p>
            <a:pPr marL="342900" lvl="1" indent="0">
              <a:buNone/>
              <a:defRPr/>
            </a:pPr>
            <a:r>
              <a:rPr lang="fr-FR" sz="1800">
                <a:solidFill>
                  <a:srgbClr val="478FD1"/>
                </a:solidFill>
              </a:rPr>
              <a:t>Regine mal fecondate sono meno durature</a:t>
            </a:r>
          </a:p>
          <a:p>
            <a:pPr marL="342900" lvl="1" indent="0">
              <a:buNone/>
              <a:defRPr/>
            </a:pPr>
            <a:r>
              <a:rPr lang="fr-FR" sz="1800">
                <a:solidFill>
                  <a:srgbClr val="478FD1"/>
                </a:solidFill>
              </a:rPr>
              <a:t>	- Quantità di materiale spermatico</a:t>
            </a:r>
          </a:p>
          <a:p>
            <a:pPr marL="342900" lvl="1" indent="0">
              <a:buNone/>
              <a:defRPr/>
            </a:pPr>
            <a:r>
              <a:rPr lang="fr-FR" sz="1800">
                <a:solidFill>
                  <a:srgbClr val="478FD1"/>
                </a:solidFill>
              </a:rPr>
              <a:t>	- Diversità genetica</a:t>
            </a:r>
            <a:endParaRPr lang="fr-FR" sz="2000">
              <a:solidFill>
                <a:srgbClr val="478FD1"/>
              </a:solidFill>
            </a:endParaRPr>
          </a:p>
          <a:p>
            <a:pPr marL="342900" lvl="1" indent="0">
              <a:buNone/>
              <a:defRPr/>
            </a:pPr>
            <a:endParaRPr lang="fr-FR" sz="18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 bwMode="auto">
          <a:xfrm>
            <a:off x="1178829" y="495928"/>
            <a:ext cx="6589712" cy="655638"/>
          </a:xfrm>
        </p:spPr>
        <p:txBody>
          <a:bodyPr/>
          <a:lstStyle/>
          <a:p>
            <a:pPr>
              <a:defRPr/>
            </a:pPr>
            <a:r>
              <a:rPr lang="fr-FR"/>
              <a:t>Maîtriser les accouplements</a:t>
            </a:r>
            <a:endParaRPr/>
          </a:p>
        </p:txBody>
      </p:sp>
      <p:sp>
        <p:nvSpPr>
          <p:cNvPr id="13" name="Espace réservé du contenu 2"/>
          <p:cNvSpPr>
            <a:spLocks noGrp="1"/>
          </p:cNvSpPr>
          <p:nvPr>
            <p:ph idx="4294967295"/>
          </p:nvPr>
        </p:nvSpPr>
        <p:spPr bwMode="auto">
          <a:xfrm>
            <a:off x="1537264" y="1174893"/>
            <a:ext cx="4138321" cy="3247086"/>
          </a:xfrm>
        </p:spPr>
        <p:txBody>
          <a:bodyPr>
            <a:noAutofit/>
          </a:bodyPr>
          <a:lstStyle/>
          <a:p>
            <a:pPr>
              <a:buFont typeface="Wingdings"/>
              <a:buChar char="Ø"/>
              <a:defRPr/>
            </a:pPr>
            <a:r>
              <a:rPr lang="fr-FR" sz="1800" dirty="0"/>
              <a:t> </a:t>
            </a:r>
            <a:r>
              <a:rPr lang="fr-FR" sz="1800" b="1" dirty="0"/>
              <a:t>Saturation</a:t>
            </a:r>
            <a:r>
              <a:rPr lang="fr-FR" sz="1800" dirty="0"/>
              <a:t> du rucher en colonies à mâles (connaissance approximative de la voie mâle)</a:t>
            </a:r>
            <a:endParaRPr dirty="0"/>
          </a:p>
          <a:p>
            <a:pPr>
              <a:buFont typeface="Wingdings"/>
              <a:buChar char="Ø"/>
              <a:defRPr/>
            </a:pPr>
            <a:endParaRPr lang="fr-FR" sz="1800" dirty="0"/>
          </a:p>
          <a:p>
            <a:pPr>
              <a:buFont typeface="Wingdings"/>
              <a:buChar char="Ø"/>
              <a:defRPr/>
            </a:pPr>
            <a:r>
              <a:rPr lang="fr-FR" sz="1800" dirty="0"/>
              <a:t>Travailler en </a:t>
            </a:r>
            <a:r>
              <a:rPr lang="fr-FR" sz="1800" b="1" dirty="0"/>
              <a:t>station de fécondation isolée</a:t>
            </a:r>
            <a:r>
              <a:rPr lang="fr-FR" sz="1800" dirty="0"/>
              <a:t> (connaissance de la lignée de mâles)</a:t>
            </a:r>
            <a:endParaRPr dirty="0"/>
          </a:p>
          <a:p>
            <a:pPr lvl="1">
              <a:buFont typeface="Wingdings"/>
              <a:buChar char="Ø"/>
              <a:defRPr/>
            </a:pPr>
            <a:r>
              <a:rPr lang="fr-FR" dirty="0">
                <a:solidFill>
                  <a:srgbClr val="00A3A6"/>
                </a:solidFill>
              </a:rPr>
              <a:t>Montagne </a:t>
            </a:r>
            <a:endParaRPr dirty="0"/>
          </a:p>
          <a:p>
            <a:pPr lvl="1">
              <a:buFont typeface="Wingdings"/>
              <a:buChar char="Ø"/>
              <a:defRPr/>
            </a:pPr>
            <a:r>
              <a:rPr lang="fr-FR" dirty="0">
                <a:solidFill>
                  <a:srgbClr val="00A3A6"/>
                </a:solidFill>
              </a:rPr>
              <a:t>Iles</a:t>
            </a:r>
            <a:endParaRPr dirty="0"/>
          </a:p>
          <a:p>
            <a:pPr>
              <a:buFont typeface="Wingdings"/>
              <a:buChar char="Ø"/>
              <a:defRPr/>
            </a:pPr>
            <a:endParaRPr lang="fr-FR" sz="1800" dirty="0"/>
          </a:p>
          <a:p>
            <a:pPr>
              <a:buFont typeface="Wingdings"/>
              <a:buChar char="Ø"/>
              <a:defRPr/>
            </a:pPr>
            <a:r>
              <a:rPr lang="fr-FR" sz="1800" dirty="0"/>
              <a:t>Travailler par </a:t>
            </a:r>
            <a:r>
              <a:rPr lang="fr-FR" sz="1800" b="1" dirty="0"/>
              <a:t>insémination</a:t>
            </a:r>
            <a:r>
              <a:rPr lang="fr-FR" sz="1800" dirty="0"/>
              <a:t> (connaissance de la colonie donneuse de mâles, du nombre de mâles, du volume de semence…)</a:t>
            </a:r>
            <a:endParaRPr dirty="0"/>
          </a:p>
          <a:p>
            <a:pPr>
              <a:buFont typeface="Wingdings"/>
              <a:buChar char="Ø"/>
              <a:defRPr/>
            </a:pPr>
            <a:endParaRPr lang="fr-FR" sz="1800" dirty="0"/>
          </a:p>
        </p:txBody>
      </p:sp>
      <p:sp>
        <p:nvSpPr>
          <p:cNvPr id="10" name="ZoneTexte 9"/>
          <p:cNvSpPr txBox="1"/>
          <p:nvPr/>
        </p:nvSpPr>
        <p:spPr bwMode="auto">
          <a:xfrm>
            <a:off x="10200457" y="371703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endParaRPr lang="fr-FR"/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426680" y="1151566"/>
            <a:ext cx="1537258" cy="1175148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8" name="Picture 2" descr="\\alp-skoswb-1006\BGD\Allgemeine Ablage\Fotos\Hunzinger M. Zucht Juni 13\Drohnenvölker Dent de Lys.JPG"/>
          <p:cNvPicPr/>
          <p:nvPr/>
        </p:nvPicPr>
        <p:blipFill>
          <a:blip r:embed="rId4"/>
          <a:srcRect r="10295" b="2170"/>
          <a:stretch/>
        </p:blipFill>
        <p:spPr bwMode="auto">
          <a:xfrm>
            <a:off x="5478238" y="2775109"/>
            <a:ext cx="1537258" cy="1163199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6580602" y="5401339"/>
            <a:ext cx="1187939" cy="1287717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9" name="Image 18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4623559" y="5401339"/>
            <a:ext cx="1976497" cy="1287717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9" name="Triangle isocèle 8"/>
          <p:cNvSpPr/>
          <p:nvPr/>
        </p:nvSpPr>
        <p:spPr bwMode="auto">
          <a:xfrm>
            <a:off x="899174" y="1839640"/>
            <a:ext cx="309894" cy="3343656"/>
          </a:xfrm>
          <a:prstGeom prst="triangle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fr-FR" sz="1800">
              <a:solidFill>
                <a:prstClr val="white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 bwMode="auto">
          <a:xfrm>
            <a:off x="214789" y="1936210"/>
            <a:ext cx="356188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800" b="1">
                <a:solidFill>
                  <a:srgbClr val="FF0000"/>
                </a:solidFill>
                <a:latin typeface="Century Gothic"/>
                <a:ea typeface="Arial"/>
              </a:rPr>
              <a:t>F</a:t>
            </a:r>
            <a:endParaRPr/>
          </a:p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800" b="1">
                <a:solidFill>
                  <a:srgbClr val="FF0000"/>
                </a:solidFill>
                <a:latin typeface="Century Gothic"/>
                <a:ea typeface="Arial"/>
              </a:rPr>
              <a:t>I</a:t>
            </a:r>
            <a:endParaRPr/>
          </a:p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800" b="1">
                <a:solidFill>
                  <a:srgbClr val="FF0000"/>
                </a:solidFill>
                <a:latin typeface="Century Gothic"/>
                <a:ea typeface="Arial"/>
              </a:rPr>
              <a:t>A</a:t>
            </a:r>
            <a:endParaRPr/>
          </a:p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800" b="1">
                <a:solidFill>
                  <a:srgbClr val="FF0000"/>
                </a:solidFill>
                <a:latin typeface="Century Gothic"/>
                <a:ea typeface="Arial"/>
              </a:rPr>
              <a:t>B</a:t>
            </a:r>
            <a:endParaRPr/>
          </a:p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800" b="1">
                <a:solidFill>
                  <a:srgbClr val="FF0000"/>
                </a:solidFill>
                <a:latin typeface="Century Gothic"/>
                <a:ea typeface="Arial"/>
              </a:rPr>
              <a:t>I</a:t>
            </a:r>
            <a:endParaRPr/>
          </a:p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800" b="1">
                <a:solidFill>
                  <a:srgbClr val="FF0000"/>
                </a:solidFill>
                <a:latin typeface="Century Gothic"/>
                <a:ea typeface="Arial"/>
              </a:rPr>
              <a:t>L</a:t>
            </a:r>
            <a:endParaRPr/>
          </a:p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800" b="1">
                <a:solidFill>
                  <a:srgbClr val="FF0000"/>
                </a:solidFill>
                <a:latin typeface="Century Gothic"/>
                <a:ea typeface="Arial"/>
              </a:rPr>
              <a:t>I</a:t>
            </a:r>
            <a:endParaRPr/>
          </a:p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800" b="1">
                <a:solidFill>
                  <a:srgbClr val="FF0000"/>
                </a:solidFill>
                <a:latin typeface="Century Gothic"/>
                <a:ea typeface="Arial"/>
              </a:rPr>
              <a:t>T</a:t>
            </a:r>
            <a:endParaRPr/>
          </a:p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800" b="1">
                <a:solidFill>
                  <a:srgbClr val="FF0000"/>
                </a:solidFill>
                <a:latin typeface="Century Gothic"/>
                <a:ea typeface="Arial"/>
              </a:rPr>
              <a:t>E</a:t>
            </a:r>
            <a:endParaRPr/>
          </a:p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800" b="1">
                <a:solidFill>
                  <a:srgbClr val="FF0000"/>
                </a:solidFill>
                <a:latin typeface="Century Gothic"/>
                <a:ea typeface="Arial"/>
              </a:rPr>
              <a:t> </a:t>
            </a:r>
            <a:endParaRPr/>
          </a:p>
        </p:txBody>
      </p:sp>
      <p:sp>
        <p:nvSpPr>
          <p:cNvPr id="12" name="Titre 1"/>
          <p:cNvSpPr txBox="1"/>
          <p:nvPr/>
        </p:nvSpPr>
        <p:spPr bwMode="auto">
          <a:xfrm>
            <a:off x="7266254" y="495928"/>
            <a:ext cx="4568389" cy="655638"/>
          </a:xfrm>
          <a:prstGeom prst="rect">
            <a:avLst/>
          </a:prstGeom>
        </p:spPr>
        <p:txBody>
          <a:bodyPr vert="horz" lIns="0" tIns="46800" rIns="91440" bIns="45720" rtlCol="0" anchor="ctr">
            <a:normAutofit/>
          </a:bodyPr>
          <a:lstStyle>
            <a:lvl1pPr marL="342900" indent="-342900" algn="l" defTabSz="685800">
              <a:lnSpc>
                <a:spcPct val="90000"/>
              </a:lnSpc>
              <a:spcBef>
                <a:spcPts val="0"/>
              </a:spcBef>
              <a:buFontTx/>
              <a:buBlip>
                <a:blip r:embed="rId7"/>
              </a:buBlip>
              <a:defRPr sz="2250" b="1">
                <a:solidFill>
                  <a:srgbClr val="00A3A6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>
                <a:solidFill>
                  <a:srgbClr val="478FD1"/>
                </a:solidFill>
              </a:rPr>
              <a:t>Controllo degli accoppiamenti</a:t>
            </a:r>
          </a:p>
        </p:txBody>
      </p:sp>
      <p:sp>
        <p:nvSpPr>
          <p:cNvPr id="16" name="Espace réservé du contenu 2"/>
          <p:cNvSpPr txBox="1"/>
          <p:nvPr/>
        </p:nvSpPr>
        <p:spPr bwMode="auto">
          <a:xfrm>
            <a:off x="7481287" y="1151566"/>
            <a:ext cx="4138321" cy="32470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>
              <a:lnSpc>
                <a:spcPct val="90000"/>
              </a:lnSpc>
              <a:spcBef>
                <a:spcPts val="750"/>
              </a:spcBef>
              <a:buFont typeface="Arial"/>
              <a:buChar char="•"/>
              <a:defRPr sz="1950">
                <a:solidFill>
                  <a:srgbClr val="00A3A6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/>
              <a:buChar char="Ø"/>
              <a:defRPr/>
            </a:pPr>
            <a:r>
              <a:rPr lang="fr-FR" sz="1800" dirty="0">
                <a:solidFill>
                  <a:srgbClr val="478FD1"/>
                </a:solidFill>
              </a:rPr>
              <a:t> </a:t>
            </a:r>
            <a:r>
              <a:rPr lang="fr-FR" sz="1800" b="1" dirty="0" err="1">
                <a:solidFill>
                  <a:srgbClr val="478FD1"/>
                </a:solidFill>
              </a:rPr>
              <a:t>Saturazione</a:t>
            </a:r>
            <a:r>
              <a:rPr lang="fr-FR" sz="1800" b="1" dirty="0">
                <a:solidFill>
                  <a:srgbClr val="478FD1"/>
                </a:solidFill>
              </a:rPr>
              <a:t> </a:t>
            </a:r>
            <a:r>
              <a:rPr lang="fr-FR" sz="1800" dirty="0" err="1">
                <a:solidFill>
                  <a:srgbClr val="478FD1"/>
                </a:solidFill>
              </a:rPr>
              <a:t>dell’apiario</a:t>
            </a:r>
            <a:r>
              <a:rPr lang="fr-FR" sz="1800" dirty="0">
                <a:solidFill>
                  <a:srgbClr val="478FD1"/>
                </a:solidFill>
              </a:rPr>
              <a:t> con </a:t>
            </a:r>
            <a:r>
              <a:rPr lang="fr-FR" sz="1800" dirty="0" err="1">
                <a:solidFill>
                  <a:srgbClr val="478FD1"/>
                </a:solidFill>
              </a:rPr>
              <a:t>alveari</a:t>
            </a:r>
            <a:r>
              <a:rPr lang="fr-FR" sz="1800" dirty="0">
                <a:solidFill>
                  <a:srgbClr val="478FD1"/>
                </a:solidFill>
              </a:rPr>
              <a:t> da </a:t>
            </a:r>
            <a:r>
              <a:rPr lang="fr-FR" sz="1800" dirty="0" err="1">
                <a:solidFill>
                  <a:srgbClr val="478FD1"/>
                </a:solidFill>
              </a:rPr>
              <a:t>fuco</a:t>
            </a:r>
            <a:r>
              <a:rPr lang="fr-FR" sz="1800" dirty="0">
                <a:solidFill>
                  <a:srgbClr val="478FD1"/>
                </a:solidFill>
              </a:rPr>
              <a:t> (</a:t>
            </a:r>
            <a:r>
              <a:rPr lang="fr-FR" sz="1800" dirty="0" err="1">
                <a:solidFill>
                  <a:srgbClr val="478FD1"/>
                </a:solidFill>
              </a:rPr>
              <a:t>conoscenza</a:t>
            </a:r>
            <a:r>
              <a:rPr lang="fr-FR" sz="1800" dirty="0">
                <a:solidFill>
                  <a:srgbClr val="478FD1"/>
                </a:solidFill>
              </a:rPr>
              <a:t> </a:t>
            </a:r>
            <a:r>
              <a:rPr lang="fr-FR" sz="1800" dirty="0" err="1">
                <a:solidFill>
                  <a:srgbClr val="478FD1"/>
                </a:solidFill>
              </a:rPr>
              <a:t>approssimativa</a:t>
            </a:r>
            <a:r>
              <a:rPr lang="fr-FR" sz="1800" dirty="0">
                <a:solidFill>
                  <a:srgbClr val="478FD1"/>
                </a:solidFill>
              </a:rPr>
              <a:t> </a:t>
            </a:r>
            <a:r>
              <a:rPr lang="fr-FR" sz="1800" dirty="0" err="1">
                <a:solidFill>
                  <a:srgbClr val="478FD1"/>
                </a:solidFill>
              </a:rPr>
              <a:t>della</a:t>
            </a:r>
            <a:r>
              <a:rPr lang="fr-FR" sz="1800" dirty="0">
                <a:solidFill>
                  <a:srgbClr val="478FD1"/>
                </a:solidFill>
              </a:rPr>
              <a:t> via </a:t>
            </a:r>
            <a:r>
              <a:rPr lang="fr-FR" sz="1800" dirty="0" err="1">
                <a:solidFill>
                  <a:srgbClr val="478FD1"/>
                </a:solidFill>
              </a:rPr>
              <a:t>maschile</a:t>
            </a:r>
            <a:r>
              <a:rPr lang="fr-FR" sz="1800" dirty="0">
                <a:solidFill>
                  <a:srgbClr val="478FD1"/>
                </a:solidFill>
              </a:rPr>
              <a:t>)</a:t>
            </a:r>
            <a:endParaRPr dirty="0"/>
          </a:p>
          <a:p>
            <a:pPr>
              <a:buFont typeface="Wingdings"/>
              <a:buChar char="Ø"/>
              <a:defRPr/>
            </a:pPr>
            <a:endParaRPr lang="fr-FR" sz="1800" dirty="0">
              <a:solidFill>
                <a:srgbClr val="478FD1"/>
              </a:solidFill>
            </a:endParaRPr>
          </a:p>
          <a:p>
            <a:pPr>
              <a:buFont typeface="Wingdings"/>
              <a:buChar char="Ø"/>
              <a:defRPr/>
            </a:pPr>
            <a:r>
              <a:rPr lang="fr-FR" sz="1800" dirty="0">
                <a:solidFill>
                  <a:srgbClr val="478FD1"/>
                </a:solidFill>
              </a:rPr>
              <a:t> </a:t>
            </a:r>
            <a:r>
              <a:rPr lang="fr-FR" sz="1800" dirty="0" err="1">
                <a:solidFill>
                  <a:srgbClr val="478FD1"/>
                </a:solidFill>
              </a:rPr>
              <a:t>Lavorare</a:t>
            </a:r>
            <a:r>
              <a:rPr lang="fr-FR" sz="1800" dirty="0">
                <a:solidFill>
                  <a:srgbClr val="478FD1"/>
                </a:solidFill>
              </a:rPr>
              <a:t> in </a:t>
            </a:r>
            <a:r>
              <a:rPr lang="fr-FR" sz="1800" b="1" dirty="0" err="1">
                <a:solidFill>
                  <a:srgbClr val="478FD1"/>
                </a:solidFill>
              </a:rPr>
              <a:t>stazione</a:t>
            </a:r>
            <a:r>
              <a:rPr lang="fr-FR" sz="1800" b="1" dirty="0">
                <a:solidFill>
                  <a:srgbClr val="478FD1"/>
                </a:solidFill>
              </a:rPr>
              <a:t> di </a:t>
            </a:r>
            <a:r>
              <a:rPr lang="fr-FR" sz="1800" b="1" dirty="0" err="1">
                <a:solidFill>
                  <a:srgbClr val="478FD1"/>
                </a:solidFill>
              </a:rPr>
              <a:t>fecondazione</a:t>
            </a:r>
            <a:r>
              <a:rPr lang="fr-FR" sz="1800" b="1" dirty="0">
                <a:solidFill>
                  <a:srgbClr val="478FD1"/>
                </a:solidFill>
              </a:rPr>
              <a:t> </a:t>
            </a:r>
            <a:r>
              <a:rPr lang="fr-FR" sz="1800" b="1" dirty="0" err="1">
                <a:solidFill>
                  <a:srgbClr val="478FD1"/>
                </a:solidFill>
              </a:rPr>
              <a:t>isolata</a:t>
            </a:r>
            <a:r>
              <a:rPr lang="fr-FR" sz="1800" b="1" dirty="0">
                <a:solidFill>
                  <a:srgbClr val="478FD1"/>
                </a:solidFill>
              </a:rPr>
              <a:t> </a:t>
            </a:r>
            <a:r>
              <a:rPr lang="fr-FR" sz="1800" dirty="0">
                <a:solidFill>
                  <a:srgbClr val="478FD1"/>
                </a:solidFill>
              </a:rPr>
              <a:t>(</a:t>
            </a:r>
            <a:r>
              <a:rPr lang="fr-FR" sz="1800" dirty="0" err="1">
                <a:solidFill>
                  <a:srgbClr val="478FD1"/>
                </a:solidFill>
              </a:rPr>
              <a:t>conoscenza</a:t>
            </a:r>
            <a:r>
              <a:rPr lang="fr-FR" sz="1800" dirty="0">
                <a:solidFill>
                  <a:srgbClr val="478FD1"/>
                </a:solidFill>
              </a:rPr>
              <a:t> dei </a:t>
            </a:r>
            <a:r>
              <a:rPr lang="fr-FR" sz="1800" dirty="0" err="1">
                <a:solidFill>
                  <a:srgbClr val="478FD1"/>
                </a:solidFill>
              </a:rPr>
              <a:t>ceppi</a:t>
            </a:r>
            <a:r>
              <a:rPr lang="fr-FR" sz="1800" dirty="0">
                <a:solidFill>
                  <a:srgbClr val="478FD1"/>
                </a:solidFill>
              </a:rPr>
              <a:t> </a:t>
            </a:r>
            <a:r>
              <a:rPr lang="fr-FR" sz="1800" dirty="0" err="1">
                <a:solidFill>
                  <a:srgbClr val="478FD1"/>
                </a:solidFill>
              </a:rPr>
              <a:t>maschili</a:t>
            </a:r>
            <a:r>
              <a:rPr lang="fr-FR" sz="1800" dirty="0">
                <a:solidFill>
                  <a:srgbClr val="478FD1"/>
                </a:solidFill>
              </a:rPr>
              <a:t>)</a:t>
            </a:r>
            <a:endParaRPr dirty="0"/>
          </a:p>
          <a:p>
            <a:pPr lvl="1">
              <a:buFont typeface="Wingdings"/>
              <a:buChar char="Ø"/>
              <a:defRPr/>
            </a:pPr>
            <a:r>
              <a:rPr lang="fr-FR" dirty="0">
                <a:solidFill>
                  <a:srgbClr val="478FD1"/>
                </a:solidFill>
              </a:rPr>
              <a:t>Montagna </a:t>
            </a:r>
            <a:endParaRPr dirty="0"/>
          </a:p>
          <a:p>
            <a:pPr lvl="1">
              <a:buFont typeface="Wingdings"/>
              <a:buChar char="Ø"/>
              <a:defRPr/>
            </a:pPr>
            <a:r>
              <a:rPr lang="fr-FR" dirty="0">
                <a:solidFill>
                  <a:srgbClr val="478FD1"/>
                </a:solidFill>
              </a:rPr>
              <a:t>Isole</a:t>
            </a:r>
            <a:endParaRPr dirty="0"/>
          </a:p>
          <a:p>
            <a:pPr lvl="1">
              <a:buFont typeface="Wingdings"/>
              <a:buChar char="Ø"/>
              <a:defRPr/>
            </a:pPr>
            <a:endParaRPr lang="fr-FR" dirty="0">
              <a:solidFill>
                <a:srgbClr val="478FD1"/>
              </a:solidFill>
            </a:endParaRPr>
          </a:p>
          <a:p>
            <a:pPr>
              <a:buFont typeface="Wingdings"/>
              <a:buChar char="Ø"/>
              <a:defRPr/>
            </a:pPr>
            <a:endParaRPr lang="fr-FR" sz="1800" dirty="0">
              <a:solidFill>
                <a:srgbClr val="478FD1"/>
              </a:solidFill>
            </a:endParaRPr>
          </a:p>
          <a:p>
            <a:pPr>
              <a:buFont typeface="Wingdings"/>
              <a:buChar char="Ø"/>
              <a:defRPr/>
            </a:pPr>
            <a:r>
              <a:rPr lang="fr-FR" sz="1800" dirty="0" err="1">
                <a:solidFill>
                  <a:srgbClr val="478FD1"/>
                </a:solidFill>
              </a:rPr>
              <a:t>Praticare</a:t>
            </a:r>
            <a:r>
              <a:rPr lang="fr-FR" sz="1800" dirty="0">
                <a:solidFill>
                  <a:srgbClr val="478FD1"/>
                </a:solidFill>
              </a:rPr>
              <a:t> l’</a:t>
            </a:r>
            <a:r>
              <a:rPr lang="fr-FR" sz="1800" b="1" dirty="0" err="1">
                <a:solidFill>
                  <a:srgbClr val="478FD1"/>
                </a:solidFill>
              </a:rPr>
              <a:t>inseminazione</a:t>
            </a:r>
            <a:r>
              <a:rPr lang="fr-FR" sz="1800" dirty="0">
                <a:solidFill>
                  <a:srgbClr val="478FD1"/>
                </a:solidFill>
              </a:rPr>
              <a:t> (</a:t>
            </a:r>
            <a:r>
              <a:rPr lang="fr-FR" sz="1800" dirty="0" err="1">
                <a:solidFill>
                  <a:srgbClr val="478FD1"/>
                </a:solidFill>
              </a:rPr>
              <a:t>conoscenza</a:t>
            </a:r>
            <a:r>
              <a:rPr lang="fr-FR" sz="1800" dirty="0">
                <a:solidFill>
                  <a:srgbClr val="478FD1"/>
                </a:solidFill>
              </a:rPr>
              <a:t> </a:t>
            </a:r>
            <a:r>
              <a:rPr lang="fr-FR" sz="1800" dirty="0" err="1">
                <a:solidFill>
                  <a:srgbClr val="478FD1"/>
                </a:solidFill>
              </a:rPr>
              <a:t>della</a:t>
            </a:r>
            <a:r>
              <a:rPr lang="fr-FR" sz="1800" dirty="0">
                <a:solidFill>
                  <a:srgbClr val="478FD1"/>
                </a:solidFill>
              </a:rPr>
              <a:t> </a:t>
            </a:r>
            <a:r>
              <a:rPr lang="fr-FR" sz="1800" dirty="0" err="1">
                <a:solidFill>
                  <a:srgbClr val="478FD1"/>
                </a:solidFill>
              </a:rPr>
              <a:t>colonia</a:t>
            </a:r>
            <a:r>
              <a:rPr lang="fr-FR" sz="1800" dirty="0">
                <a:solidFill>
                  <a:srgbClr val="478FD1"/>
                </a:solidFill>
              </a:rPr>
              <a:t> </a:t>
            </a:r>
            <a:r>
              <a:rPr lang="fr-FR" sz="1800" dirty="0" err="1">
                <a:solidFill>
                  <a:srgbClr val="478FD1"/>
                </a:solidFill>
              </a:rPr>
              <a:t>che</a:t>
            </a:r>
            <a:r>
              <a:rPr lang="fr-FR" sz="1800" dirty="0">
                <a:solidFill>
                  <a:srgbClr val="478FD1"/>
                </a:solidFill>
              </a:rPr>
              <a:t> </a:t>
            </a:r>
            <a:r>
              <a:rPr lang="fr-FR" sz="1800" dirty="0" err="1">
                <a:solidFill>
                  <a:srgbClr val="478FD1"/>
                </a:solidFill>
              </a:rPr>
              <a:t>fornisce</a:t>
            </a:r>
            <a:r>
              <a:rPr lang="fr-FR" sz="1800" dirty="0">
                <a:solidFill>
                  <a:srgbClr val="478FD1"/>
                </a:solidFill>
              </a:rPr>
              <a:t> i </a:t>
            </a:r>
            <a:r>
              <a:rPr lang="fr-FR" sz="1800" dirty="0" err="1">
                <a:solidFill>
                  <a:srgbClr val="478FD1"/>
                </a:solidFill>
              </a:rPr>
              <a:t>fuchi</a:t>
            </a:r>
            <a:r>
              <a:rPr lang="fr-FR" sz="1800" dirty="0">
                <a:solidFill>
                  <a:srgbClr val="478FD1"/>
                </a:solidFill>
              </a:rPr>
              <a:t>, </a:t>
            </a:r>
            <a:r>
              <a:rPr lang="fr-FR" sz="1800" dirty="0" err="1">
                <a:solidFill>
                  <a:srgbClr val="478FD1"/>
                </a:solidFill>
              </a:rPr>
              <a:t>del</a:t>
            </a:r>
            <a:r>
              <a:rPr lang="fr-FR" sz="1800" dirty="0">
                <a:solidFill>
                  <a:srgbClr val="478FD1"/>
                </a:solidFill>
              </a:rPr>
              <a:t> </a:t>
            </a:r>
            <a:r>
              <a:rPr lang="fr-FR" sz="1800" dirty="0" err="1">
                <a:solidFill>
                  <a:srgbClr val="478FD1"/>
                </a:solidFill>
              </a:rPr>
              <a:t>numero</a:t>
            </a:r>
            <a:r>
              <a:rPr lang="fr-FR" sz="1800" dirty="0">
                <a:solidFill>
                  <a:srgbClr val="478FD1"/>
                </a:solidFill>
              </a:rPr>
              <a:t> di </a:t>
            </a:r>
            <a:r>
              <a:rPr lang="fr-FR" sz="1800" dirty="0" err="1">
                <a:solidFill>
                  <a:srgbClr val="478FD1"/>
                </a:solidFill>
              </a:rPr>
              <a:t>fuchi</a:t>
            </a:r>
            <a:r>
              <a:rPr lang="fr-FR" sz="1800" dirty="0">
                <a:solidFill>
                  <a:srgbClr val="478FD1"/>
                </a:solidFill>
              </a:rPr>
              <a:t>, </a:t>
            </a:r>
            <a:r>
              <a:rPr lang="fr-FR" sz="1800" dirty="0" err="1">
                <a:solidFill>
                  <a:srgbClr val="478FD1"/>
                </a:solidFill>
              </a:rPr>
              <a:t>del</a:t>
            </a:r>
            <a:r>
              <a:rPr lang="fr-FR" sz="1800" dirty="0">
                <a:solidFill>
                  <a:srgbClr val="478FD1"/>
                </a:solidFill>
              </a:rPr>
              <a:t> volume </a:t>
            </a:r>
            <a:r>
              <a:rPr lang="fr-FR" sz="1800" dirty="0" err="1">
                <a:solidFill>
                  <a:srgbClr val="478FD1"/>
                </a:solidFill>
              </a:rPr>
              <a:t>del</a:t>
            </a:r>
            <a:r>
              <a:rPr lang="fr-FR" sz="1800" dirty="0">
                <a:solidFill>
                  <a:srgbClr val="478FD1"/>
                </a:solidFill>
              </a:rPr>
              <a:t> </a:t>
            </a:r>
            <a:r>
              <a:rPr lang="fr-FR" sz="1800" dirty="0" err="1">
                <a:solidFill>
                  <a:srgbClr val="478FD1"/>
                </a:solidFill>
              </a:rPr>
              <a:t>materiale</a:t>
            </a:r>
            <a:r>
              <a:rPr lang="fr-FR" sz="1800" dirty="0">
                <a:solidFill>
                  <a:srgbClr val="478FD1"/>
                </a:solidFill>
              </a:rPr>
              <a:t> </a:t>
            </a:r>
            <a:r>
              <a:rPr lang="fr-FR" sz="1800" dirty="0" err="1">
                <a:solidFill>
                  <a:srgbClr val="478FD1"/>
                </a:solidFill>
              </a:rPr>
              <a:t>spermatico</a:t>
            </a:r>
            <a:r>
              <a:rPr lang="fr-FR" sz="1800" dirty="0">
                <a:solidFill>
                  <a:srgbClr val="478FD1"/>
                </a:solidFill>
              </a:rPr>
              <a:t>…)</a:t>
            </a:r>
            <a:endParaRPr dirty="0"/>
          </a:p>
          <a:p>
            <a:pPr>
              <a:buFont typeface="Wingdings"/>
              <a:buChar char="Ø"/>
              <a:defRPr/>
            </a:pPr>
            <a:endParaRPr lang="fr-FR" sz="1800" dirty="0">
              <a:solidFill>
                <a:srgbClr val="478FD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 bwMode="auto">
          <a:xfrm>
            <a:off x="1122336" y="1747095"/>
            <a:ext cx="2629948" cy="4009911"/>
          </a:xfrm>
        </p:spPr>
        <p:txBody>
          <a:bodyPr/>
          <a:lstStyle/>
          <a:p>
            <a:pPr>
              <a:defRPr/>
            </a:pPr>
            <a:r>
              <a:rPr lang="fr-FR"/>
              <a:t>Forêt profonde </a:t>
            </a:r>
            <a:endParaRPr/>
          </a:p>
          <a:p>
            <a:pPr marL="0" indent="0" algn="r">
              <a:buNone/>
              <a:defRPr/>
            </a:pPr>
            <a:r>
              <a:rPr lang="fr-FR">
                <a:solidFill>
                  <a:srgbClr val="478FD1"/>
                </a:solidFill>
              </a:rPr>
              <a:t>Foresta profonda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Réussir sa saturation?</a:t>
            </a:r>
            <a:endParaRPr/>
          </a:p>
        </p:txBody>
      </p:sp>
      <p:sp>
        <p:nvSpPr>
          <p:cNvPr id="4" name="Sous-titre 3"/>
          <p:cNvSpPr>
            <a:spLocks noGrp="1"/>
          </p:cNvSpPr>
          <p:nvPr>
            <p:ph type="subTitle" idx="10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BeeConSel – des essais de saturation Croatie / Slovénie / Macédoine</a:t>
            </a:r>
            <a:endParaRPr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642805" y="2609401"/>
            <a:ext cx="3075806" cy="2285296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9514961" y="349359"/>
            <a:ext cx="1933845" cy="809738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8795033" y="1118357"/>
            <a:ext cx="2810267" cy="628738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2181548" y="2824227"/>
            <a:ext cx="1065751" cy="437238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2335724" y="3752050"/>
            <a:ext cx="1238423" cy="1086002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 bwMode="auto">
          <a:xfrm>
            <a:off x="529567" y="2592902"/>
            <a:ext cx="1882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6 ruches à mâles</a:t>
            </a:r>
            <a:endParaRPr/>
          </a:p>
        </p:txBody>
      </p:sp>
      <p:sp>
        <p:nvSpPr>
          <p:cNvPr id="11" name="ZoneTexte 10"/>
          <p:cNvSpPr txBox="1"/>
          <p:nvPr/>
        </p:nvSpPr>
        <p:spPr bwMode="auto">
          <a:xfrm>
            <a:off x="474622" y="4055714"/>
            <a:ext cx="1882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30 reines vierges</a:t>
            </a:r>
            <a:endParaRPr/>
          </a:p>
        </p:txBody>
      </p:sp>
      <p:sp>
        <p:nvSpPr>
          <p:cNvPr id="12" name="ZoneTexte 11"/>
          <p:cNvSpPr txBox="1"/>
          <p:nvPr/>
        </p:nvSpPr>
        <p:spPr bwMode="auto">
          <a:xfrm>
            <a:off x="8915198" y="3871048"/>
            <a:ext cx="18821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65% de génétique voulue</a:t>
            </a:r>
            <a:endParaRPr/>
          </a:p>
        </p:txBody>
      </p:sp>
      <p:sp>
        <p:nvSpPr>
          <p:cNvPr id="13" name="Titre 1"/>
          <p:cNvSpPr txBox="1"/>
          <p:nvPr/>
        </p:nvSpPr>
        <p:spPr bwMode="auto">
          <a:xfrm>
            <a:off x="4801144" y="-36455"/>
            <a:ext cx="7613650" cy="1281113"/>
          </a:xfrm>
          <a:prstGeom prst="rect">
            <a:avLst/>
          </a:prstGeom>
        </p:spPr>
        <p:txBody>
          <a:bodyPr vert="horz" lIns="0" tIns="46800" rIns="91440" bIns="45720" rtlCol="0" anchor="ctr">
            <a:normAutofit/>
          </a:bodyPr>
          <a:lstStyle>
            <a:lvl1pPr marL="342900" indent="-342900" algn="l" defTabSz="685800">
              <a:lnSpc>
                <a:spcPct val="90000"/>
              </a:lnSpc>
              <a:spcBef>
                <a:spcPts val="0"/>
              </a:spcBef>
              <a:buFontTx/>
              <a:buBlip>
                <a:blip r:embed="rId8"/>
              </a:buBlip>
              <a:defRPr sz="2250" b="1">
                <a:solidFill>
                  <a:srgbClr val="00A3A6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400">
                <a:solidFill>
                  <a:srgbClr val="478FD1"/>
                </a:solidFill>
              </a:rPr>
              <a:t>Riuscire a fare una vera saturazione? </a:t>
            </a:r>
            <a:endParaRPr lang="fr-FR">
              <a:solidFill>
                <a:srgbClr val="478FD1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 bwMode="auto">
          <a:xfrm>
            <a:off x="8915198" y="4621014"/>
            <a:ext cx="18821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1600" i="1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rgbClr val="478FD1"/>
                </a:solidFill>
              </a:rPr>
              <a:t>65% della genetica ricercata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 bwMode="auto">
          <a:xfrm>
            <a:off x="1122336" y="1747095"/>
            <a:ext cx="2945167" cy="4009911"/>
          </a:xfrm>
        </p:spPr>
        <p:txBody>
          <a:bodyPr/>
          <a:lstStyle/>
          <a:p>
            <a:pPr>
              <a:defRPr/>
            </a:pPr>
            <a:r>
              <a:rPr lang="fr-FR"/>
              <a:t>Highland micro-site</a:t>
            </a:r>
          </a:p>
          <a:p>
            <a:pPr marL="0" indent="0" algn="r">
              <a:buNone/>
              <a:defRPr/>
            </a:pPr>
            <a:r>
              <a:rPr lang="fr-FR">
                <a:solidFill>
                  <a:srgbClr val="478FD1"/>
                </a:solidFill>
              </a:rPr>
              <a:t>Radure di montagna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Réussir sa saturation?</a:t>
            </a:r>
            <a:endParaRPr/>
          </a:p>
        </p:txBody>
      </p:sp>
      <p:sp>
        <p:nvSpPr>
          <p:cNvPr id="4" name="Sous-titre 3"/>
          <p:cNvSpPr>
            <a:spLocks noGrp="1"/>
          </p:cNvSpPr>
          <p:nvPr>
            <p:ph type="subTitle" idx="10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BeeConSel – des essais de saturation Croatie / Slovénie / Macédoine</a:t>
            </a:r>
            <a:endParaRPr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642805" y="2609401"/>
            <a:ext cx="3075806" cy="2285296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9514961" y="349359"/>
            <a:ext cx="1933845" cy="809738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8795033" y="1118357"/>
            <a:ext cx="2810267" cy="628738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2181548" y="2824227"/>
            <a:ext cx="1065751" cy="437238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2335724" y="3752050"/>
            <a:ext cx="1238423" cy="1086002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 bwMode="auto">
          <a:xfrm>
            <a:off x="529567" y="2592902"/>
            <a:ext cx="1882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20 ruches à mâles</a:t>
            </a:r>
            <a:endParaRPr/>
          </a:p>
        </p:txBody>
      </p:sp>
      <p:sp>
        <p:nvSpPr>
          <p:cNvPr id="11" name="ZoneTexte 10"/>
          <p:cNvSpPr txBox="1"/>
          <p:nvPr/>
        </p:nvSpPr>
        <p:spPr bwMode="auto">
          <a:xfrm>
            <a:off x="474622" y="4055714"/>
            <a:ext cx="1882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29 reines vierges</a:t>
            </a:r>
            <a:endParaRPr/>
          </a:p>
        </p:txBody>
      </p:sp>
      <p:sp>
        <p:nvSpPr>
          <p:cNvPr id="12" name="ZoneTexte 11"/>
          <p:cNvSpPr txBox="1"/>
          <p:nvPr/>
        </p:nvSpPr>
        <p:spPr bwMode="auto">
          <a:xfrm>
            <a:off x="8915198" y="3594048"/>
            <a:ext cx="18821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60% de génétique voulue</a:t>
            </a:r>
            <a:endParaRPr/>
          </a:p>
        </p:txBody>
      </p:sp>
      <p:sp>
        <p:nvSpPr>
          <p:cNvPr id="13" name="Titre 1"/>
          <p:cNvSpPr txBox="1"/>
          <p:nvPr/>
        </p:nvSpPr>
        <p:spPr bwMode="auto">
          <a:xfrm>
            <a:off x="4801144" y="-36455"/>
            <a:ext cx="7613650" cy="1281113"/>
          </a:xfrm>
          <a:prstGeom prst="rect">
            <a:avLst/>
          </a:prstGeom>
        </p:spPr>
        <p:txBody>
          <a:bodyPr vert="horz" lIns="0" tIns="46800" rIns="91440" bIns="45720" rtlCol="0" anchor="ctr">
            <a:normAutofit/>
          </a:bodyPr>
          <a:lstStyle>
            <a:lvl1pPr marL="342900" indent="-342900" algn="l" defTabSz="685800">
              <a:lnSpc>
                <a:spcPct val="90000"/>
              </a:lnSpc>
              <a:spcBef>
                <a:spcPts val="0"/>
              </a:spcBef>
              <a:buFontTx/>
              <a:buBlip>
                <a:blip r:embed="rId8"/>
              </a:buBlip>
              <a:defRPr sz="2250" b="1">
                <a:solidFill>
                  <a:srgbClr val="00A3A6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400">
                <a:solidFill>
                  <a:srgbClr val="478FD1"/>
                </a:solidFill>
              </a:rPr>
              <a:t>Riuscire a fare una vera saturazione? </a:t>
            </a:r>
            <a:endParaRPr lang="fr-FR">
              <a:solidFill>
                <a:srgbClr val="478FD1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 bwMode="auto">
          <a:xfrm>
            <a:off x="8915198" y="4621014"/>
            <a:ext cx="18821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1600" i="1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rgbClr val="478FD1"/>
                </a:solidFill>
              </a:rPr>
              <a:t>60% della genetica ricercata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Iles</a:t>
            </a:r>
            <a:endParaRPr/>
          </a:p>
          <a:p>
            <a:pPr>
              <a:defRPr/>
            </a:pPr>
            <a:r>
              <a:rPr lang="fr-FR">
                <a:solidFill>
                  <a:srgbClr val="478FD1"/>
                </a:solidFill>
              </a:rPr>
              <a:t>Isole</a:t>
            </a:r>
            <a:endParaRPr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Réussir sa saturation?</a:t>
            </a:r>
            <a:endParaRPr/>
          </a:p>
        </p:txBody>
      </p:sp>
      <p:sp>
        <p:nvSpPr>
          <p:cNvPr id="4" name="Sous-titre 3"/>
          <p:cNvSpPr>
            <a:spLocks noGrp="1"/>
          </p:cNvSpPr>
          <p:nvPr>
            <p:ph type="subTitle" idx="10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BeeConSel – des essais de saturation Croatie / Slovénie / Macédoine</a:t>
            </a:r>
            <a:endParaRPr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514961" y="349359"/>
            <a:ext cx="1933845" cy="809738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8795033" y="1118357"/>
            <a:ext cx="2810267" cy="628738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2181548" y="2824227"/>
            <a:ext cx="1065751" cy="437238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2335724" y="3752050"/>
            <a:ext cx="1238423" cy="1086002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 bwMode="auto">
          <a:xfrm>
            <a:off x="529567" y="2592902"/>
            <a:ext cx="1882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12 ruches à mâles</a:t>
            </a:r>
            <a:endParaRPr/>
          </a:p>
        </p:txBody>
      </p:sp>
      <p:sp>
        <p:nvSpPr>
          <p:cNvPr id="11" name="ZoneTexte 10"/>
          <p:cNvSpPr txBox="1"/>
          <p:nvPr/>
        </p:nvSpPr>
        <p:spPr bwMode="auto">
          <a:xfrm>
            <a:off x="474622" y="4055714"/>
            <a:ext cx="1882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24 reines vierges</a:t>
            </a:r>
            <a:endParaRPr/>
          </a:p>
        </p:txBody>
      </p:sp>
      <p:sp>
        <p:nvSpPr>
          <p:cNvPr id="12" name="ZoneTexte 11"/>
          <p:cNvSpPr txBox="1"/>
          <p:nvPr/>
        </p:nvSpPr>
        <p:spPr bwMode="auto">
          <a:xfrm>
            <a:off x="8915198" y="3495894"/>
            <a:ext cx="18821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85% de génétique voulue</a:t>
            </a:r>
            <a:endParaRPr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4626922" y="3157805"/>
            <a:ext cx="3529815" cy="1188490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5" name="ZoneTexte 14"/>
          <p:cNvSpPr txBox="1"/>
          <p:nvPr/>
        </p:nvSpPr>
        <p:spPr bwMode="auto">
          <a:xfrm>
            <a:off x="5624796" y="4309462"/>
            <a:ext cx="18821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140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2 km de la terre</a:t>
            </a:r>
            <a:endParaRPr/>
          </a:p>
        </p:txBody>
      </p:sp>
      <p:sp>
        <p:nvSpPr>
          <p:cNvPr id="14" name="Titre 1"/>
          <p:cNvSpPr txBox="1"/>
          <p:nvPr/>
        </p:nvSpPr>
        <p:spPr bwMode="auto">
          <a:xfrm>
            <a:off x="4801144" y="-36455"/>
            <a:ext cx="7613650" cy="1281113"/>
          </a:xfrm>
          <a:prstGeom prst="rect">
            <a:avLst/>
          </a:prstGeom>
        </p:spPr>
        <p:txBody>
          <a:bodyPr vert="horz" lIns="0" tIns="46800" rIns="91440" bIns="45720" rtlCol="0" anchor="ctr">
            <a:normAutofit/>
          </a:bodyPr>
          <a:lstStyle>
            <a:lvl1pPr marL="342900" indent="-342900" algn="l" defTabSz="685800">
              <a:lnSpc>
                <a:spcPct val="90000"/>
              </a:lnSpc>
              <a:spcBef>
                <a:spcPts val="0"/>
              </a:spcBef>
              <a:buFontTx/>
              <a:buBlip>
                <a:blip r:embed="rId8"/>
              </a:buBlip>
              <a:defRPr sz="2250" b="1">
                <a:solidFill>
                  <a:srgbClr val="00A3A6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400">
                <a:solidFill>
                  <a:srgbClr val="478FD1"/>
                </a:solidFill>
              </a:rPr>
              <a:t>Riuscire a fare una vera saturazione? </a:t>
            </a:r>
            <a:endParaRPr lang="fr-FR">
              <a:solidFill>
                <a:srgbClr val="478FD1"/>
              </a:solidFill>
            </a:endParaRPr>
          </a:p>
        </p:txBody>
      </p:sp>
      <p:sp>
        <p:nvSpPr>
          <p:cNvPr id="16" name="ZoneTexte 15"/>
          <p:cNvSpPr txBox="1"/>
          <p:nvPr/>
        </p:nvSpPr>
        <p:spPr bwMode="auto">
          <a:xfrm>
            <a:off x="8915198" y="4621014"/>
            <a:ext cx="18821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1600" i="1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rgbClr val="478FD1"/>
                </a:solidFill>
              </a:rPr>
              <a:t>85% della genetica ricercata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Hautes vallées de montagne (Slovénie)</a:t>
            </a:r>
            <a:endParaRPr/>
          </a:p>
          <a:p>
            <a:pPr>
              <a:defRPr/>
            </a:pPr>
            <a:r>
              <a:rPr lang="fr-FR">
                <a:solidFill>
                  <a:srgbClr val="478FD1"/>
                </a:solidFill>
              </a:rPr>
              <a:t>Valli di alta montagne (Slovenia)</a:t>
            </a:r>
            <a:endParaRPr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Réussir sa saturation?</a:t>
            </a:r>
            <a:endParaRPr/>
          </a:p>
        </p:txBody>
      </p:sp>
      <p:sp>
        <p:nvSpPr>
          <p:cNvPr id="4" name="Sous-titre 3"/>
          <p:cNvSpPr>
            <a:spLocks noGrp="1"/>
          </p:cNvSpPr>
          <p:nvPr>
            <p:ph type="subTitle" idx="10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BeeConSel – des essais de saturation Croatie / Slovénie / Macédoine</a:t>
            </a:r>
            <a:endParaRPr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514961" y="349359"/>
            <a:ext cx="1933845" cy="809738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8795033" y="1118357"/>
            <a:ext cx="2810267" cy="628738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2181548" y="2824227"/>
            <a:ext cx="1065751" cy="437238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2335724" y="3752050"/>
            <a:ext cx="1238423" cy="1086002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 bwMode="auto">
          <a:xfrm>
            <a:off x="529567" y="2592902"/>
            <a:ext cx="1882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5 ruches à mâles</a:t>
            </a:r>
            <a:endParaRPr/>
          </a:p>
        </p:txBody>
      </p:sp>
      <p:sp>
        <p:nvSpPr>
          <p:cNvPr id="11" name="ZoneTexte 10"/>
          <p:cNvSpPr txBox="1"/>
          <p:nvPr/>
        </p:nvSpPr>
        <p:spPr bwMode="auto">
          <a:xfrm>
            <a:off x="474622" y="4055714"/>
            <a:ext cx="1882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30 reines vierges</a:t>
            </a:r>
            <a:endParaRPr/>
          </a:p>
        </p:txBody>
      </p:sp>
      <p:sp>
        <p:nvSpPr>
          <p:cNvPr id="12" name="ZoneTexte 11"/>
          <p:cNvSpPr txBox="1"/>
          <p:nvPr/>
        </p:nvSpPr>
        <p:spPr bwMode="auto">
          <a:xfrm>
            <a:off x="9061977" y="3261465"/>
            <a:ext cx="18821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90% de génétique voulue</a:t>
            </a:r>
            <a:endParaRPr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5324042" y="2481692"/>
            <a:ext cx="2500589" cy="1894385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3" name="Titre 1"/>
          <p:cNvSpPr txBox="1"/>
          <p:nvPr/>
        </p:nvSpPr>
        <p:spPr bwMode="auto">
          <a:xfrm>
            <a:off x="4801144" y="-36455"/>
            <a:ext cx="7613650" cy="1281113"/>
          </a:xfrm>
          <a:prstGeom prst="rect">
            <a:avLst/>
          </a:prstGeom>
        </p:spPr>
        <p:txBody>
          <a:bodyPr vert="horz" lIns="0" tIns="46800" rIns="91440" bIns="45720" rtlCol="0" anchor="ctr">
            <a:normAutofit/>
          </a:bodyPr>
          <a:lstStyle>
            <a:lvl1pPr marL="342900" indent="-342900" algn="l" defTabSz="685800">
              <a:lnSpc>
                <a:spcPct val="90000"/>
              </a:lnSpc>
              <a:spcBef>
                <a:spcPts val="0"/>
              </a:spcBef>
              <a:buFontTx/>
              <a:buBlip>
                <a:blip r:embed="rId8"/>
              </a:buBlip>
              <a:defRPr sz="2250" b="1">
                <a:solidFill>
                  <a:srgbClr val="00A3A6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400">
                <a:solidFill>
                  <a:srgbClr val="478FD1"/>
                </a:solidFill>
              </a:rPr>
              <a:t>Riuscire a fare una vera saturazione? </a:t>
            </a:r>
            <a:endParaRPr lang="fr-FR">
              <a:solidFill>
                <a:srgbClr val="478FD1"/>
              </a:solidFill>
            </a:endParaRPr>
          </a:p>
        </p:txBody>
      </p:sp>
      <p:sp>
        <p:nvSpPr>
          <p:cNvPr id="16" name="ZoneTexte 15"/>
          <p:cNvSpPr txBox="1"/>
          <p:nvPr/>
        </p:nvSpPr>
        <p:spPr bwMode="auto">
          <a:xfrm>
            <a:off x="8915198" y="4621014"/>
            <a:ext cx="18821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1600" i="1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rgbClr val="478FD1"/>
                </a:solidFill>
              </a:rPr>
              <a:t>90% della genetica ricercata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Chambres froides</a:t>
            </a:r>
            <a:endParaRPr/>
          </a:p>
          <a:p>
            <a:pPr>
              <a:defRPr/>
            </a:pPr>
            <a:r>
              <a:rPr lang="fr-FR">
                <a:solidFill>
                  <a:srgbClr val="478FD1"/>
                </a:solidFill>
              </a:rPr>
              <a:t>Camera fredda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Réussir sa saturation?</a:t>
            </a:r>
            <a:endParaRPr/>
          </a:p>
        </p:txBody>
      </p:sp>
      <p:sp>
        <p:nvSpPr>
          <p:cNvPr id="4" name="Sous-titre 3"/>
          <p:cNvSpPr>
            <a:spLocks noGrp="1"/>
          </p:cNvSpPr>
          <p:nvPr>
            <p:ph type="subTitle" idx="10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BeeConSel – des essais de saturation Croatie / Slovénie / Macédoine</a:t>
            </a:r>
            <a:endParaRPr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514961" y="349359"/>
            <a:ext cx="1933845" cy="809738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8795033" y="1118357"/>
            <a:ext cx="2810267" cy="628738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2181548" y="2824227"/>
            <a:ext cx="1065751" cy="437238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2335724" y="3752050"/>
            <a:ext cx="1238423" cy="1086002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 bwMode="auto">
          <a:xfrm>
            <a:off x="529567" y="2592902"/>
            <a:ext cx="1882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13 ruches à mâles</a:t>
            </a:r>
            <a:endParaRPr/>
          </a:p>
        </p:txBody>
      </p:sp>
      <p:sp>
        <p:nvSpPr>
          <p:cNvPr id="11" name="ZoneTexte 10"/>
          <p:cNvSpPr txBox="1"/>
          <p:nvPr/>
        </p:nvSpPr>
        <p:spPr bwMode="auto">
          <a:xfrm>
            <a:off x="474622" y="4055714"/>
            <a:ext cx="1882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41 reines vierges</a:t>
            </a:r>
            <a:endParaRPr/>
          </a:p>
        </p:txBody>
      </p:sp>
      <p:sp>
        <p:nvSpPr>
          <p:cNvPr id="12" name="ZoneTexte 11"/>
          <p:cNvSpPr txBox="1"/>
          <p:nvPr/>
        </p:nvSpPr>
        <p:spPr bwMode="auto">
          <a:xfrm>
            <a:off x="9077381" y="3219653"/>
            <a:ext cx="18821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75% de génétique voulue</a:t>
            </a:r>
            <a:endParaRPr/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4975885" y="2390233"/>
            <a:ext cx="3524742" cy="2305372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3" name="Titre 1"/>
          <p:cNvSpPr txBox="1"/>
          <p:nvPr/>
        </p:nvSpPr>
        <p:spPr bwMode="auto">
          <a:xfrm>
            <a:off x="4801144" y="-36455"/>
            <a:ext cx="7613650" cy="1281113"/>
          </a:xfrm>
          <a:prstGeom prst="rect">
            <a:avLst/>
          </a:prstGeom>
        </p:spPr>
        <p:txBody>
          <a:bodyPr vert="horz" lIns="0" tIns="46800" rIns="91440" bIns="45720" rtlCol="0" anchor="ctr">
            <a:normAutofit/>
          </a:bodyPr>
          <a:lstStyle>
            <a:lvl1pPr marL="342900" indent="-342900" algn="l" defTabSz="685800">
              <a:lnSpc>
                <a:spcPct val="90000"/>
              </a:lnSpc>
              <a:spcBef>
                <a:spcPts val="0"/>
              </a:spcBef>
              <a:buFontTx/>
              <a:buBlip>
                <a:blip r:embed="rId8"/>
              </a:buBlip>
              <a:defRPr sz="2250" b="1">
                <a:solidFill>
                  <a:srgbClr val="00A3A6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400">
                <a:solidFill>
                  <a:srgbClr val="478FD1"/>
                </a:solidFill>
              </a:rPr>
              <a:t>Riuscire a fare una vera saturazione? </a:t>
            </a:r>
            <a:endParaRPr lang="fr-FR">
              <a:solidFill>
                <a:srgbClr val="478FD1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 bwMode="auto">
          <a:xfrm>
            <a:off x="8915198" y="4621014"/>
            <a:ext cx="18821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1600" i="1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rgbClr val="478FD1"/>
                </a:solidFill>
              </a:rPr>
              <a:t>75% della genetica ricercata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Saturation</a:t>
            </a:r>
            <a:endParaRPr/>
          </a:p>
          <a:p>
            <a:pPr>
              <a:defRPr/>
            </a:pPr>
            <a:r>
              <a:rPr lang="fr-FR">
                <a:solidFill>
                  <a:srgbClr val="478FD1"/>
                </a:solidFill>
              </a:rPr>
              <a:t>Saturazione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Réussir sa saturation?</a:t>
            </a:r>
            <a:endParaRPr/>
          </a:p>
        </p:txBody>
      </p:sp>
      <p:sp>
        <p:nvSpPr>
          <p:cNvPr id="4" name="Sous-titre 3"/>
          <p:cNvSpPr>
            <a:spLocks noGrp="1"/>
          </p:cNvSpPr>
          <p:nvPr>
            <p:ph type="subTitle" idx="10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BeeConSel – des essais de saturation Croatie / Slovénie / Macédoine</a:t>
            </a:r>
            <a:endParaRPr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514961" y="349359"/>
            <a:ext cx="1933845" cy="809738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8795033" y="1118357"/>
            <a:ext cx="2810267" cy="628738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2181548" y="2824227"/>
            <a:ext cx="1065751" cy="437238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2335724" y="3752050"/>
            <a:ext cx="1238423" cy="1086002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 bwMode="auto">
          <a:xfrm>
            <a:off x="529567" y="2592902"/>
            <a:ext cx="1882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96 ruches à mâles</a:t>
            </a:r>
            <a:endParaRPr/>
          </a:p>
        </p:txBody>
      </p:sp>
      <p:sp>
        <p:nvSpPr>
          <p:cNvPr id="11" name="ZoneTexte 10"/>
          <p:cNvSpPr txBox="1"/>
          <p:nvPr/>
        </p:nvSpPr>
        <p:spPr bwMode="auto">
          <a:xfrm>
            <a:off x="474622" y="4055714"/>
            <a:ext cx="1882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150 reines vierges</a:t>
            </a:r>
            <a:endParaRPr/>
          </a:p>
        </p:txBody>
      </p:sp>
      <p:sp>
        <p:nvSpPr>
          <p:cNvPr id="12" name="ZoneTexte 11"/>
          <p:cNvSpPr txBox="1"/>
          <p:nvPr/>
        </p:nvSpPr>
        <p:spPr bwMode="auto">
          <a:xfrm>
            <a:off x="9077381" y="3241054"/>
            <a:ext cx="18821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76% de génétique voulue</a:t>
            </a:r>
            <a:endParaRPr/>
          </a:p>
          <a:p>
            <a:pPr algn="ctr">
              <a:defRPr/>
            </a:pPr>
            <a:r>
              <a:rPr lang="fr-FR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(96% proches)</a:t>
            </a:r>
            <a:endParaRPr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4564281" y="2592902"/>
            <a:ext cx="4020110" cy="2219635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4" name="Titre 1"/>
          <p:cNvSpPr txBox="1"/>
          <p:nvPr/>
        </p:nvSpPr>
        <p:spPr bwMode="auto">
          <a:xfrm>
            <a:off x="4801144" y="-36455"/>
            <a:ext cx="7613650" cy="1281113"/>
          </a:xfrm>
          <a:prstGeom prst="rect">
            <a:avLst/>
          </a:prstGeom>
        </p:spPr>
        <p:txBody>
          <a:bodyPr vert="horz" lIns="0" tIns="46800" rIns="91440" bIns="45720" rtlCol="0" anchor="ctr">
            <a:normAutofit/>
          </a:bodyPr>
          <a:lstStyle>
            <a:lvl1pPr marL="342900" indent="-342900" algn="l" defTabSz="685800">
              <a:lnSpc>
                <a:spcPct val="90000"/>
              </a:lnSpc>
              <a:spcBef>
                <a:spcPts val="0"/>
              </a:spcBef>
              <a:buFontTx/>
              <a:buBlip>
                <a:blip r:embed="rId8"/>
              </a:buBlip>
              <a:defRPr sz="2250" b="1">
                <a:solidFill>
                  <a:srgbClr val="00A3A6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400">
                <a:solidFill>
                  <a:srgbClr val="478FD1"/>
                </a:solidFill>
              </a:rPr>
              <a:t>Riuscire a fare una vera saturazione? </a:t>
            </a:r>
            <a:endParaRPr lang="fr-FR">
              <a:solidFill>
                <a:srgbClr val="478FD1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 bwMode="auto">
          <a:xfrm>
            <a:off x="9154830" y="4668307"/>
            <a:ext cx="18821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1600" i="1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rgbClr val="478FD1"/>
                </a:solidFill>
              </a:rPr>
              <a:t>85% della genetica ricercata</a:t>
            </a:r>
          </a:p>
          <a:p>
            <a:pPr algn="ctr">
              <a:defRPr/>
            </a:pPr>
            <a:r>
              <a:rPr lang="fr-FR" sz="1600" i="1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rgbClr val="478FD1"/>
                </a:solidFill>
              </a:rPr>
              <a:t>(96% vicini)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Titre 9"/>
          <p:cNvSpPr>
            <a:spLocks noGrp="1"/>
          </p:cNvSpPr>
          <p:nvPr>
            <p:ph type="ctrTitle"/>
          </p:nvPr>
        </p:nvSpPr>
        <p:spPr bwMode="auto">
          <a:xfrm>
            <a:off x="3320241" y="2357719"/>
            <a:ext cx="7380312" cy="1007527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fr-FR" sz="1800"/>
              <a:t>L’importance de la voie mâle en apiculture</a:t>
            </a:r>
            <a:endParaRPr lang="fr-FR" sz="1200" i="1"/>
          </a:p>
        </p:txBody>
      </p:sp>
      <p:sp>
        <p:nvSpPr>
          <p:cNvPr id="5" name="ZoneTexte 4"/>
          <p:cNvSpPr txBox="1"/>
          <p:nvPr/>
        </p:nvSpPr>
        <p:spPr bwMode="auto">
          <a:xfrm>
            <a:off x="2783633" y="6060478"/>
            <a:ext cx="75567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  <a:defRPr/>
            </a:pPr>
            <a:endParaRPr lang="fr-FR" sz="1400" strike="sngStrike">
              <a:solidFill>
                <a:srgbClr val="FF0000"/>
              </a:solidFill>
              <a:latin typeface="Calibri"/>
              <a:ea typeface="ＭＳ Ｐゴシック"/>
            </a:endParaRPr>
          </a:p>
          <a:p>
            <a:pPr algn="r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>
                <a:solidFill>
                  <a:srgbClr val="00A3A6"/>
                </a:solidFill>
                <a:latin typeface="Calibri"/>
                <a:ea typeface="ＭＳ Ｐゴシック"/>
              </a:rPr>
              <a:t>Séminaire MeliorApi, Cunéo, 8 Novembre 2024</a:t>
            </a:r>
            <a:endParaRPr/>
          </a:p>
        </p:txBody>
      </p:sp>
      <p:sp>
        <p:nvSpPr>
          <p:cNvPr id="6" name="Titre 1"/>
          <p:cNvSpPr txBox="1"/>
          <p:nvPr/>
        </p:nvSpPr>
        <p:spPr bwMode="auto">
          <a:xfrm>
            <a:off x="3203572" y="3365246"/>
            <a:ext cx="7613650" cy="1281113"/>
          </a:xfrm>
          <a:prstGeom prst="rect">
            <a:avLst/>
          </a:prstGeom>
        </p:spPr>
        <p:txBody>
          <a:bodyPr vert="horz" lIns="0" tIns="46800" rIns="91440" bIns="45720" rtlCol="0" anchor="ctr">
            <a:normAutofit/>
          </a:bodyPr>
          <a:lstStyle>
            <a:lvl1pPr marL="342900" indent="-342900" algn="l" defTabSz="685800">
              <a:lnSpc>
                <a:spcPct val="90000"/>
              </a:lnSpc>
              <a:spcBef>
                <a:spcPts val="0"/>
              </a:spcBef>
              <a:buFontTx/>
              <a:buBlip>
                <a:blip r:embed="rId3"/>
              </a:buBlip>
              <a:defRPr sz="2250" b="1">
                <a:solidFill>
                  <a:srgbClr val="00A3A6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400"/>
              <a:t>Les autres paramètres du progrès génétique</a:t>
            </a:r>
            <a:endParaRPr lang="fr-FR"/>
          </a:p>
        </p:txBody>
      </p:sp>
      <p:sp>
        <p:nvSpPr>
          <p:cNvPr id="7" name="Titre 1"/>
          <p:cNvSpPr txBox="1"/>
          <p:nvPr/>
        </p:nvSpPr>
        <p:spPr bwMode="auto">
          <a:xfrm>
            <a:off x="3203572" y="4072305"/>
            <a:ext cx="7613650" cy="1281113"/>
          </a:xfrm>
          <a:prstGeom prst="rect">
            <a:avLst/>
          </a:prstGeom>
        </p:spPr>
        <p:txBody>
          <a:bodyPr vert="horz" lIns="0" tIns="46800" rIns="91440" bIns="45720" rtlCol="0" anchor="ctr">
            <a:normAutofit/>
          </a:bodyPr>
          <a:lstStyle>
            <a:lvl1pPr marL="342900" indent="-342900" algn="l" defTabSz="685800">
              <a:lnSpc>
                <a:spcPct val="90000"/>
              </a:lnSpc>
              <a:spcBef>
                <a:spcPts val="0"/>
              </a:spcBef>
              <a:buFontTx/>
              <a:buBlip>
                <a:blip r:embed="rId3"/>
              </a:buBlip>
              <a:defRPr sz="2250" b="1">
                <a:solidFill>
                  <a:srgbClr val="00A3A6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400">
                <a:solidFill>
                  <a:srgbClr val="478FD1"/>
                </a:solidFill>
              </a:rPr>
              <a:t>Gli altri parametri del progresso genetico</a:t>
            </a:r>
            <a:endParaRPr lang="fr-FR">
              <a:solidFill>
                <a:srgbClr val="478FD1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ZoneTexte 16"/>
          <p:cNvSpPr txBox="1"/>
          <p:nvPr/>
        </p:nvSpPr>
        <p:spPr bwMode="auto">
          <a:xfrm>
            <a:off x="3423343" y="1527161"/>
            <a:ext cx="3877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fr-FR">
                <a:solidFill>
                  <a:schemeClr val="accent4">
                    <a:lumMod val="75000"/>
                  </a:schemeClr>
                </a:solidFill>
              </a:rPr>
              <a:t>Intensité de sélection		</a:t>
            </a:r>
            <a:endParaRPr/>
          </a:p>
        </p:txBody>
      </p:sp>
      <p:sp>
        <p:nvSpPr>
          <p:cNvPr id="25" name="Rectangle 24"/>
          <p:cNvSpPr/>
          <p:nvPr/>
        </p:nvSpPr>
        <p:spPr bwMode="auto">
          <a:xfrm>
            <a:off x="3207321" y="4728317"/>
            <a:ext cx="24270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r-FR">
                <a:solidFill>
                  <a:schemeClr val="accent4">
                    <a:lumMod val="75000"/>
                  </a:schemeClr>
                </a:solidFill>
              </a:rPr>
              <a:t>Intervalle de génération</a:t>
            </a:r>
            <a:endParaRPr/>
          </a:p>
        </p:txBody>
      </p:sp>
      <p:sp>
        <p:nvSpPr>
          <p:cNvPr id="29" name="Virage 28"/>
          <p:cNvSpPr/>
          <p:nvPr/>
        </p:nvSpPr>
        <p:spPr bwMode="auto">
          <a:xfrm rot="10800000" flipH="1">
            <a:off x="6681066" y="4043759"/>
            <a:ext cx="1467779" cy="1362714"/>
          </a:xfrm>
          <a:prstGeom prst="bentArrow">
            <a:avLst>
              <a:gd name="adj1" fmla="val 3072"/>
              <a:gd name="adj2" fmla="val 9885"/>
              <a:gd name="adj3" fmla="val 25000"/>
              <a:gd name="adj4" fmla="val 43750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 sz="2400">
              <a:solidFill>
                <a:schemeClr val="tx1"/>
              </a:solidFill>
            </a:endParaRPr>
          </a:p>
        </p:txBody>
      </p:sp>
      <p:sp>
        <p:nvSpPr>
          <p:cNvPr id="30" name="Rectangle 29"/>
          <p:cNvSpPr/>
          <p:nvPr/>
        </p:nvSpPr>
        <p:spPr bwMode="auto">
          <a:xfrm>
            <a:off x="7301327" y="6216582"/>
            <a:ext cx="23500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r-FR">
                <a:solidFill>
                  <a:schemeClr val="accent4">
                    <a:lumMod val="75000"/>
                  </a:schemeClr>
                </a:solidFill>
              </a:rPr>
              <a:t>Variabilité du caractère</a:t>
            </a:r>
            <a:endParaRPr/>
          </a:p>
        </p:txBody>
      </p:sp>
      <p:graphicFrame>
        <p:nvGraphicFramePr>
          <p:cNvPr id="31" name="Object 2"/>
          <p:cNvGraphicFramePr>
            <a:graphicFrameLocks noChangeAspect="1"/>
          </p:cNvGraphicFramePr>
          <p:nvPr/>
        </p:nvGraphicFramePr>
        <p:xfrm>
          <a:off x="7014609" y="4191338"/>
          <a:ext cx="3240360" cy="1984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2" name="Object 2"/>
          <p:cNvGraphicFramePr>
            <a:graphicFrameLocks noChangeAspect="1"/>
          </p:cNvGraphicFramePr>
          <p:nvPr/>
        </p:nvGraphicFramePr>
        <p:xfrm>
          <a:off x="8235144" y="4191336"/>
          <a:ext cx="926595" cy="19827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33" name="Connecteur droit avec flèche 32"/>
          <p:cNvCxnSpPr>
            <a:cxnSpLocks/>
          </p:cNvCxnSpPr>
          <p:nvPr/>
        </p:nvCxnSpPr>
        <p:spPr bwMode="auto">
          <a:xfrm>
            <a:off x="7429103" y="6174123"/>
            <a:ext cx="2700300" cy="1587"/>
          </a:xfrm>
          <a:prstGeom prst="straightConnector1">
            <a:avLst/>
          </a:prstGeom>
          <a:ln w="15875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/>
          <p:cNvCxnSpPr>
            <a:cxnSpLocks/>
          </p:cNvCxnSpPr>
          <p:nvPr/>
        </p:nvCxnSpPr>
        <p:spPr bwMode="auto">
          <a:xfrm rot="5400000">
            <a:off x="7888351" y="5364033"/>
            <a:ext cx="162018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 bwMode="auto">
          <a:xfrm>
            <a:off x="7070267" y="2825303"/>
            <a:ext cx="10328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r-FR">
                <a:solidFill>
                  <a:schemeClr val="accent4">
                    <a:lumMod val="75000"/>
                  </a:schemeClr>
                </a:solidFill>
              </a:rPr>
              <a:t>Précision</a:t>
            </a:r>
            <a:endParaRPr/>
          </a:p>
        </p:txBody>
      </p:sp>
      <p:sp>
        <p:nvSpPr>
          <p:cNvPr id="38" name="Text Box 1030"/>
          <p:cNvSpPr txBox="1">
            <a:spLocks noChangeArrowheads="1"/>
          </p:cNvSpPr>
          <p:nvPr/>
        </p:nvSpPr>
        <p:spPr bwMode="auto">
          <a:xfrm>
            <a:off x="6477408" y="820627"/>
            <a:ext cx="2890728" cy="369332"/>
          </a:xfrm>
          <a:prstGeom prst="rect">
            <a:avLst/>
          </a:prstGeom>
          <a:solidFill>
            <a:schemeClr val="accent2">
              <a:lumMod val="60000"/>
              <a:lumOff val="40000"/>
              <a:alpha val="39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  <a:softEdge rad="127000"/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b="1">
                <a:solidFill>
                  <a:srgbClr val="A50021"/>
                </a:solidFill>
              </a:rPr>
              <a:t>L ’équation du sélectionneur</a:t>
            </a:r>
            <a:endParaRPr/>
          </a:p>
        </p:txBody>
      </p:sp>
      <p:graphicFrame>
        <p:nvGraphicFramePr>
          <p:cNvPr id="36" name="Object 2"/>
          <p:cNvGraphicFramePr>
            <a:graphicFrameLocks noChangeAspect="1"/>
          </p:cNvGraphicFramePr>
          <p:nvPr/>
        </p:nvGraphicFramePr>
        <p:xfrm>
          <a:off x="1232098" y="1324229"/>
          <a:ext cx="3240360" cy="1984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40" name="Connecteur droit avec flèche 39"/>
          <p:cNvCxnSpPr>
            <a:cxnSpLocks/>
          </p:cNvCxnSpPr>
          <p:nvPr/>
        </p:nvCxnSpPr>
        <p:spPr bwMode="auto">
          <a:xfrm>
            <a:off x="1592138" y="3214438"/>
            <a:ext cx="2700300" cy="1587"/>
          </a:xfrm>
          <a:prstGeom prst="straightConnector1">
            <a:avLst/>
          </a:prstGeom>
          <a:ln w="15875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/>
          <p:cNvCxnSpPr>
            <a:cxnSpLocks/>
          </p:cNvCxnSpPr>
          <p:nvPr/>
        </p:nvCxnSpPr>
        <p:spPr bwMode="auto">
          <a:xfrm rot="5400000" flipH="1" flipV="1">
            <a:off x="2942288" y="2764388"/>
            <a:ext cx="9001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/>
          <p:cNvCxnSpPr>
            <a:cxnSpLocks/>
          </p:cNvCxnSpPr>
          <p:nvPr/>
        </p:nvCxnSpPr>
        <p:spPr bwMode="auto">
          <a:xfrm>
            <a:off x="2897284" y="3304448"/>
            <a:ext cx="495054" cy="4156"/>
          </a:xfrm>
          <a:prstGeom prst="line">
            <a:avLst/>
          </a:prstGeom>
          <a:ln w="158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/>
          <p:cNvCxnSpPr>
            <a:cxnSpLocks/>
          </p:cNvCxnSpPr>
          <p:nvPr/>
        </p:nvCxnSpPr>
        <p:spPr bwMode="auto">
          <a:xfrm rot="5400000">
            <a:off x="2051386" y="2404348"/>
            <a:ext cx="162018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Virage 14"/>
          <p:cNvSpPr/>
          <p:nvPr/>
        </p:nvSpPr>
        <p:spPr bwMode="auto">
          <a:xfrm flipH="1">
            <a:off x="3557208" y="2224328"/>
            <a:ext cx="2025225" cy="1215136"/>
          </a:xfrm>
          <a:prstGeom prst="bentArrow">
            <a:avLst>
              <a:gd name="adj1" fmla="val 3072"/>
              <a:gd name="adj2" fmla="val 9885"/>
              <a:gd name="adj3" fmla="val 25000"/>
              <a:gd name="adj4" fmla="val 43750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 sz="2400">
              <a:solidFill>
                <a:schemeClr val="tx1"/>
              </a:solidFill>
            </a:endParaRPr>
          </a:p>
        </p:txBody>
      </p:sp>
      <p:cxnSp>
        <p:nvCxnSpPr>
          <p:cNvPr id="45" name="Connecteur droit 44"/>
          <p:cNvCxnSpPr>
            <a:cxnSpLocks/>
          </p:cNvCxnSpPr>
          <p:nvPr/>
        </p:nvCxnSpPr>
        <p:spPr bwMode="auto">
          <a:xfrm flipV="1">
            <a:off x="3789286" y="2987750"/>
            <a:ext cx="0" cy="226688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45"/>
          <p:cNvCxnSpPr>
            <a:cxnSpLocks/>
          </p:cNvCxnSpPr>
          <p:nvPr/>
        </p:nvCxnSpPr>
        <p:spPr bwMode="auto">
          <a:xfrm>
            <a:off x="2897284" y="3456848"/>
            <a:ext cx="892002" cy="0"/>
          </a:xfrm>
          <a:prstGeom prst="line">
            <a:avLst/>
          </a:prstGeom>
          <a:ln w="19050">
            <a:solidFill>
              <a:schemeClr val="accent6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Image 21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9625036" y="3787748"/>
            <a:ext cx="2501300" cy="1532389"/>
          </a:xfrm>
          <a:prstGeom prst="rect">
            <a:avLst/>
          </a:prstGeom>
        </p:spPr>
      </p:pic>
      <p:sp>
        <p:nvSpPr>
          <p:cNvPr id="2" name="Soleil 1"/>
          <p:cNvSpPr/>
          <p:nvPr/>
        </p:nvSpPr>
        <p:spPr bwMode="auto">
          <a:xfrm>
            <a:off x="4497913" y="2913224"/>
            <a:ext cx="3254695" cy="1945470"/>
          </a:xfrm>
          <a:prstGeom prst="sun">
            <a:avLst>
              <a:gd name="adj" fmla="val 25000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/>
              <a:t>Progrès génétique</a:t>
            </a:r>
            <a:endParaRPr/>
          </a:p>
        </p:txBody>
      </p:sp>
      <p:sp>
        <p:nvSpPr>
          <p:cNvPr id="26" name="Titre 2"/>
          <p:cNvSpPr txBox="1"/>
          <p:nvPr/>
        </p:nvSpPr>
        <p:spPr bwMode="auto">
          <a:xfrm>
            <a:off x="303940" y="85795"/>
            <a:ext cx="10216343" cy="888251"/>
          </a:xfrm>
          <a:prstGeom prst="rect">
            <a:avLst/>
          </a:prstGeom>
        </p:spPr>
        <p:txBody>
          <a:bodyPr vert="horz" lIns="0" tIns="46800" rIns="91440" bIns="45720" rtlCol="0" anchor="ctr" anchorCtr="0">
            <a:normAutofit/>
          </a:bodyPr>
          <a:lstStyle>
            <a:lvl1pPr marL="342900" indent="-342900" algn="l" defTabSz="685800">
              <a:lnSpc>
                <a:spcPct val="90000"/>
              </a:lnSpc>
              <a:spcBef>
                <a:spcPts val="0"/>
              </a:spcBef>
              <a:buFontTx/>
              <a:buBlip>
                <a:blip r:embed="rId7"/>
              </a:buBlip>
              <a:defRPr sz="2250" b="1">
                <a:solidFill>
                  <a:srgbClr val="00A3A6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/>
              <a:t>Le progrès  génétique : plusieurs paramètres</a:t>
            </a:r>
          </a:p>
        </p:txBody>
      </p:sp>
      <p:sp>
        <p:nvSpPr>
          <p:cNvPr id="27" name="Titre 2"/>
          <p:cNvSpPr txBox="1"/>
          <p:nvPr/>
        </p:nvSpPr>
        <p:spPr bwMode="auto">
          <a:xfrm>
            <a:off x="6143784" y="77578"/>
            <a:ext cx="5537973" cy="888251"/>
          </a:xfrm>
          <a:prstGeom prst="rect">
            <a:avLst/>
          </a:prstGeom>
        </p:spPr>
        <p:txBody>
          <a:bodyPr vert="horz" lIns="0" tIns="46800" rIns="91440" bIns="45720" rtlCol="0" anchor="ctr" anchorCtr="0">
            <a:normAutofit/>
          </a:bodyPr>
          <a:lstStyle>
            <a:lvl1pPr marL="342900" indent="-342900" algn="l" defTabSz="685800">
              <a:lnSpc>
                <a:spcPct val="90000"/>
              </a:lnSpc>
              <a:spcBef>
                <a:spcPts val="0"/>
              </a:spcBef>
              <a:buFontTx/>
              <a:buBlip>
                <a:blip r:embed="rId7"/>
              </a:buBlip>
              <a:defRPr sz="2250" b="1">
                <a:solidFill>
                  <a:srgbClr val="00A3A6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>
                <a:solidFill>
                  <a:srgbClr val="478FD1"/>
                </a:solidFill>
              </a:rPr>
              <a:t>Il progresso genetico : vari parametri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Graphic spid="31" grpId="0">
        <p:bldAsOne/>
      </p:bldGraphic>
      <p:bldGraphic spid="32" grpId="0">
        <p:bldAsOne/>
      </p:bldGraphic>
      <p:bldGraphic spid="36" grpId="0">
        <p:bldAsOne/>
      </p:bldGraphic>
      <p:bldP spid="4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 bwMode="auto">
          <a:xfrm>
            <a:off x="303940" y="85795"/>
            <a:ext cx="10216343" cy="888251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fr-FR"/>
              <a:t>Le progrès  génétique : plusieurs paramètres</a:t>
            </a:r>
            <a:endParaRPr/>
          </a:p>
        </p:txBody>
      </p:sp>
      <p:sp>
        <p:nvSpPr>
          <p:cNvPr id="16" name="Virage 15"/>
          <p:cNvSpPr/>
          <p:nvPr/>
        </p:nvSpPr>
        <p:spPr bwMode="auto">
          <a:xfrm>
            <a:off x="6065768" y="2135333"/>
            <a:ext cx="1806531" cy="1384995"/>
          </a:xfrm>
          <a:prstGeom prst="bentArrow">
            <a:avLst>
              <a:gd name="adj1" fmla="val 3072"/>
              <a:gd name="adj2" fmla="val 9885"/>
              <a:gd name="adj3" fmla="val 25000"/>
              <a:gd name="adj4" fmla="val 43750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>
              <a:solidFill>
                <a:schemeClr val="accent4">
                  <a:lumMod val="75000"/>
                </a:schemeClr>
              </a:solidFill>
              <a:highlight>
                <a:srgbClr val="FFFF00"/>
              </a:highlight>
            </a:endParaRPr>
          </a:p>
        </p:txBody>
      </p:sp>
      <p:sp>
        <p:nvSpPr>
          <p:cNvPr id="17" name="ZoneTexte 16"/>
          <p:cNvSpPr txBox="1"/>
          <p:nvPr/>
        </p:nvSpPr>
        <p:spPr bwMode="auto">
          <a:xfrm>
            <a:off x="3039390" y="2778256"/>
            <a:ext cx="3877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fr-FR">
                <a:solidFill>
                  <a:schemeClr val="accent4">
                    <a:lumMod val="75000"/>
                  </a:schemeClr>
                </a:solidFill>
              </a:rPr>
              <a:t>Intensité de sélection		</a:t>
            </a:r>
            <a:endParaRPr/>
          </a:p>
        </p:txBody>
      </p:sp>
      <p:sp>
        <p:nvSpPr>
          <p:cNvPr id="30" name="Rectangle 29"/>
          <p:cNvSpPr/>
          <p:nvPr/>
        </p:nvSpPr>
        <p:spPr bwMode="auto">
          <a:xfrm>
            <a:off x="6048207" y="4814238"/>
            <a:ext cx="16445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dirty="0">
                <a:solidFill>
                  <a:schemeClr val="accent4">
                    <a:lumMod val="75000"/>
                  </a:schemeClr>
                </a:solidFill>
              </a:rPr>
              <a:t>Variabilité du caractère</a:t>
            </a:r>
            <a:endParaRPr dirty="0"/>
          </a:p>
        </p:txBody>
      </p:sp>
      <p:sp>
        <p:nvSpPr>
          <p:cNvPr id="39" name="Rectangle 38"/>
          <p:cNvSpPr/>
          <p:nvPr/>
        </p:nvSpPr>
        <p:spPr bwMode="auto">
          <a:xfrm>
            <a:off x="6433042" y="1884282"/>
            <a:ext cx="10328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r-FR">
                <a:solidFill>
                  <a:schemeClr val="accent4">
                    <a:lumMod val="75000"/>
                  </a:schemeClr>
                </a:solidFill>
              </a:rPr>
              <a:t>Précision</a:t>
            </a:r>
            <a:endParaRPr/>
          </a:p>
        </p:txBody>
      </p:sp>
      <p:sp>
        <p:nvSpPr>
          <p:cNvPr id="38" name="Text Box 1030"/>
          <p:cNvSpPr txBox="1">
            <a:spLocks noChangeArrowheads="1"/>
          </p:cNvSpPr>
          <p:nvPr/>
        </p:nvSpPr>
        <p:spPr bwMode="auto">
          <a:xfrm>
            <a:off x="6477408" y="820627"/>
            <a:ext cx="2890728" cy="369332"/>
          </a:xfrm>
          <a:prstGeom prst="rect">
            <a:avLst/>
          </a:prstGeom>
          <a:solidFill>
            <a:schemeClr val="accent2">
              <a:lumMod val="60000"/>
              <a:lumOff val="40000"/>
              <a:alpha val="39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  <a:softEdge rad="127000"/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b="1">
                <a:solidFill>
                  <a:srgbClr val="A50021"/>
                </a:solidFill>
              </a:rPr>
              <a:t>L ’équation du sélectionneur</a:t>
            </a:r>
            <a:endParaRPr/>
          </a:p>
        </p:txBody>
      </p:sp>
      <p:sp>
        <p:nvSpPr>
          <p:cNvPr id="40" name="Espace réservé du contenu 1"/>
          <p:cNvSpPr txBox="1"/>
          <p:nvPr/>
        </p:nvSpPr>
        <p:spPr bwMode="auto">
          <a:xfrm>
            <a:off x="12958075" y="1587471"/>
            <a:ext cx="2028755" cy="247844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171450" indent="-171450" algn="l" defTabSz="685800">
              <a:lnSpc>
                <a:spcPct val="90000"/>
              </a:lnSpc>
              <a:spcBef>
                <a:spcPts val="750"/>
              </a:spcBef>
              <a:buFont typeface="Arial"/>
              <a:buChar char="•"/>
              <a:defRPr sz="1800" b="0">
                <a:solidFill>
                  <a:srgbClr val="00A3A6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6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fr-FR">
                <a:solidFill>
                  <a:schemeClr val="tx1"/>
                </a:solidFill>
              </a:rPr>
              <a:t>h² = part de l’écart de sélection transmise à la descendance</a:t>
            </a:r>
            <a:endParaRPr/>
          </a:p>
          <a:p>
            <a:pPr marL="0" indent="0">
              <a:buNone/>
              <a:defRPr/>
            </a:pPr>
            <a:endParaRPr lang="fr-FR">
              <a:solidFill>
                <a:schemeClr val="tx1"/>
              </a:solidFill>
            </a:endParaRPr>
          </a:p>
          <a:p>
            <a:pPr marL="0" indent="0">
              <a:buNone/>
              <a:defRPr/>
            </a:pPr>
            <a:endParaRPr lang="fr-FR">
              <a:solidFill>
                <a:schemeClr val="tx1"/>
              </a:solidFill>
            </a:endParaRPr>
          </a:p>
          <a:p>
            <a:pPr marL="0" indent="0">
              <a:buNone/>
              <a:defRPr/>
            </a:pPr>
            <a:endParaRPr lang="fr-FR">
              <a:solidFill>
                <a:schemeClr val="tx1"/>
              </a:solidFill>
            </a:endParaRPr>
          </a:p>
          <a:p>
            <a:pPr marL="0" indent="0">
              <a:buNone/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45" name="Rectangle 44"/>
          <p:cNvSpPr/>
          <p:nvPr/>
        </p:nvSpPr>
        <p:spPr bwMode="auto">
          <a:xfrm>
            <a:off x="3039390" y="4887953"/>
            <a:ext cx="24270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r-FR">
                <a:solidFill>
                  <a:schemeClr val="accent4">
                    <a:lumMod val="75000"/>
                  </a:schemeClr>
                </a:solidFill>
              </a:rPr>
              <a:t>Intervalle de génération</a:t>
            </a:r>
            <a:endParaRPr/>
          </a:p>
        </p:txBody>
      </p:sp>
      <p:sp>
        <p:nvSpPr>
          <p:cNvPr id="46" name="Espace réservé du contenu 1"/>
          <p:cNvSpPr txBox="1"/>
          <p:nvPr/>
        </p:nvSpPr>
        <p:spPr bwMode="auto">
          <a:xfrm>
            <a:off x="8274612" y="4961886"/>
            <a:ext cx="3208551" cy="48340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171450" indent="-171450" algn="l" defTabSz="685800">
              <a:lnSpc>
                <a:spcPct val="90000"/>
              </a:lnSpc>
              <a:spcBef>
                <a:spcPts val="750"/>
              </a:spcBef>
              <a:buFont typeface="Arial"/>
              <a:buChar char="•"/>
              <a:defRPr sz="1800" b="0">
                <a:solidFill>
                  <a:srgbClr val="00A3A6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6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fr-FR" i="1">
                <a:solidFill>
                  <a:schemeClr val="tx1"/>
                </a:solidFill>
              </a:rPr>
              <a:t>h² = part de l’écart de sélection transmise à la descendance</a:t>
            </a:r>
            <a:endParaRPr/>
          </a:p>
          <a:p>
            <a:pPr marL="0" indent="0">
              <a:buNone/>
              <a:defRPr/>
            </a:pPr>
            <a:endParaRPr lang="fr-FR" i="1">
              <a:solidFill>
                <a:schemeClr val="tx1"/>
              </a:solidFill>
            </a:endParaRPr>
          </a:p>
          <a:p>
            <a:pPr marL="0" indent="0">
              <a:buNone/>
              <a:defRPr/>
            </a:pPr>
            <a:endParaRPr lang="fr-FR" i="1">
              <a:solidFill>
                <a:schemeClr val="tx1"/>
              </a:solidFill>
            </a:endParaRPr>
          </a:p>
          <a:p>
            <a:pPr marL="0" indent="0">
              <a:buNone/>
              <a:defRPr/>
            </a:pPr>
            <a:endParaRPr lang="fr-FR" i="1">
              <a:solidFill>
                <a:schemeClr val="tx1"/>
              </a:solidFill>
            </a:endParaRPr>
          </a:p>
          <a:p>
            <a:pPr marL="0" indent="0">
              <a:buNone/>
              <a:defRPr/>
            </a:pPr>
            <a:endParaRPr lang="fr-FR" i="1">
              <a:solidFill>
                <a:schemeClr val="tx1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-8050" y="1079124"/>
            <a:ext cx="2501300" cy="153238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8050467" y="1189959"/>
            <a:ext cx="3721892" cy="3603812"/>
          </a:xfrm>
          <a:prstGeom prst="rect">
            <a:avLst/>
          </a:prstGeom>
        </p:spPr>
      </p:pic>
      <p:sp>
        <p:nvSpPr>
          <p:cNvPr id="15" name="Soleil 14"/>
          <p:cNvSpPr/>
          <p:nvPr/>
        </p:nvSpPr>
        <p:spPr bwMode="auto">
          <a:xfrm>
            <a:off x="3784765" y="3266317"/>
            <a:ext cx="3254695" cy="1945470"/>
          </a:xfrm>
          <a:prstGeom prst="sun">
            <a:avLst>
              <a:gd name="adj" fmla="val 25000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/>
              <a:t>Progrès génétique</a:t>
            </a:r>
            <a:endParaRPr/>
          </a:p>
        </p:txBody>
      </p:sp>
      <p:sp>
        <p:nvSpPr>
          <p:cNvPr id="14" name="Titre 2"/>
          <p:cNvSpPr txBox="1"/>
          <p:nvPr/>
        </p:nvSpPr>
        <p:spPr bwMode="auto">
          <a:xfrm>
            <a:off x="6143784" y="77578"/>
            <a:ext cx="5537973" cy="888251"/>
          </a:xfrm>
          <a:prstGeom prst="rect">
            <a:avLst/>
          </a:prstGeom>
        </p:spPr>
        <p:txBody>
          <a:bodyPr vert="horz" lIns="0" tIns="46800" rIns="91440" bIns="45720" rtlCol="0" anchor="ctr" anchorCtr="0">
            <a:normAutofit/>
          </a:bodyPr>
          <a:lstStyle>
            <a:lvl1pPr marL="342900" indent="-342900" algn="l" defTabSz="685800">
              <a:lnSpc>
                <a:spcPct val="90000"/>
              </a:lnSpc>
              <a:spcBef>
                <a:spcPts val="0"/>
              </a:spcBef>
              <a:buFontTx/>
              <a:buBlip>
                <a:blip r:embed="rId5"/>
              </a:buBlip>
              <a:defRPr sz="2250" b="1">
                <a:solidFill>
                  <a:srgbClr val="00A3A6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>
                <a:solidFill>
                  <a:srgbClr val="478FD1"/>
                </a:solidFill>
              </a:rPr>
              <a:t>Il progresso genetico : vari parametri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5" name="Espace réservé du contenu 4"/>
          <p:cNvGraphicFramePr>
            <a:graphicFrameLocks noGrp="1"/>
          </p:cNvGraphicFramePr>
          <p:nvPr>
            <p:ph idx="1"/>
          </p:nvPr>
        </p:nvGraphicFramePr>
        <p:xfrm>
          <a:off x="654747" y="1886710"/>
          <a:ext cx="9493117" cy="3328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75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51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815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513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5754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8280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1600"/>
                        <a:t>Publication 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1600"/>
                        <a:t>Population 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1600"/>
                        <a:t>Production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1600"/>
                        <a:t>Douceur 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1600"/>
                        <a:t>Tenue au cadre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140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1600"/>
                        <a:t>Kistler et al. 2024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1600"/>
                        <a:t>ADAPI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1600"/>
                        <a:t>0,34 ± 0,20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1600"/>
                        <a:t>0,01 – 0,08 ± 0,10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1600"/>
                        <a:t>0,04 – 0,13 ± 0,10 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140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1600"/>
                        <a:t>Guichard et al. 2020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1600"/>
                        <a:t>Mellifera suisse 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1600"/>
                        <a:t>0,10 ± 0,06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1600"/>
                        <a:t>0,32 ± 0,08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1600"/>
                        <a:t>0,12 ± 0,06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2804"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1600"/>
                        <a:t>Guichard et al. 2020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1600"/>
                        <a:t>Carnica suisse 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1600"/>
                        <a:t>0,11 ± 0,06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1600"/>
                        <a:t>0,02 ± 0,04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1600"/>
                        <a:t>0,09 ± 0,05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280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1600"/>
                        <a:t>Andonov et al., 2019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1600"/>
                        <a:t>Ligustica Italienne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1600"/>
                        <a:t>0,26 ± 0,04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1600"/>
                        <a:t>0,36 ± 0,01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fr-FR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280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1600"/>
                        <a:t>Brascamp et al. 2018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1600"/>
                        <a:t>Carnica Autrichienne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1600"/>
                        <a:t>0,70 ± 0,14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1600"/>
                        <a:t>0,19 ± 0,08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1600"/>
                        <a:t>0,10 ± 0,06</a:t>
                      </a: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280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1600"/>
                        <a:t>Tahmasbi et al. 2015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1600"/>
                        <a:t>Meda Iranienne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1600"/>
                        <a:t>0,22 ± 0,02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1600"/>
                        <a:t>0,44 ± 0,03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fr-FR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Titre 2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Quelques valeurs récentes d’héritabilités en abeilles</a:t>
            </a:r>
            <a:endParaRPr/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7776196" y="4961587"/>
            <a:ext cx="3850630" cy="3585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defTabSz="685800">
              <a:lnSpc>
                <a:spcPct val="90000"/>
              </a:lnSpc>
              <a:spcBef>
                <a:spcPts val="750"/>
              </a:spcBef>
              <a:buFont typeface="Arial"/>
              <a:buChar char="•"/>
              <a:defRPr b="0">
                <a:solidFill>
                  <a:srgbClr val="00A3A6"/>
                </a:solidFill>
              </a:defRPr>
            </a:lvl1pPr>
            <a:lvl2pPr marL="514350" indent="-171450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650"/>
            </a:lvl2pPr>
            <a:lvl3pPr marL="857250" indent="-171450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500"/>
            </a:lvl3pPr>
            <a:lvl4pPr marL="1200150" indent="-171450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/>
            </a:lvl4pPr>
            <a:lvl5pPr marL="1543050" indent="-171450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/>
            </a:lvl5pPr>
            <a:lvl6pPr marL="1885950" indent="-171450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/>
            </a:lvl6pPr>
            <a:lvl7pPr marL="2228850" indent="-171450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/>
            </a:lvl7pPr>
            <a:lvl8pPr marL="2571750" indent="-171450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/>
            </a:lvl8pPr>
            <a:lvl9pPr marL="2914650" indent="-171450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/>
            </a:lvl9pPr>
          </a:lstStyle>
          <a:p>
            <a:pPr marL="342900" lvl="1" indent="0">
              <a:buNone/>
              <a:defRPr/>
            </a:pPr>
            <a:r>
              <a:rPr lang="fr-FR"/>
              <a:t>h² estimées en modèle reine</a:t>
            </a:r>
            <a:endParaRPr/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9785037" y="2531739"/>
            <a:ext cx="3850630" cy="3585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defTabSz="685800">
              <a:lnSpc>
                <a:spcPct val="90000"/>
              </a:lnSpc>
              <a:spcBef>
                <a:spcPts val="750"/>
              </a:spcBef>
              <a:buFont typeface="Arial"/>
              <a:buChar char="•"/>
              <a:defRPr b="0">
                <a:solidFill>
                  <a:srgbClr val="00A3A6"/>
                </a:solidFill>
              </a:defRPr>
            </a:lvl1pPr>
            <a:lvl2pPr marL="514350" indent="-171450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650"/>
            </a:lvl2pPr>
            <a:lvl3pPr marL="857250" indent="-171450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500"/>
            </a:lvl3pPr>
            <a:lvl4pPr marL="1200150" indent="-171450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/>
            </a:lvl4pPr>
            <a:lvl5pPr marL="1543050" indent="-171450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/>
            </a:lvl5pPr>
            <a:lvl6pPr marL="1885950" indent="-171450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/>
            </a:lvl6pPr>
            <a:lvl7pPr marL="2228850" indent="-171450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/>
            </a:lvl7pPr>
            <a:lvl8pPr marL="2571750" indent="-171450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/>
            </a:lvl8pPr>
            <a:lvl9pPr marL="2914650" indent="-171450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/>
            </a:lvl9pPr>
          </a:lstStyle>
          <a:p>
            <a:pPr marL="342900" lvl="1" indent="0">
              <a:buNone/>
              <a:defRPr/>
            </a:pPr>
            <a:r>
              <a:rPr lang="fr-FR" sz="1600">
                <a:solidFill>
                  <a:schemeClr val="dk1"/>
                </a:solidFill>
              </a:rPr>
              <a:t>autonomie : 0,24± 0,19  </a:t>
            </a:r>
            <a:endParaRPr/>
          </a:p>
        </p:txBody>
      </p:sp>
      <p:sp>
        <p:nvSpPr>
          <p:cNvPr id="8" name="Titre 2"/>
          <p:cNvSpPr txBox="1"/>
          <p:nvPr/>
        </p:nvSpPr>
        <p:spPr bwMode="auto">
          <a:xfrm>
            <a:off x="743194" y="765929"/>
            <a:ext cx="10216343" cy="888251"/>
          </a:xfrm>
          <a:prstGeom prst="rect">
            <a:avLst/>
          </a:prstGeom>
        </p:spPr>
        <p:txBody>
          <a:bodyPr vert="horz" lIns="0" tIns="46800" rIns="91440" bIns="45720" rtlCol="0" anchor="ctr" anchorCtr="0">
            <a:normAutofit/>
          </a:bodyPr>
          <a:lstStyle>
            <a:lvl1pPr marL="342900" indent="-342900" algn="l" defTabSz="685800">
              <a:lnSpc>
                <a:spcPct val="90000"/>
              </a:lnSpc>
              <a:spcBef>
                <a:spcPts val="0"/>
              </a:spcBef>
              <a:buFontTx/>
              <a:buBlip>
                <a:blip r:embed="rId3"/>
              </a:buBlip>
              <a:defRPr sz="2250" b="1">
                <a:solidFill>
                  <a:srgbClr val="00A3A6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>
                <a:solidFill>
                  <a:srgbClr val="478FD1"/>
                </a:solidFill>
              </a:rPr>
              <a:t>Qualche valore recente d’ereditabilità nell’api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 bwMode="auto">
          <a:xfrm>
            <a:off x="239507" y="64292"/>
            <a:ext cx="5537973" cy="888251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fr-FR"/>
              <a:t>Le progrès  génétique : plusieurs paramètres</a:t>
            </a:r>
            <a:endParaRPr/>
          </a:p>
        </p:txBody>
      </p:sp>
      <p:sp>
        <p:nvSpPr>
          <p:cNvPr id="17" name="ZoneTexte 16"/>
          <p:cNvSpPr txBox="1"/>
          <p:nvPr/>
        </p:nvSpPr>
        <p:spPr bwMode="auto">
          <a:xfrm>
            <a:off x="6077953" y="1935985"/>
            <a:ext cx="38779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>
                <a:solidFill>
                  <a:schemeClr val="accent4">
                    <a:lumMod val="75000"/>
                  </a:schemeClr>
                </a:solidFill>
              </a:rPr>
              <a:t>Intensité de sélection		</a:t>
            </a:r>
            <a:endParaRPr/>
          </a:p>
        </p:txBody>
      </p:sp>
      <p:sp>
        <p:nvSpPr>
          <p:cNvPr id="25" name="Rectangle 24"/>
          <p:cNvSpPr/>
          <p:nvPr/>
        </p:nvSpPr>
        <p:spPr bwMode="auto">
          <a:xfrm>
            <a:off x="7528927" y="4468936"/>
            <a:ext cx="24270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r-FR">
                <a:solidFill>
                  <a:schemeClr val="accent4">
                    <a:lumMod val="75000"/>
                  </a:schemeClr>
                </a:solidFill>
              </a:rPr>
              <a:t>Intervalle de génération</a:t>
            </a:r>
            <a:endParaRPr/>
          </a:p>
        </p:txBody>
      </p:sp>
      <p:sp>
        <p:nvSpPr>
          <p:cNvPr id="28" name="Virage 27"/>
          <p:cNvSpPr/>
          <p:nvPr/>
        </p:nvSpPr>
        <p:spPr bwMode="auto">
          <a:xfrm rot="10800000">
            <a:off x="7644809" y="3538244"/>
            <a:ext cx="2035205" cy="859898"/>
          </a:xfrm>
          <a:prstGeom prst="bentArrow">
            <a:avLst>
              <a:gd name="adj1" fmla="val 3072"/>
              <a:gd name="adj2" fmla="val 9885"/>
              <a:gd name="adj3" fmla="val 25000"/>
              <a:gd name="adj4" fmla="val 43750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30" name="Rectangle 29"/>
          <p:cNvSpPr/>
          <p:nvPr/>
        </p:nvSpPr>
        <p:spPr bwMode="auto">
          <a:xfrm>
            <a:off x="10721040" y="2257369"/>
            <a:ext cx="17845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>
                <a:solidFill>
                  <a:schemeClr val="accent4">
                    <a:lumMod val="75000"/>
                  </a:schemeClr>
                </a:solidFill>
              </a:rPr>
              <a:t>Variabilité du caractère</a:t>
            </a:r>
            <a:endParaRPr/>
          </a:p>
        </p:txBody>
      </p:sp>
      <p:sp>
        <p:nvSpPr>
          <p:cNvPr id="39" name="Rectangle 38"/>
          <p:cNvSpPr/>
          <p:nvPr/>
        </p:nvSpPr>
        <p:spPr bwMode="auto">
          <a:xfrm>
            <a:off x="9323081" y="1599251"/>
            <a:ext cx="10328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>
                <a:solidFill>
                  <a:schemeClr val="accent4">
                    <a:lumMod val="75000"/>
                  </a:schemeClr>
                </a:solidFill>
              </a:rPr>
              <a:t>Précision</a:t>
            </a:r>
            <a:endParaRPr/>
          </a:p>
        </p:txBody>
      </p:sp>
      <p:sp>
        <p:nvSpPr>
          <p:cNvPr id="38" name="Text Box 1030"/>
          <p:cNvSpPr txBox="1">
            <a:spLocks noChangeArrowheads="1"/>
          </p:cNvSpPr>
          <p:nvPr/>
        </p:nvSpPr>
        <p:spPr bwMode="auto">
          <a:xfrm>
            <a:off x="6436024" y="1070620"/>
            <a:ext cx="2890728" cy="369332"/>
          </a:xfrm>
          <a:prstGeom prst="rect">
            <a:avLst/>
          </a:prstGeom>
          <a:solidFill>
            <a:schemeClr val="accent2">
              <a:lumMod val="60000"/>
              <a:lumOff val="40000"/>
              <a:alpha val="39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  <a:softEdge rad="127000"/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b="1">
                <a:solidFill>
                  <a:srgbClr val="A50021"/>
                </a:solidFill>
              </a:rPr>
              <a:t>L ’équation du sélectionneur</a:t>
            </a:r>
            <a:endParaRPr/>
          </a:p>
        </p:txBody>
      </p:sp>
      <p:pic>
        <p:nvPicPr>
          <p:cNvPr id="40" name="Graphique 39" descr="Mille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 bwMode="auto">
          <a:xfrm>
            <a:off x="4554492" y="6025625"/>
            <a:ext cx="540156" cy="540156"/>
          </a:xfrm>
          <a:prstGeom prst="rect">
            <a:avLst/>
          </a:prstGeom>
        </p:spPr>
      </p:pic>
      <p:grpSp>
        <p:nvGrpSpPr>
          <p:cNvPr id="41" name="Groupe 40"/>
          <p:cNvGrpSpPr/>
          <p:nvPr/>
        </p:nvGrpSpPr>
        <p:grpSpPr bwMode="auto">
          <a:xfrm>
            <a:off x="763149" y="1860625"/>
            <a:ext cx="1447899" cy="965383"/>
            <a:chOff x="4064719" y="3518794"/>
            <a:chExt cx="1447899" cy="965383"/>
          </a:xfrm>
        </p:grpSpPr>
        <p:sp>
          <p:nvSpPr>
            <p:cNvPr id="42" name="ZoneTexte 41"/>
            <p:cNvSpPr txBox="1"/>
            <p:nvPr/>
          </p:nvSpPr>
          <p:spPr bwMode="auto">
            <a:xfrm>
              <a:off x="4181386" y="3648406"/>
              <a:ext cx="133123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fr-FR" sz="1600">
                  <a:solidFill>
                    <a:srgbClr val="C00000"/>
                  </a:solidFill>
                </a:rPr>
                <a:t>Generation interval</a:t>
              </a:r>
            </a:p>
          </p:txBody>
        </p:sp>
        <p:cxnSp>
          <p:nvCxnSpPr>
            <p:cNvPr id="43" name="Connecteur droit avec flèche 42"/>
            <p:cNvCxnSpPr>
              <a:cxnSpLocks/>
            </p:cNvCxnSpPr>
            <p:nvPr/>
          </p:nvCxnSpPr>
          <p:spPr bwMode="auto">
            <a:xfrm>
              <a:off x="4064719" y="3518794"/>
              <a:ext cx="189061" cy="965383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oupe 43"/>
          <p:cNvGrpSpPr/>
          <p:nvPr/>
        </p:nvGrpSpPr>
        <p:grpSpPr bwMode="auto">
          <a:xfrm>
            <a:off x="625596" y="2623012"/>
            <a:ext cx="2422175" cy="541551"/>
            <a:chOff x="7721630" y="2933038"/>
            <a:chExt cx="2422175" cy="541551"/>
          </a:xfrm>
        </p:grpSpPr>
        <p:sp>
          <p:nvSpPr>
            <p:cNvPr id="45" name="ZoneTexte 44"/>
            <p:cNvSpPr txBox="1"/>
            <p:nvPr/>
          </p:nvSpPr>
          <p:spPr bwMode="auto">
            <a:xfrm>
              <a:off x="7721630" y="3136035"/>
              <a:ext cx="133123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fr-FR" sz="1600"/>
                <a:t>Generation 2</a:t>
              </a:r>
              <a:endParaRPr/>
            </a:p>
          </p:txBody>
        </p:sp>
        <p:grpSp>
          <p:nvGrpSpPr>
            <p:cNvPr id="46" name="Groupe 45"/>
            <p:cNvGrpSpPr/>
            <p:nvPr/>
          </p:nvGrpSpPr>
          <p:grpSpPr bwMode="auto">
            <a:xfrm>
              <a:off x="9055668" y="2933038"/>
              <a:ext cx="1088137" cy="463336"/>
              <a:chOff x="7818119" y="3601406"/>
              <a:chExt cx="1088137" cy="463336"/>
            </a:xfrm>
          </p:grpSpPr>
          <p:pic>
            <p:nvPicPr>
              <p:cNvPr id="47" name="Image 46"/>
              <p:cNvPicPr>
                <a:picLocks noChangeAspect="1"/>
              </p:cNvPicPr>
              <p:nvPr/>
            </p:nvPicPr>
            <p:blipFill>
              <a:blip r:embed="rId5"/>
              <a:srcRect l="19721" r="19569"/>
              <a:stretch/>
            </p:blipFill>
            <p:spPr bwMode="auto">
              <a:xfrm>
                <a:off x="7818119" y="3601406"/>
                <a:ext cx="1088137" cy="463336"/>
              </a:xfrm>
              <a:prstGeom prst="rect">
                <a:avLst/>
              </a:prstGeom>
            </p:spPr>
          </p:pic>
          <p:pic>
            <p:nvPicPr>
              <p:cNvPr id="48" name="Image 47"/>
              <p:cNvPicPr>
                <a:picLocks noChangeAspect="1"/>
              </p:cNvPicPr>
              <p:nvPr/>
            </p:nvPicPr>
            <p:blipFill>
              <a:blip r:embed="rId6"/>
              <a:srcRect l="65886" t="-1" r="18795" b="7415"/>
              <a:stretch/>
            </p:blipFill>
            <p:spPr bwMode="auto">
              <a:xfrm>
                <a:off x="8639175" y="3658916"/>
                <a:ext cx="267081" cy="372539"/>
              </a:xfrm>
              <a:prstGeom prst="rect">
                <a:avLst/>
              </a:prstGeom>
            </p:spPr>
          </p:pic>
        </p:grpSp>
      </p:grpSp>
      <p:grpSp>
        <p:nvGrpSpPr>
          <p:cNvPr id="49" name="Groupe 48"/>
          <p:cNvGrpSpPr/>
          <p:nvPr/>
        </p:nvGrpSpPr>
        <p:grpSpPr bwMode="auto">
          <a:xfrm>
            <a:off x="835798" y="3903999"/>
            <a:ext cx="2420556" cy="543147"/>
            <a:chOff x="7931832" y="4214025"/>
            <a:chExt cx="2420556" cy="543147"/>
          </a:xfrm>
        </p:grpSpPr>
        <p:sp>
          <p:nvSpPr>
            <p:cNvPr id="50" name="ZoneTexte 49"/>
            <p:cNvSpPr txBox="1"/>
            <p:nvPr/>
          </p:nvSpPr>
          <p:spPr bwMode="auto">
            <a:xfrm>
              <a:off x="7931832" y="4418618"/>
              <a:ext cx="133123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fr-FR" sz="1600"/>
                <a:t>Generation 3</a:t>
              </a:r>
              <a:endParaRPr/>
            </a:p>
          </p:txBody>
        </p:sp>
        <p:grpSp>
          <p:nvGrpSpPr>
            <p:cNvPr id="51" name="Groupe 50"/>
            <p:cNvGrpSpPr/>
            <p:nvPr/>
          </p:nvGrpSpPr>
          <p:grpSpPr bwMode="auto">
            <a:xfrm>
              <a:off x="9264251" y="4214025"/>
              <a:ext cx="1088137" cy="463336"/>
              <a:chOff x="7818119" y="3601406"/>
              <a:chExt cx="1088137" cy="463336"/>
            </a:xfrm>
          </p:grpSpPr>
          <p:pic>
            <p:nvPicPr>
              <p:cNvPr id="52" name="Image 51"/>
              <p:cNvPicPr>
                <a:picLocks noChangeAspect="1"/>
              </p:cNvPicPr>
              <p:nvPr/>
            </p:nvPicPr>
            <p:blipFill>
              <a:blip r:embed="rId5"/>
              <a:srcRect l="19721" r="19569"/>
              <a:stretch/>
            </p:blipFill>
            <p:spPr bwMode="auto">
              <a:xfrm>
                <a:off x="7818119" y="3601406"/>
                <a:ext cx="1088137" cy="463336"/>
              </a:xfrm>
              <a:prstGeom prst="rect">
                <a:avLst/>
              </a:prstGeom>
            </p:spPr>
          </p:pic>
          <p:pic>
            <p:nvPicPr>
              <p:cNvPr id="53" name="Image 52"/>
              <p:cNvPicPr>
                <a:picLocks noChangeAspect="1"/>
              </p:cNvPicPr>
              <p:nvPr/>
            </p:nvPicPr>
            <p:blipFill>
              <a:blip r:embed="rId6"/>
              <a:srcRect l="65886" t="-1" r="18795" b="7415"/>
              <a:stretch/>
            </p:blipFill>
            <p:spPr bwMode="auto">
              <a:xfrm>
                <a:off x="8639175" y="3658916"/>
                <a:ext cx="267081" cy="372539"/>
              </a:xfrm>
              <a:prstGeom prst="rect">
                <a:avLst/>
              </a:prstGeom>
            </p:spPr>
          </p:pic>
        </p:grpSp>
      </p:grpSp>
      <p:grpSp>
        <p:nvGrpSpPr>
          <p:cNvPr id="54" name="Groupe 53"/>
          <p:cNvGrpSpPr/>
          <p:nvPr/>
        </p:nvGrpSpPr>
        <p:grpSpPr bwMode="auto">
          <a:xfrm>
            <a:off x="1046001" y="5184986"/>
            <a:ext cx="2417303" cy="544744"/>
            <a:chOff x="8142035" y="5495012"/>
            <a:chExt cx="2417303" cy="544744"/>
          </a:xfrm>
        </p:grpSpPr>
        <p:sp>
          <p:nvSpPr>
            <p:cNvPr id="55" name="ZoneTexte 54"/>
            <p:cNvSpPr txBox="1"/>
            <p:nvPr/>
          </p:nvSpPr>
          <p:spPr bwMode="auto">
            <a:xfrm>
              <a:off x="8142035" y="5701202"/>
              <a:ext cx="133123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fr-FR" sz="1600"/>
                <a:t>Generation 4</a:t>
              </a:r>
              <a:endParaRPr/>
            </a:p>
          </p:txBody>
        </p:sp>
        <p:grpSp>
          <p:nvGrpSpPr>
            <p:cNvPr id="56" name="Groupe 55"/>
            <p:cNvGrpSpPr/>
            <p:nvPr/>
          </p:nvGrpSpPr>
          <p:grpSpPr bwMode="auto">
            <a:xfrm>
              <a:off x="9471201" y="5495012"/>
              <a:ext cx="1088137" cy="463336"/>
              <a:chOff x="7818119" y="3601406"/>
              <a:chExt cx="1088137" cy="463336"/>
            </a:xfrm>
          </p:grpSpPr>
          <p:pic>
            <p:nvPicPr>
              <p:cNvPr id="57" name="Image 56"/>
              <p:cNvPicPr>
                <a:picLocks noChangeAspect="1"/>
              </p:cNvPicPr>
              <p:nvPr/>
            </p:nvPicPr>
            <p:blipFill>
              <a:blip r:embed="rId5"/>
              <a:srcRect l="19721" r="19569"/>
              <a:stretch/>
            </p:blipFill>
            <p:spPr bwMode="auto">
              <a:xfrm>
                <a:off x="7818119" y="3601406"/>
                <a:ext cx="1088137" cy="463336"/>
              </a:xfrm>
              <a:prstGeom prst="rect">
                <a:avLst/>
              </a:prstGeom>
            </p:spPr>
          </p:pic>
          <p:pic>
            <p:nvPicPr>
              <p:cNvPr id="58" name="Image 57"/>
              <p:cNvPicPr>
                <a:picLocks noChangeAspect="1"/>
              </p:cNvPicPr>
              <p:nvPr/>
            </p:nvPicPr>
            <p:blipFill>
              <a:blip r:embed="rId6"/>
              <a:srcRect l="65886" t="-1" r="18795" b="7415"/>
              <a:stretch/>
            </p:blipFill>
            <p:spPr bwMode="auto">
              <a:xfrm>
                <a:off x="8639175" y="3658916"/>
                <a:ext cx="267081" cy="372539"/>
              </a:xfrm>
              <a:prstGeom prst="rect">
                <a:avLst/>
              </a:prstGeom>
            </p:spPr>
          </p:pic>
        </p:grpSp>
      </p:grpSp>
      <p:sp>
        <p:nvSpPr>
          <p:cNvPr id="59" name="Flèche : droite 58"/>
          <p:cNvSpPr/>
          <p:nvPr/>
        </p:nvSpPr>
        <p:spPr bwMode="auto">
          <a:xfrm rot="4844466">
            <a:off x="-1610929" y="3704114"/>
            <a:ext cx="4638675" cy="180000"/>
          </a:xfrm>
          <a:prstGeom prst="rightArrow">
            <a:avLst>
              <a:gd name="adj1" fmla="val 50000"/>
              <a:gd name="adj2" fmla="val 7251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60" name="Groupe 59"/>
          <p:cNvGrpSpPr/>
          <p:nvPr/>
        </p:nvGrpSpPr>
        <p:grpSpPr bwMode="auto">
          <a:xfrm>
            <a:off x="424537" y="1221755"/>
            <a:ext cx="3004592" cy="660225"/>
            <a:chOff x="7520571" y="1531781"/>
            <a:chExt cx="3004592" cy="660225"/>
          </a:xfrm>
        </p:grpSpPr>
        <p:pic>
          <p:nvPicPr>
            <p:cNvPr id="61" name="Image 60"/>
            <p:cNvPicPr>
              <a:picLocks noChangeAspect="1"/>
            </p:cNvPicPr>
            <p:nvPr/>
          </p:nvPicPr>
          <p:blipFill>
            <a:blip r:embed="rId5"/>
            <a:srcRect l="19721" r="19569"/>
            <a:stretch/>
          </p:blipFill>
          <p:spPr bwMode="auto">
            <a:xfrm>
              <a:off x="8852187" y="1652051"/>
              <a:ext cx="1088137" cy="463336"/>
            </a:xfrm>
            <a:prstGeom prst="rect">
              <a:avLst/>
            </a:prstGeom>
          </p:spPr>
        </p:pic>
        <p:pic>
          <p:nvPicPr>
            <p:cNvPr id="62" name="Image 61"/>
            <p:cNvPicPr>
              <a:picLocks noChangeAspect="1"/>
            </p:cNvPicPr>
            <p:nvPr/>
          </p:nvPicPr>
          <p:blipFill>
            <a:blip r:embed="rId6"/>
            <a:srcRect l="65886" t="-1" r="18795" b="7415"/>
            <a:stretch/>
          </p:blipFill>
          <p:spPr bwMode="auto">
            <a:xfrm>
              <a:off x="9673243" y="1709561"/>
              <a:ext cx="267081" cy="372539"/>
            </a:xfrm>
            <a:prstGeom prst="rect">
              <a:avLst/>
            </a:prstGeom>
          </p:spPr>
        </p:pic>
        <p:sp>
          <p:nvSpPr>
            <p:cNvPr id="63" name="Rectangle 62"/>
            <p:cNvSpPr/>
            <p:nvPr/>
          </p:nvSpPr>
          <p:spPr bwMode="auto">
            <a:xfrm>
              <a:off x="9721738" y="1531781"/>
              <a:ext cx="803425" cy="430887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100">
                  <a:solidFill>
                    <a:srgbClr val="C00000"/>
                  </a:solidFill>
                </a:rPr>
                <a:t>selected </a:t>
              </a:r>
              <a:br>
                <a:rPr lang="fr-FR" sz="1100">
                  <a:solidFill>
                    <a:srgbClr val="C00000"/>
                  </a:solidFill>
                </a:rPr>
              </a:br>
              <a:r>
                <a:rPr lang="fr-FR" sz="1100">
                  <a:solidFill>
                    <a:srgbClr val="C00000"/>
                  </a:solidFill>
                </a:rPr>
                <a:t>candidates</a:t>
              </a:r>
              <a:endParaRPr lang="en-US" sz="1100">
                <a:solidFill>
                  <a:srgbClr val="C00000"/>
                </a:solidFill>
              </a:endParaRPr>
            </a:p>
          </p:txBody>
        </p:sp>
        <p:cxnSp>
          <p:nvCxnSpPr>
            <p:cNvPr id="64" name="Connecteur droit avec flèche 63"/>
            <p:cNvCxnSpPr>
              <a:cxnSpLocks/>
            </p:cNvCxnSpPr>
            <p:nvPr/>
          </p:nvCxnSpPr>
          <p:spPr bwMode="auto">
            <a:xfrm flipH="1">
              <a:off x="9798866" y="1895830"/>
              <a:ext cx="141458" cy="94702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ZoneTexte 64"/>
            <p:cNvSpPr txBox="1"/>
            <p:nvPr/>
          </p:nvSpPr>
          <p:spPr bwMode="auto">
            <a:xfrm>
              <a:off x="7520571" y="1853452"/>
              <a:ext cx="133123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fr-FR" sz="1600"/>
                <a:t>Generation 1</a:t>
              </a:r>
              <a:endParaRPr/>
            </a:p>
          </p:txBody>
        </p:sp>
        <p:pic>
          <p:nvPicPr>
            <p:cNvPr id="66" name="Image 65"/>
            <p:cNvPicPr>
              <a:picLocks noChangeAspect="1"/>
            </p:cNvPicPr>
            <p:nvPr/>
          </p:nvPicPr>
          <p:blipFill>
            <a:blip r:embed="rId6"/>
            <a:srcRect l="65886" t="-1" r="18795" b="7415"/>
            <a:stretch/>
          </p:blipFill>
          <p:spPr bwMode="auto">
            <a:xfrm>
              <a:off x="9673243" y="1709561"/>
              <a:ext cx="267081" cy="372539"/>
            </a:xfrm>
            <a:prstGeom prst="rect">
              <a:avLst/>
            </a:prstGeom>
          </p:spPr>
        </p:pic>
      </p:grpSp>
      <p:sp>
        <p:nvSpPr>
          <p:cNvPr id="67" name="Rectangle 66"/>
          <p:cNvSpPr/>
          <p:nvPr/>
        </p:nvSpPr>
        <p:spPr bwMode="auto">
          <a:xfrm rot="21027176">
            <a:off x="594433" y="2909072"/>
            <a:ext cx="79775" cy="1795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68" name="Groupe 67"/>
          <p:cNvGrpSpPr/>
          <p:nvPr/>
        </p:nvGrpSpPr>
        <p:grpSpPr bwMode="auto">
          <a:xfrm>
            <a:off x="167178" y="2764710"/>
            <a:ext cx="657025" cy="1721266"/>
            <a:chOff x="1436960" y="3074736"/>
            <a:chExt cx="657025" cy="1721266"/>
          </a:xfrm>
        </p:grpSpPr>
        <p:sp>
          <p:nvSpPr>
            <p:cNvPr id="69" name="Forme libre : forme 68"/>
            <p:cNvSpPr/>
            <p:nvPr/>
          </p:nvSpPr>
          <p:spPr bwMode="auto">
            <a:xfrm>
              <a:off x="1436960" y="3074736"/>
              <a:ext cx="657025" cy="1721266"/>
            </a:xfrm>
            <a:custGeom>
              <a:avLst/>
              <a:gdLst>
                <a:gd name="connsiteX0" fmla="*/ 382696 w 657025"/>
                <a:gd name="connsiteY0" fmla="*/ 89088 h 1721266"/>
                <a:gd name="connsiteX1" fmla="*/ 26080 w 657025"/>
                <a:gd name="connsiteY1" fmla="*/ 226248 h 1721266"/>
                <a:gd name="connsiteX2" fmla="*/ 44368 w 657025"/>
                <a:gd name="connsiteY2" fmla="*/ 601152 h 1721266"/>
                <a:gd name="connsiteX3" fmla="*/ 181528 w 657025"/>
                <a:gd name="connsiteY3" fmla="*/ 1305240 h 1721266"/>
                <a:gd name="connsiteX4" fmla="*/ 400984 w 657025"/>
                <a:gd name="connsiteY4" fmla="*/ 1561272 h 1721266"/>
                <a:gd name="connsiteX5" fmla="*/ 657016 w 657025"/>
                <a:gd name="connsiteY5" fmla="*/ 1616136 h 1721266"/>
                <a:gd name="connsiteX6" fmla="*/ 382696 w 657025"/>
                <a:gd name="connsiteY6" fmla="*/ 89088 h 1721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7025" h="1721266" extrusionOk="0">
                  <a:moveTo>
                    <a:pt x="382696" y="89088"/>
                  </a:moveTo>
                  <a:cubicBezTo>
                    <a:pt x="277540" y="-142560"/>
                    <a:pt x="82468" y="140904"/>
                    <a:pt x="26080" y="226248"/>
                  </a:cubicBezTo>
                  <a:cubicBezTo>
                    <a:pt x="-30308" y="311592"/>
                    <a:pt x="18460" y="421320"/>
                    <a:pt x="44368" y="601152"/>
                  </a:cubicBezTo>
                  <a:cubicBezTo>
                    <a:pt x="70276" y="780984"/>
                    <a:pt x="122092" y="1145220"/>
                    <a:pt x="181528" y="1305240"/>
                  </a:cubicBezTo>
                  <a:cubicBezTo>
                    <a:pt x="240964" y="1465260"/>
                    <a:pt x="321736" y="1509456"/>
                    <a:pt x="400984" y="1561272"/>
                  </a:cubicBezTo>
                  <a:cubicBezTo>
                    <a:pt x="480232" y="1613088"/>
                    <a:pt x="658540" y="1858452"/>
                    <a:pt x="657016" y="1616136"/>
                  </a:cubicBezTo>
                  <a:cubicBezTo>
                    <a:pt x="655492" y="1373820"/>
                    <a:pt x="487852" y="320736"/>
                    <a:pt x="382696" y="89088"/>
                  </a:cubicBezTo>
                  <a:close/>
                </a:path>
              </a:pathLst>
            </a:cu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0" name="Rectangle 69"/>
            <p:cNvSpPr/>
            <p:nvPr/>
          </p:nvSpPr>
          <p:spPr bwMode="auto">
            <a:xfrm rot="4829260">
              <a:off x="1108519" y="3735169"/>
              <a:ext cx="1334020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b="1">
                  <a:solidFill>
                    <a:schemeClr val="bg1"/>
                  </a:solidFill>
                </a:rPr>
                <a:t>Time period</a:t>
              </a:r>
              <a:endParaRPr lang="en-US" b="1">
                <a:solidFill>
                  <a:schemeClr val="bg1"/>
                </a:solidFill>
              </a:endParaRPr>
            </a:p>
          </p:txBody>
        </p:sp>
      </p:grpSp>
      <p:grpSp>
        <p:nvGrpSpPr>
          <p:cNvPr id="71" name="Groupe 70"/>
          <p:cNvGrpSpPr/>
          <p:nvPr/>
        </p:nvGrpSpPr>
        <p:grpSpPr bwMode="auto">
          <a:xfrm>
            <a:off x="3634468" y="2433877"/>
            <a:ext cx="2410093" cy="545633"/>
            <a:chOff x="7920699" y="2750017"/>
            <a:chExt cx="2410093" cy="545633"/>
          </a:xfrm>
        </p:grpSpPr>
        <p:sp>
          <p:nvSpPr>
            <p:cNvPr id="72" name="ZoneTexte 71"/>
            <p:cNvSpPr txBox="1"/>
            <p:nvPr/>
          </p:nvSpPr>
          <p:spPr bwMode="auto">
            <a:xfrm>
              <a:off x="7920699" y="2957096"/>
              <a:ext cx="132889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fr-FR" sz="1600"/>
                <a:t>Generation 3</a:t>
              </a:r>
              <a:endParaRPr/>
            </a:p>
          </p:txBody>
        </p:sp>
        <p:grpSp>
          <p:nvGrpSpPr>
            <p:cNvPr id="73" name="Groupe 72"/>
            <p:cNvGrpSpPr/>
            <p:nvPr/>
          </p:nvGrpSpPr>
          <p:grpSpPr bwMode="auto">
            <a:xfrm>
              <a:off x="9242655" y="2750017"/>
              <a:ext cx="1088137" cy="463336"/>
              <a:chOff x="7818119" y="3601406"/>
              <a:chExt cx="1088137" cy="463336"/>
            </a:xfrm>
          </p:grpSpPr>
          <p:pic>
            <p:nvPicPr>
              <p:cNvPr id="74" name="Image 73"/>
              <p:cNvPicPr>
                <a:picLocks noChangeAspect="1"/>
              </p:cNvPicPr>
              <p:nvPr/>
            </p:nvPicPr>
            <p:blipFill>
              <a:blip r:embed="rId5"/>
              <a:srcRect l="19721" r="19569"/>
              <a:stretch/>
            </p:blipFill>
            <p:spPr bwMode="auto">
              <a:xfrm>
                <a:off x="7818119" y="3601406"/>
                <a:ext cx="1088137" cy="463336"/>
              </a:xfrm>
              <a:prstGeom prst="rect">
                <a:avLst/>
              </a:prstGeom>
            </p:spPr>
          </p:pic>
          <p:pic>
            <p:nvPicPr>
              <p:cNvPr id="75" name="Image 74"/>
              <p:cNvPicPr>
                <a:picLocks noChangeAspect="1"/>
              </p:cNvPicPr>
              <p:nvPr/>
            </p:nvPicPr>
            <p:blipFill>
              <a:blip r:embed="rId6"/>
              <a:srcRect l="65886" t="-1" r="18795" b="7415"/>
              <a:stretch/>
            </p:blipFill>
            <p:spPr bwMode="auto">
              <a:xfrm>
                <a:off x="8639175" y="3658916"/>
                <a:ext cx="267081" cy="372539"/>
              </a:xfrm>
              <a:prstGeom prst="rect">
                <a:avLst/>
              </a:prstGeom>
            </p:spPr>
          </p:pic>
        </p:grpSp>
      </p:grpSp>
      <p:grpSp>
        <p:nvGrpSpPr>
          <p:cNvPr id="76" name="Groupe 75"/>
          <p:cNvGrpSpPr/>
          <p:nvPr/>
        </p:nvGrpSpPr>
        <p:grpSpPr bwMode="auto">
          <a:xfrm>
            <a:off x="5347887" y="3527743"/>
            <a:ext cx="1088137" cy="463336"/>
            <a:chOff x="7818119" y="3601406"/>
            <a:chExt cx="1088137" cy="463336"/>
          </a:xfrm>
        </p:grpSpPr>
        <p:pic>
          <p:nvPicPr>
            <p:cNvPr id="77" name="Image 76"/>
            <p:cNvPicPr>
              <a:picLocks noChangeAspect="1"/>
            </p:cNvPicPr>
            <p:nvPr/>
          </p:nvPicPr>
          <p:blipFill>
            <a:blip r:embed="rId5"/>
            <a:srcRect l="19721" r="19569"/>
            <a:stretch/>
          </p:blipFill>
          <p:spPr bwMode="auto">
            <a:xfrm>
              <a:off x="7818119" y="3601406"/>
              <a:ext cx="1088137" cy="463336"/>
            </a:xfrm>
            <a:prstGeom prst="rect">
              <a:avLst/>
            </a:prstGeom>
          </p:spPr>
        </p:pic>
        <p:pic>
          <p:nvPicPr>
            <p:cNvPr id="78" name="Image 77"/>
            <p:cNvPicPr>
              <a:picLocks noChangeAspect="1"/>
            </p:cNvPicPr>
            <p:nvPr/>
          </p:nvPicPr>
          <p:blipFill>
            <a:blip r:embed="rId6"/>
            <a:srcRect l="65886" t="-1" r="18795" b="7415"/>
            <a:stretch/>
          </p:blipFill>
          <p:spPr bwMode="auto">
            <a:xfrm>
              <a:off x="8639175" y="3658916"/>
              <a:ext cx="267081" cy="372539"/>
            </a:xfrm>
            <a:prstGeom prst="rect">
              <a:avLst/>
            </a:prstGeom>
          </p:spPr>
        </p:pic>
      </p:grpSp>
      <p:grpSp>
        <p:nvGrpSpPr>
          <p:cNvPr id="79" name="Groupe 78"/>
          <p:cNvGrpSpPr/>
          <p:nvPr/>
        </p:nvGrpSpPr>
        <p:grpSpPr bwMode="auto">
          <a:xfrm>
            <a:off x="5739439" y="4621609"/>
            <a:ext cx="1088137" cy="463336"/>
            <a:chOff x="7818119" y="3601406"/>
            <a:chExt cx="1088137" cy="463336"/>
          </a:xfrm>
        </p:grpSpPr>
        <p:pic>
          <p:nvPicPr>
            <p:cNvPr id="80" name="Image 79"/>
            <p:cNvPicPr>
              <a:picLocks noChangeAspect="1"/>
            </p:cNvPicPr>
            <p:nvPr/>
          </p:nvPicPr>
          <p:blipFill>
            <a:blip r:embed="rId5"/>
            <a:srcRect l="19721" r="19569"/>
            <a:stretch/>
          </p:blipFill>
          <p:spPr bwMode="auto">
            <a:xfrm>
              <a:off x="7818119" y="3601406"/>
              <a:ext cx="1088137" cy="463336"/>
            </a:xfrm>
            <a:prstGeom prst="rect">
              <a:avLst/>
            </a:prstGeom>
          </p:spPr>
        </p:pic>
        <p:pic>
          <p:nvPicPr>
            <p:cNvPr id="81" name="Image 80"/>
            <p:cNvPicPr>
              <a:picLocks noChangeAspect="1"/>
            </p:cNvPicPr>
            <p:nvPr/>
          </p:nvPicPr>
          <p:blipFill>
            <a:blip r:embed="rId6"/>
            <a:srcRect l="65886" t="-1" r="18795" b="7415"/>
            <a:stretch/>
          </p:blipFill>
          <p:spPr bwMode="auto">
            <a:xfrm>
              <a:off x="8639175" y="3658916"/>
              <a:ext cx="267081" cy="372539"/>
            </a:xfrm>
            <a:prstGeom prst="rect">
              <a:avLst/>
            </a:prstGeom>
          </p:spPr>
        </p:pic>
      </p:grpSp>
      <p:grpSp>
        <p:nvGrpSpPr>
          <p:cNvPr id="83" name="Groupe 82"/>
          <p:cNvGrpSpPr/>
          <p:nvPr/>
        </p:nvGrpSpPr>
        <p:grpSpPr bwMode="auto">
          <a:xfrm>
            <a:off x="3424266" y="1886944"/>
            <a:ext cx="2412444" cy="542794"/>
            <a:chOff x="7710497" y="2203084"/>
            <a:chExt cx="2412444" cy="542794"/>
          </a:xfrm>
        </p:grpSpPr>
        <p:sp>
          <p:nvSpPr>
            <p:cNvPr id="84" name="ZoneTexte 83"/>
            <p:cNvSpPr txBox="1"/>
            <p:nvPr/>
          </p:nvSpPr>
          <p:spPr bwMode="auto">
            <a:xfrm>
              <a:off x="7710497" y="2407324"/>
              <a:ext cx="132889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fr-FR" sz="1600"/>
                <a:t>Generation 2</a:t>
              </a:r>
              <a:endParaRPr/>
            </a:p>
          </p:txBody>
        </p:sp>
        <p:grpSp>
          <p:nvGrpSpPr>
            <p:cNvPr id="85" name="Groupe 84"/>
            <p:cNvGrpSpPr/>
            <p:nvPr/>
          </p:nvGrpSpPr>
          <p:grpSpPr bwMode="auto">
            <a:xfrm>
              <a:off x="9034805" y="2203084"/>
              <a:ext cx="1088137" cy="463336"/>
              <a:chOff x="7818119" y="3601406"/>
              <a:chExt cx="1088137" cy="463336"/>
            </a:xfrm>
          </p:grpSpPr>
          <p:pic>
            <p:nvPicPr>
              <p:cNvPr id="86" name="Image 85"/>
              <p:cNvPicPr>
                <a:picLocks noChangeAspect="1"/>
              </p:cNvPicPr>
              <p:nvPr/>
            </p:nvPicPr>
            <p:blipFill>
              <a:blip r:embed="rId5"/>
              <a:srcRect l="19721" r="19569"/>
              <a:stretch/>
            </p:blipFill>
            <p:spPr bwMode="auto">
              <a:xfrm>
                <a:off x="7818119" y="3601406"/>
                <a:ext cx="1088137" cy="463336"/>
              </a:xfrm>
              <a:prstGeom prst="rect">
                <a:avLst/>
              </a:prstGeom>
            </p:spPr>
          </p:pic>
          <p:pic>
            <p:nvPicPr>
              <p:cNvPr id="87" name="Image 86"/>
              <p:cNvPicPr>
                <a:picLocks noChangeAspect="1"/>
              </p:cNvPicPr>
              <p:nvPr/>
            </p:nvPicPr>
            <p:blipFill>
              <a:blip r:embed="rId6"/>
              <a:srcRect l="65886" t="-1" r="18795" b="7415"/>
              <a:stretch/>
            </p:blipFill>
            <p:spPr bwMode="auto">
              <a:xfrm>
                <a:off x="8639175" y="3658916"/>
                <a:ext cx="267081" cy="372539"/>
              </a:xfrm>
              <a:prstGeom prst="rect">
                <a:avLst/>
              </a:prstGeom>
            </p:spPr>
          </p:pic>
        </p:grpSp>
      </p:grpSp>
      <p:sp>
        <p:nvSpPr>
          <p:cNvPr id="88" name="ZoneTexte 87"/>
          <p:cNvSpPr txBox="1"/>
          <p:nvPr/>
        </p:nvSpPr>
        <p:spPr bwMode="auto">
          <a:xfrm>
            <a:off x="4018938" y="3740500"/>
            <a:ext cx="13288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1600"/>
              <a:t>Generation 5</a:t>
            </a:r>
            <a:endParaRPr/>
          </a:p>
        </p:txBody>
      </p:sp>
      <p:sp>
        <p:nvSpPr>
          <p:cNvPr id="89" name="ZoneTexte 88"/>
          <p:cNvSpPr txBox="1"/>
          <p:nvPr/>
        </p:nvSpPr>
        <p:spPr bwMode="auto">
          <a:xfrm>
            <a:off x="4219997" y="4290272"/>
            <a:ext cx="13288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1600"/>
              <a:t>Generation 6</a:t>
            </a:r>
            <a:endParaRPr/>
          </a:p>
        </p:txBody>
      </p:sp>
      <p:sp>
        <p:nvSpPr>
          <p:cNvPr id="90" name="ZoneTexte 89"/>
          <p:cNvSpPr txBox="1"/>
          <p:nvPr/>
        </p:nvSpPr>
        <p:spPr bwMode="auto">
          <a:xfrm>
            <a:off x="4430199" y="4840043"/>
            <a:ext cx="13288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1600"/>
              <a:t>Generation 7</a:t>
            </a:r>
            <a:endParaRPr/>
          </a:p>
        </p:txBody>
      </p:sp>
      <p:sp>
        <p:nvSpPr>
          <p:cNvPr id="91" name="ZoneTexte 90"/>
          <p:cNvSpPr txBox="1"/>
          <p:nvPr/>
        </p:nvSpPr>
        <p:spPr bwMode="auto">
          <a:xfrm>
            <a:off x="4640402" y="5389815"/>
            <a:ext cx="13288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1600"/>
              <a:t>Generation 8</a:t>
            </a:r>
            <a:endParaRPr/>
          </a:p>
        </p:txBody>
      </p:sp>
      <p:sp>
        <p:nvSpPr>
          <p:cNvPr id="92" name="Rectangle 91"/>
          <p:cNvSpPr/>
          <p:nvPr/>
        </p:nvSpPr>
        <p:spPr bwMode="auto">
          <a:xfrm>
            <a:off x="2668065" y="6262836"/>
            <a:ext cx="14688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r-FR"/>
              <a:t>Breeding goal</a:t>
            </a:r>
            <a:endParaRPr lang="en-US"/>
          </a:p>
        </p:txBody>
      </p:sp>
      <p:grpSp>
        <p:nvGrpSpPr>
          <p:cNvPr id="94" name="Groupe 93"/>
          <p:cNvGrpSpPr/>
          <p:nvPr/>
        </p:nvGrpSpPr>
        <p:grpSpPr bwMode="auto">
          <a:xfrm>
            <a:off x="3464105" y="1797021"/>
            <a:ext cx="1590260" cy="366575"/>
            <a:chOff x="4064719" y="3464948"/>
            <a:chExt cx="1590260" cy="366575"/>
          </a:xfrm>
        </p:grpSpPr>
        <p:sp>
          <p:nvSpPr>
            <p:cNvPr id="95" name="ZoneTexte 94"/>
            <p:cNvSpPr txBox="1"/>
            <p:nvPr/>
          </p:nvSpPr>
          <p:spPr bwMode="auto">
            <a:xfrm>
              <a:off x="4204408" y="3464948"/>
              <a:ext cx="1450571" cy="366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  <a:defRPr/>
              </a:pPr>
              <a:r>
                <a:rPr lang="fr-FR" sz="1100">
                  <a:solidFill>
                    <a:srgbClr val="C00000"/>
                  </a:solidFill>
                </a:rPr>
                <a:t>Shorter </a:t>
              </a:r>
              <a:br>
                <a:rPr lang="fr-FR" sz="1100">
                  <a:solidFill>
                    <a:srgbClr val="C00000"/>
                  </a:solidFill>
                </a:rPr>
              </a:br>
              <a:r>
                <a:rPr lang="fr-FR" sz="1100">
                  <a:solidFill>
                    <a:srgbClr val="C00000"/>
                  </a:solidFill>
                </a:rPr>
                <a:t>generation interval</a:t>
              </a:r>
            </a:p>
          </p:txBody>
        </p:sp>
        <p:cxnSp>
          <p:nvCxnSpPr>
            <p:cNvPr id="96" name="Connecteur droit avec flèche 95"/>
            <p:cNvCxnSpPr>
              <a:cxnSpLocks/>
            </p:cNvCxnSpPr>
            <p:nvPr/>
          </p:nvCxnSpPr>
          <p:spPr bwMode="auto">
            <a:xfrm>
              <a:off x="4064719" y="3518794"/>
              <a:ext cx="91195" cy="277197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7" name="Groupe 96"/>
          <p:cNvGrpSpPr/>
          <p:nvPr/>
        </p:nvGrpSpPr>
        <p:grpSpPr bwMode="auto">
          <a:xfrm>
            <a:off x="3844671" y="2980810"/>
            <a:ext cx="2408881" cy="548472"/>
            <a:chOff x="8130902" y="3296950"/>
            <a:chExt cx="2408881" cy="548472"/>
          </a:xfrm>
        </p:grpSpPr>
        <p:sp>
          <p:nvSpPr>
            <p:cNvPr id="98" name="ZoneTexte 97"/>
            <p:cNvSpPr txBox="1"/>
            <p:nvPr/>
          </p:nvSpPr>
          <p:spPr bwMode="auto">
            <a:xfrm>
              <a:off x="8130902" y="3506868"/>
              <a:ext cx="132889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fr-FR" sz="1600"/>
                <a:t>Generation 4</a:t>
              </a:r>
              <a:endParaRPr/>
            </a:p>
          </p:txBody>
        </p:sp>
        <p:grpSp>
          <p:nvGrpSpPr>
            <p:cNvPr id="99" name="Groupe 98"/>
            <p:cNvGrpSpPr/>
            <p:nvPr/>
          </p:nvGrpSpPr>
          <p:grpSpPr bwMode="auto">
            <a:xfrm>
              <a:off x="9451645" y="3296950"/>
              <a:ext cx="1088137" cy="463336"/>
              <a:chOff x="7818119" y="3601406"/>
              <a:chExt cx="1088137" cy="463336"/>
            </a:xfrm>
          </p:grpSpPr>
          <p:pic>
            <p:nvPicPr>
              <p:cNvPr id="100" name="Image 99"/>
              <p:cNvPicPr>
                <a:picLocks noChangeAspect="1"/>
              </p:cNvPicPr>
              <p:nvPr/>
            </p:nvPicPr>
            <p:blipFill>
              <a:blip r:embed="rId5"/>
              <a:srcRect l="19721" r="19569"/>
              <a:stretch/>
            </p:blipFill>
            <p:spPr bwMode="auto">
              <a:xfrm>
                <a:off x="7818119" y="3601406"/>
                <a:ext cx="1088137" cy="463336"/>
              </a:xfrm>
              <a:prstGeom prst="rect">
                <a:avLst/>
              </a:prstGeom>
            </p:spPr>
          </p:pic>
          <p:pic>
            <p:nvPicPr>
              <p:cNvPr id="101" name="Image 100"/>
              <p:cNvPicPr>
                <a:picLocks noChangeAspect="1"/>
              </p:cNvPicPr>
              <p:nvPr/>
            </p:nvPicPr>
            <p:blipFill>
              <a:blip r:embed="rId6"/>
              <a:srcRect l="65886" t="-1" r="18795" b="7415"/>
              <a:stretch/>
            </p:blipFill>
            <p:spPr bwMode="auto">
              <a:xfrm>
                <a:off x="8639175" y="3658916"/>
                <a:ext cx="267081" cy="372539"/>
              </a:xfrm>
              <a:prstGeom prst="rect">
                <a:avLst/>
              </a:prstGeom>
            </p:spPr>
          </p:pic>
        </p:grpSp>
      </p:grpSp>
      <p:grpSp>
        <p:nvGrpSpPr>
          <p:cNvPr id="102" name="Groupe 101"/>
          <p:cNvGrpSpPr/>
          <p:nvPr/>
        </p:nvGrpSpPr>
        <p:grpSpPr bwMode="auto">
          <a:xfrm>
            <a:off x="5541638" y="4074676"/>
            <a:ext cx="1088137" cy="463336"/>
            <a:chOff x="7818119" y="3601406"/>
            <a:chExt cx="1088137" cy="463336"/>
          </a:xfrm>
        </p:grpSpPr>
        <p:pic>
          <p:nvPicPr>
            <p:cNvPr id="103" name="Image 102"/>
            <p:cNvPicPr>
              <a:picLocks noChangeAspect="1"/>
            </p:cNvPicPr>
            <p:nvPr/>
          </p:nvPicPr>
          <p:blipFill>
            <a:blip r:embed="rId5"/>
            <a:srcRect l="19721" r="19569"/>
            <a:stretch/>
          </p:blipFill>
          <p:spPr bwMode="auto">
            <a:xfrm>
              <a:off x="7818119" y="3601406"/>
              <a:ext cx="1088137" cy="463336"/>
            </a:xfrm>
            <a:prstGeom prst="rect">
              <a:avLst/>
            </a:prstGeom>
          </p:spPr>
        </p:pic>
        <p:pic>
          <p:nvPicPr>
            <p:cNvPr id="104" name="Image 103"/>
            <p:cNvPicPr>
              <a:picLocks noChangeAspect="1"/>
            </p:cNvPicPr>
            <p:nvPr/>
          </p:nvPicPr>
          <p:blipFill>
            <a:blip r:embed="rId6"/>
            <a:srcRect l="65886" t="-1" r="18795" b="7415"/>
            <a:stretch/>
          </p:blipFill>
          <p:spPr bwMode="auto">
            <a:xfrm>
              <a:off x="8639175" y="3658916"/>
              <a:ext cx="267081" cy="372539"/>
            </a:xfrm>
            <a:prstGeom prst="rect">
              <a:avLst/>
            </a:prstGeom>
          </p:spPr>
        </p:pic>
      </p:grpSp>
      <p:grpSp>
        <p:nvGrpSpPr>
          <p:cNvPr id="105" name="Groupe 104"/>
          <p:cNvGrpSpPr/>
          <p:nvPr/>
        </p:nvGrpSpPr>
        <p:grpSpPr bwMode="auto">
          <a:xfrm>
            <a:off x="5939088" y="5168543"/>
            <a:ext cx="1088137" cy="463336"/>
            <a:chOff x="7818119" y="3601406"/>
            <a:chExt cx="1088137" cy="463336"/>
          </a:xfrm>
        </p:grpSpPr>
        <p:pic>
          <p:nvPicPr>
            <p:cNvPr id="106" name="Image 105"/>
            <p:cNvPicPr>
              <a:picLocks noChangeAspect="1"/>
            </p:cNvPicPr>
            <p:nvPr/>
          </p:nvPicPr>
          <p:blipFill>
            <a:blip r:embed="rId5"/>
            <a:srcRect l="19721" r="19569"/>
            <a:stretch/>
          </p:blipFill>
          <p:spPr bwMode="auto">
            <a:xfrm>
              <a:off x="7818119" y="3601406"/>
              <a:ext cx="1088137" cy="463336"/>
            </a:xfrm>
            <a:prstGeom prst="rect">
              <a:avLst/>
            </a:prstGeom>
          </p:spPr>
        </p:pic>
        <p:pic>
          <p:nvPicPr>
            <p:cNvPr id="107" name="Image 106"/>
            <p:cNvPicPr>
              <a:picLocks noChangeAspect="1"/>
            </p:cNvPicPr>
            <p:nvPr/>
          </p:nvPicPr>
          <p:blipFill>
            <a:blip r:embed="rId6"/>
            <a:srcRect l="65886" t="-1" r="18795" b="7415"/>
            <a:stretch/>
          </p:blipFill>
          <p:spPr bwMode="auto">
            <a:xfrm>
              <a:off x="8639175" y="3658916"/>
              <a:ext cx="267081" cy="372539"/>
            </a:xfrm>
            <a:prstGeom prst="rect">
              <a:avLst/>
            </a:prstGeom>
          </p:spPr>
        </p:pic>
      </p:grpSp>
      <p:grpSp>
        <p:nvGrpSpPr>
          <p:cNvPr id="111" name="Groupe 110"/>
          <p:cNvGrpSpPr/>
          <p:nvPr/>
        </p:nvGrpSpPr>
        <p:grpSpPr bwMode="auto">
          <a:xfrm>
            <a:off x="3234340" y="1215641"/>
            <a:ext cx="3004592" cy="660225"/>
            <a:chOff x="7520571" y="1531781"/>
            <a:chExt cx="3004592" cy="660225"/>
          </a:xfrm>
        </p:grpSpPr>
        <p:pic>
          <p:nvPicPr>
            <p:cNvPr id="112" name="Image 111"/>
            <p:cNvPicPr>
              <a:picLocks noChangeAspect="1"/>
            </p:cNvPicPr>
            <p:nvPr/>
          </p:nvPicPr>
          <p:blipFill>
            <a:blip r:embed="rId5"/>
            <a:srcRect l="19721" r="19569"/>
            <a:stretch/>
          </p:blipFill>
          <p:spPr bwMode="auto">
            <a:xfrm>
              <a:off x="8852187" y="1652051"/>
              <a:ext cx="1088137" cy="463336"/>
            </a:xfrm>
            <a:prstGeom prst="rect">
              <a:avLst/>
            </a:prstGeom>
          </p:spPr>
        </p:pic>
        <p:pic>
          <p:nvPicPr>
            <p:cNvPr id="113" name="Image 112"/>
            <p:cNvPicPr>
              <a:picLocks noChangeAspect="1"/>
            </p:cNvPicPr>
            <p:nvPr/>
          </p:nvPicPr>
          <p:blipFill>
            <a:blip r:embed="rId6"/>
            <a:srcRect l="65886" t="-1" r="18795" b="7415"/>
            <a:stretch/>
          </p:blipFill>
          <p:spPr bwMode="auto">
            <a:xfrm>
              <a:off x="9673243" y="1709561"/>
              <a:ext cx="267081" cy="372539"/>
            </a:xfrm>
            <a:prstGeom prst="rect">
              <a:avLst/>
            </a:prstGeom>
          </p:spPr>
        </p:pic>
        <p:sp>
          <p:nvSpPr>
            <p:cNvPr id="114" name="Rectangle 113"/>
            <p:cNvSpPr/>
            <p:nvPr/>
          </p:nvSpPr>
          <p:spPr bwMode="auto">
            <a:xfrm>
              <a:off x="9721738" y="1531781"/>
              <a:ext cx="803425" cy="430887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100">
                  <a:solidFill>
                    <a:srgbClr val="C00000"/>
                  </a:solidFill>
                </a:rPr>
                <a:t>selected </a:t>
              </a:r>
              <a:br>
                <a:rPr lang="fr-FR" sz="1100">
                  <a:solidFill>
                    <a:srgbClr val="C00000"/>
                  </a:solidFill>
                </a:rPr>
              </a:br>
              <a:r>
                <a:rPr lang="fr-FR" sz="1100">
                  <a:solidFill>
                    <a:srgbClr val="C00000"/>
                  </a:solidFill>
                </a:rPr>
                <a:t>candidates</a:t>
              </a:r>
              <a:endParaRPr lang="en-US" sz="1100">
                <a:solidFill>
                  <a:srgbClr val="C00000"/>
                </a:solidFill>
              </a:endParaRPr>
            </a:p>
          </p:txBody>
        </p:sp>
        <p:cxnSp>
          <p:nvCxnSpPr>
            <p:cNvPr id="115" name="Connecteur droit avec flèche 114"/>
            <p:cNvCxnSpPr>
              <a:cxnSpLocks/>
            </p:cNvCxnSpPr>
            <p:nvPr/>
          </p:nvCxnSpPr>
          <p:spPr bwMode="auto">
            <a:xfrm flipH="1">
              <a:off x="9798866" y="1895830"/>
              <a:ext cx="141458" cy="94702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6" name="ZoneTexte 115"/>
            <p:cNvSpPr txBox="1"/>
            <p:nvPr/>
          </p:nvSpPr>
          <p:spPr bwMode="auto">
            <a:xfrm>
              <a:off x="7520571" y="1853452"/>
              <a:ext cx="133123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fr-FR" sz="1600"/>
                <a:t>Generation 1</a:t>
              </a:r>
              <a:endParaRPr/>
            </a:p>
          </p:txBody>
        </p:sp>
        <p:pic>
          <p:nvPicPr>
            <p:cNvPr id="117" name="Image 116"/>
            <p:cNvPicPr>
              <a:picLocks noChangeAspect="1"/>
            </p:cNvPicPr>
            <p:nvPr/>
          </p:nvPicPr>
          <p:blipFill>
            <a:blip r:embed="rId6"/>
            <a:srcRect l="65886" t="-1" r="18795" b="7415"/>
            <a:stretch/>
          </p:blipFill>
          <p:spPr bwMode="auto">
            <a:xfrm>
              <a:off x="9673243" y="1709561"/>
              <a:ext cx="267081" cy="372539"/>
            </a:xfrm>
            <a:prstGeom prst="rect">
              <a:avLst/>
            </a:prstGeom>
          </p:spPr>
        </p:pic>
      </p:grpSp>
      <p:sp>
        <p:nvSpPr>
          <p:cNvPr id="118" name="Flèche : droite 117"/>
          <p:cNvSpPr/>
          <p:nvPr/>
        </p:nvSpPr>
        <p:spPr bwMode="auto">
          <a:xfrm rot="4210620">
            <a:off x="1473655" y="3753682"/>
            <a:ext cx="4852800" cy="180000"/>
          </a:xfrm>
          <a:prstGeom prst="rightArrow">
            <a:avLst>
              <a:gd name="adj1" fmla="val 50000"/>
              <a:gd name="adj2" fmla="val 72513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19" name="Graphique 118" descr="Mille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857679" y="6112765"/>
            <a:ext cx="540156" cy="540156"/>
          </a:xfrm>
          <a:prstGeom prst="rect">
            <a:avLst/>
          </a:prstGeom>
        </p:spPr>
      </p:pic>
      <p:sp>
        <p:nvSpPr>
          <p:cNvPr id="108" name="Soleil 107"/>
          <p:cNvSpPr/>
          <p:nvPr/>
        </p:nvSpPr>
        <p:spPr bwMode="auto">
          <a:xfrm>
            <a:off x="7622160" y="2047917"/>
            <a:ext cx="3254695" cy="1945470"/>
          </a:xfrm>
          <a:prstGeom prst="sun">
            <a:avLst>
              <a:gd name="adj" fmla="val 25000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/>
              <a:t>Progrès génétique</a:t>
            </a:r>
            <a:endParaRPr/>
          </a:p>
        </p:txBody>
      </p:sp>
      <p:sp>
        <p:nvSpPr>
          <p:cNvPr id="93" name="Titre 2"/>
          <p:cNvSpPr txBox="1"/>
          <p:nvPr/>
        </p:nvSpPr>
        <p:spPr bwMode="auto">
          <a:xfrm>
            <a:off x="6143784" y="77578"/>
            <a:ext cx="5537973" cy="888251"/>
          </a:xfrm>
          <a:prstGeom prst="rect">
            <a:avLst/>
          </a:prstGeom>
        </p:spPr>
        <p:txBody>
          <a:bodyPr vert="horz" lIns="0" tIns="46800" rIns="91440" bIns="45720" rtlCol="0" anchor="ctr" anchorCtr="0">
            <a:normAutofit/>
          </a:bodyPr>
          <a:lstStyle>
            <a:lvl1pPr marL="342900" indent="-342900" algn="l" defTabSz="685800">
              <a:lnSpc>
                <a:spcPct val="90000"/>
              </a:lnSpc>
              <a:spcBef>
                <a:spcPts val="0"/>
              </a:spcBef>
              <a:buFontTx/>
              <a:buBlip>
                <a:blip r:embed="rId7"/>
              </a:buBlip>
              <a:defRPr sz="2250" b="1">
                <a:solidFill>
                  <a:srgbClr val="00A3A6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>
                <a:solidFill>
                  <a:srgbClr val="478FD1"/>
                </a:solidFill>
              </a:rPr>
              <a:t>Il progresso genetico : vari parametri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67" grpId="0" animBg="1"/>
      <p:bldP spid="88" grpId="0"/>
      <p:bldP spid="89" grpId="0"/>
      <p:bldP spid="90" grpId="0"/>
      <p:bldP spid="91" grpId="0"/>
      <p:bldP spid="92" grpId="0"/>
      <p:bldP spid="11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Titre 9"/>
          <p:cNvSpPr>
            <a:spLocks noGrp="1"/>
          </p:cNvSpPr>
          <p:nvPr>
            <p:ph type="ctrTitle"/>
          </p:nvPr>
        </p:nvSpPr>
        <p:spPr bwMode="auto">
          <a:xfrm>
            <a:off x="3320241" y="2357719"/>
            <a:ext cx="7380312" cy="1007527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fr-FR" sz="1800"/>
              <a:t>L’importance de la voie mâle en apiculture</a:t>
            </a:r>
            <a:endParaRPr lang="fr-FR" sz="1200" i="1"/>
          </a:p>
        </p:txBody>
      </p:sp>
      <p:sp>
        <p:nvSpPr>
          <p:cNvPr id="5" name="ZoneTexte 4"/>
          <p:cNvSpPr txBox="1"/>
          <p:nvPr/>
        </p:nvSpPr>
        <p:spPr bwMode="auto">
          <a:xfrm>
            <a:off x="2783633" y="6060478"/>
            <a:ext cx="75567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  <a:defRPr/>
            </a:pPr>
            <a:endParaRPr lang="fr-FR" sz="1400" strike="sngStrike">
              <a:solidFill>
                <a:srgbClr val="FF0000"/>
              </a:solidFill>
              <a:latin typeface="Calibri"/>
              <a:ea typeface="ＭＳ Ｐゴシック"/>
            </a:endParaRPr>
          </a:p>
          <a:p>
            <a:pPr algn="r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>
                <a:solidFill>
                  <a:srgbClr val="00A3A6"/>
                </a:solidFill>
                <a:latin typeface="Calibri"/>
                <a:ea typeface="ＭＳ Ｐゴシック"/>
              </a:rPr>
              <a:t>Séminaire MeliorApi, Cunéo, 8 Novembre 2024</a:t>
            </a:r>
            <a:endParaRPr/>
          </a:p>
        </p:txBody>
      </p:sp>
      <p:sp>
        <p:nvSpPr>
          <p:cNvPr id="6" name="Titre 1"/>
          <p:cNvSpPr txBox="1"/>
          <p:nvPr/>
        </p:nvSpPr>
        <p:spPr bwMode="auto">
          <a:xfrm>
            <a:off x="3203572" y="3365246"/>
            <a:ext cx="7613650" cy="1281113"/>
          </a:xfrm>
          <a:prstGeom prst="rect">
            <a:avLst/>
          </a:prstGeom>
        </p:spPr>
        <p:txBody>
          <a:bodyPr vert="horz" lIns="0" tIns="46800" rIns="91440" bIns="45720" rtlCol="0" anchor="ctr">
            <a:normAutofit/>
          </a:bodyPr>
          <a:lstStyle>
            <a:lvl1pPr marL="342900" indent="-342900" algn="l" defTabSz="685800">
              <a:lnSpc>
                <a:spcPct val="90000"/>
              </a:lnSpc>
              <a:spcBef>
                <a:spcPts val="0"/>
              </a:spcBef>
              <a:buFontTx/>
              <a:buBlip>
                <a:blip r:embed="rId3"/>
              </a:buBlip>
              <a:defRPr sz="2250" b="1">
                <a:solidFill>
                  <a:srgbClr val="00A3A6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400"/>
              <a:t>Choisir son origine de mâle</a:t>
            </a:r>
            <a:endParaRPr lang="fr-FR"/>
          </a:p>
        </p:txBody>
      </p:sp>
      <p:sp>
        <p:nvSpPr>
          <p:cNvPr id="7" name="Titre 1"/>
          <p:cNvSpPr txBox="1"/>
          <p:nvPr/>
        </p:nvSpPr>
        <p:spPr bwMode="auto">
          <a:xfrm>
            <a:off x="3203572" y="4138808"/>
            <a:ext cx="7613650" cy="1281113"/>
          </a:xfrm>
          <a:prstGeom prst="rect">
            <a:avLst/>
          </a:prstGeom>
        </p:spPr>
        <p:txBody>
          <a:bodyPr vert="horz" lIns="0" tIns="46800" rIns="91440" bIns="45720" rtlCol="0" anchor="ctr">
            <a:normAutofit/>
          </a:bodyPr>
          <a:lstStyle>
            <a:lvl1pPr marL="342900" indent="-342900" algn="l" defTabSz="685800">
              <a:lnSpc>
                <a:spcPct val="90000"/>
              </a:lnSpc>
              <a:spcBef>
                <a:spcPts val="0"/>
              </a:spcBef>
              <a:buFontTx/>
              <a:buBlip>
                <a:blip r:embed="rId3"/>
              </a:buBlip>
              <a:defRPr sz="2250" b="1">
                <a:solidFill>
                  <a:srgbClr val="00A3A6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400">
                <a:solidFill>
                  <a:srgbClr val="478FD1"/>
                </a:solidFill>
              </a:rPr>
              <a:t>Scegliere l’origine del fuco</a:t>
            </a:r>
            <a:endParaRPr lang="fr-FR">
              <a:solidFill>
                <a:srgbClr val="478FD1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5447928" y="1124744"/>
            <a:ext cx="2808312" cy="86409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fr-FR" sz="2300" b="1" i="0" u="none" strike="noStrike" cap="none" spc="0">
              <a:ln>
                <a:noFill/>
              </a:ln>
              <a:solidFill>
                <a:srgbClr val="00B050"/>
              </a:solidFill>
              <a:latin typeface="Calibri"/>
              <a:ea typeface="Arial"/>
              <a:cs typeface="Arial"/>
            </a:endParaRP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fr-FR" sz="2300" b="1" i="0" u="none" strike="noStrike" cap="none" spc="0">
                <a:ln>
                  <a:noFill/>
                </a:ln>
                <a:solidFill>
                  <a:srgbClr val="00B050"/>
                </a:solidFill>
                <a:latin typeface="Calibri"/>
                <a:ea typeface="Arial"/>
                <a:cs typeface="Arial"/>
              </a:rPr>
              <a:t>Colonie avec reine IA</a:t>
            </a:r>
            <a:endParaRPr/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fr-FR" sz="2300" b="1" i="0" u="none" strike="noStrike" cap="none" spc="0">
                <a:ln>
                  <a:noFill/>
                </a:ln>
                <a:solidFill>
                  <a:srgbClr val="FFC000"/>
                </a:solidFill>
                <a:latin typeface="Calibri"/>
                <a:ea typeface="Arial"/>
                <a:cs typeface="Arial"/>
              </a:rPr>
              <a:t>♀</a:t>
            </a:r>
            <a:r>
              <a:rPr lang="fr-FR" sz="2300" b="1" i="0" u="none" strike="noStrike" cap="none" spc="0">
                <a:ln>
                  <a:noFill/>
                </a:ln>
                <a:solidFill>
                  <a:srgbClr val="FF0000"/>
                </a:solidFill>
                <a:latin typeface="Calibri"/>
                <a:ea typeface="Arial"/>
                <a:cs typeface="Arial"/>
              </a:rPr>
              <a:t>          </a:t>
            </a:r>
            <a:r>
              <a:rPr lang="fr-FR" sz="2300" b="1" i="0" u="none" strike="noStrike" cap="none" spc="0">
                <a:ln>
                  <a:noFill/>
                </a:ln>
                <a:solidFill>
                  <a:srgbClr val="00B050"/>
                </a:solidFill>
                <a:latin typeface="Calibri"/>
                <a:ea typeface="Arial"/>
                <a:cs typeface="Arial"/>
              </a:rPr>
              <a:t>X</a:t>
            </a:r>
            <a:r>
              <a:rPr lang="fr-FR" sz="2300" b="1" i="0" u="none" strike="noStrike" cap="none" spc="0">
                <a:ln>
                  <a:noFill/>
                </a:ln>
                <a:solidFill>
                  <a:srgbClr val="FF0000"/>
                </a:solidFill>
                <a:latin typeface="Calibri"/>
                <a:ea typeface="Arial"/>
                <a:cs typeface="Arial"/>
              </a:rPr>
              <a:t>         </a:t>
            </a:r>
            <a:r>
              <a:rPr lang="fr-FR" sz="2300" b="1" i="0" u="none" strike="noStrike" cap="none" spc="0">
                <a:ln>
                  <a:noFill/>
                </a:ln>
                <a:solidFill>
                  <a:srgbClr val="0070C0"/>
                </a:solidFill>
                <a:latin typeface="Calibri"/>
                <a:ea typeface="Arial"/>
                <a:cs typeface="Arial"/>
              </a:rPr>
              <a:t>♂</a:t>
            </a:r>
            <a:endParaRPr/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fr-FR" sz="20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5375920" y="2852936"/>
            <a:ext cx="1368152" cy="108012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fr-FR" sz="1800" b="0" i="0" u="none" strike="noStrike" cap="none" spc="0">
              <a:ln>
                <a:noFill/>
              </a:ln>
              <a:solidFill>
                <a:srgbClr val="00B050"/>
              </a:solidFill>
              <a:latin typeface="Calibri"/>
              <a:ea typeface="Arial"/>
              <a:cs typeface="Arial"/>
            </a:endParaRP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fr-FR" sz="1800" b="1" i="0" u="none" strike="noStrike" cap="none" spc="0">
                <a:ln>
                  <a:noFill/>
                </a:ln>
                <a:solidFill>
                  <a:srgbClr val="00B050"/>
                </a:solidFill>
                <a:latin typeface="Calibri"/>
                <a:ea typeface="Arial"/>
                <a:cs typeface="Arial"/>
              </a:rPr>
              <a:t>Reines</a:t>
            </a:r>
            <a:endParaRPr/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fr-FR" sz="2400" b="1" i="0" u="none" strike="noStrike" cap="none" spc="0">
                <a:ln>
                  <a:noFill/>
                </a:ln>
                <a:solidFill>
                  <a:srgbClr val="00B050"/>
                </a:solidFill>
                <a:latin typeface="Calibri"/>
                <a:ea typeface="Arial"/>
                <a:cs typeface="Arial"/>
              </a:rPr>
              <a:t>♀</a:t>
            </a:r>
            <a:endParaRPr/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fr-FR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</p:txBody>
      </p:sp>
      <p:cxnSp>
        <p:nvCxnSpPr>
          <p:cNvPr id="7" name="Connecteur droit avec flèche 6"/>
          <p:cNvCxnSpPr>
            <a:cxnSpLocks/>
            <a:stCxn id="4" idx="2"/>
            <a:endCxn id="5" idx="0"/>
          </p:cNvCxnSpPr>
          <p:nvPr/>
        </p:nvCxnSpPr>
        <p:spPr bwMode="auto">
          <a:xfrm flipH="1">
            <a:off x="6059996" y="1988840"/>
            <a:ext cx="792087" cy="864096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 bwMode="auto">
          <a:xfrm>
            <a:off x="6888087" y="2852936"/>
            <a:ext cx="1368152" cy="108012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br>
              <a:rPr lang="fr-F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rPr>
            </a:br>
            <a:r>
              <a:rPr lang="fr-FR" sz="1800" b="1" i="0" u="none" strike="noStrike" cap="none" spc="0">
                <a:ln>
                  <a:noFill/>
                </a:ln>
                <a:solidFill>
                  <a:srgbClr val="FFC000"/>
                </a:solidFill>
                <a:latin typeface="Calibri"/>
                <a:ea typeface="Arial"/>
                <a:cs typeface="Arial"/>
              </a:rPr>
              <a:t>Mâles                   </a:t>
            </a:r>
            <a:r>
              <a:rPr lang="fr-FR" sz="2400" b="1" i="0" u="none" strike="noStrike" cap="none" spc="0">
                <a:ln>
                  <a:noFill/>
                </a:ln>
                <a:solidFill>
                  <a:srgbClr val="FFC000"/>
                </a:solidFill>
                <a:latin typeface="Calibri"/>
                <a:ea typeface="Arial"/>
                <a:cs typeface="Arial"/>
              </a:rPr>
              <a:t>♂</a:t>
            </a:r>
            <a:endParaRPr/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fr-FR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</p:txBody>
      </p:sp>
      <p:cxnSp>
        <p:nvCxnSpPr>
          <p:cNvPr id="16" name="Connecteur droit avec flèche 15"/>
          <p:cNvCxnSpPr>
            <a:cxnSpLocks/>
            <a:stCxn id="4" idx="2"/>
            <a:endCxn id="12" idx="0"/>
          </p:cNvCxnSpPr>
          <p:nvPr/>
        </p:nvCxnSpPr>
        <p:spPr bwMode="auto">
          <a:xfrm>
            <a:off x="6852084" y="1988840"/>
            <a:ext cx="720080" cy="864096"/>
          </a:xfrm>
          <a:prstGeom prst="straightConnector1">
            <a:avLst/>
          </a:prstGeom>
          <a:ln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 bwMode="auto">
          <a:xfrm>
            <a:off x="3287688" y="2852936"/>
            <a:ext cx="1368152" cy="10801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br>
              <a:rPr lang="fr-FR" sz="20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rPr>
            </a:br>
            <a:r>
              <a:rPr lang="fr-FR" sz="2000" b="1" i="0" u="none" strike="noStrike" cap="none" spc="0">
                <a:ln>
                  <a:noFill/>
                </a:ln>
                <a:solidFill>
                  <a:srgbClr val="FF0000"/>
                </a:solidFill>
                <a:latin typeface="Calibri"/>
                <a:ea typeface="Arial"/>
                <a:cs typeface="Arial"/>
              </a:rPr>
              <a:t>Mâles tout venant                   ♂</a:t>
            </a:r>
            <a:endParaRPr/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fr-FR" sz="20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2783632" y="5085184"/>
            <a:ext cx="1368152" cy="10801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fr-FR" sz="1800" b="0" i="0" u="none" strike="noStrike" cap="none" spc="0">
              <a:ln>
                <a:noFill/>
              </a:ln>
              <a:solidFill>
                <a:srgbClr val="00B050"/>
              </a:solidFill>
              <a:latin typeface="Calibri"/>
              <a:ea typeface="Arial"/>
              <a:cs typeface="Arial"/>
            </a:endParaRP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fr-FR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rPr>
              <a:t>Reine</a:t>
            </a:r>
            <a:endParaRPr/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fr-FR" sz="24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rPr>
              <a:t>♀</a:t>
            </a:r>
            <a:endParaRPr/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fr-FR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5375920" y="5085184"/>
            <a:ext cx="1368152" cy="108012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br>
              <a:rPr lang="fr-F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rPr>
            </a:br>
            <a:r>
              <a:rPr lang="fr-FR" sz="1800" b="1" i="0" u="none" strike="noStrike" cap="none" spc="0">
                <a:ln>
                  <a:noFill/>
                </a:ln>
                <a:solidFill>
                  <a:srgbClr val="00B050"/>
                </a:solidFill>
                <a:latin typeface="Calibri"/>
                <a:ea typeface="Arial"/>
                <a:cs typeface="Arial"/>
              </a:rPr>
              <a:t>Mâles                   </a:t>
            </a:r>
            <a:r>
              <a:rPr lang="fr-FR" sz="2400" b="1" i="0" u="none" strike="noStrike" cap="none" spc="0">
                <a:ln>
                  <a:noFill/>
                </a:ln>
                <a:solidFill>
                  <a:srgbClr val="00B050"/>
                </a:solidFill>
                <a:latin typeface="Calibri"/>
                <a:ea typeface="Arial"/>
                <a:cs typeface="Arial"/>
              </a:rPr>
              <a:t>♂</a:t>
            </a:r>
            <a:endParaRPr/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fr-FR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</p:txBody>
      </p:sp>
      <p:sp>
        <p:nvSpPr>
          <p:cNvPr id="31" name="Rectangle 30"/>
          <p:cNvSpPr/>
          <p:nvPr/>
        </p:nvSpPr>
        <p:spPr bwMode="auto">
          <a:xfrm>
            <a:off x="2495600" y="2348880"/>
            <a:ext cx="4320480" cy="20882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fr-FR" sz="1800" b="1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rPr>
              <a:t>Colonies avec:</a:t>
            </a:r>
            <a:endParaRPr/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fr-FR" sz="1800" b="1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fr-F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rPr>
              <a:t>           </a:t>
            </a:r>
            <a:r>
              <a:rPr lang="fr-FR" sz="3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rPr>
              <a:t>X</a:t>
            </a:r>
            <a:endParaRPr/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fr-FR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fr-FR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fr-FR" sz="1800" b="0" i="0" u="none" strike="noStrike" cap="none" spc="0">
              <a:ln>
                <a:noFill/>
              </a:ln>
              <a:solidFill>
                <a:prstClr val="black"/>
              </a:solidFill>
              <a:latin typeface="Calibri"/>
              <a:ea typeface="Arial"/>
              <a:cs typeface="Arial"/>
            </a:endParaRP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fr-F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rPr>
              <a:t> </a:t>
            </a:r>
            <a:endParaRPr/>
          </a:p>
        </p:txBody>
      </p:sp>
      <p:cxnSp>
        <p:nvCxnSpPr>
          <p:cNvPr id="33" name="Connecteur droit avec flèche 32"/>
          <p:cNvCxnSpPr>
            <a:cxnSpLocks/>
            <a:stCxn id="31" idx="2"/>
            <a:endCxn id="23" idx="0"/>
          </p:cNvCxnSpPr>
          <p:nvPr/>
        </p:nvCxnSpPr>
        <p:spPr bwMode="auto">
          <a:xfrm flipH="1">
            <a:off x="3467708" y="4437112"/>
            <a:ext cx="1188132" cy="64807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avec flèche 33"/>
          <p:cNvCxnSpPr>
            <a:cxnSpLocks/>
            <a:endCxn id="24" idx="0"/>
          </p:cNvCxnSpPr>
          <p:nvPr/>
        </p:nvCxnSpPr>
        <p:spPr bwMode="auto">
          <a:xfrm>
            <a:off x="4655840" y="4437112"/>
            <a:ext cx="1404156" cy="648072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ZoneTexte 37"/>
          <p:cNvSpPr txBox="1"/>
          <p:nvPr/>
        </p:nvSpPr>
        <p:spPr bwMode="auto">
          <a:xfrm>
            <a:off x="8976320" y="1268760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fr-F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rPr>
              <a:t>F0</a:t>
            </a:r>
            <a:endParaRPr/>
          </a:p>
        </p:txBody>
      </p:sp>
      <p:sp>
        <p:nvSpPr>
          <p:cNvPr id="39" name="ZoneTexte 38"/>
          <p:cNvSpPr txBox="1"/>
          <p:nvPr/>
        </p:nvSpPr>
        <p:spPr bwMode="auto">
          <a:xfrm>
            <a:off x="8976320" y="3140968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fr-F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rPr>
              <a:t>F1</a:t>
            </a:r>
            <a:endParaRPr/>
          </a:p>
        </p:txBody>
      </p:sp>
      <p:sp>
        <p:nvSpPr>
          <p:cNvPr id="40" name="ZoneTexte 39"/>
          <p:cNvSpPr txBox="1"/>
          <p:nvPr/>
        </p:nvSpPr>
        <p:spPr bwMode="auto">
          <a:xfrm>
            <a:off x="8904312" y="5373216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fr-FR" sz="1800" b="0" i="0" u="none" strike="noStrike" cap="none" spc="0">
                <a:ln>
                  <a:noFill/>
                </a:ln>
                <a:solidFill>
                  <a:prstClr val="black"/>
                </a:solidFill>
                <a:latin typeface="Calibri"/>
                <a:ea typeface="Arial"/>
                <a:cs typeface="Arial"/>
              </a:rPr>
              <a:t>F2</a:t>
            </a:r>
            <a:endParaRPr/>
          </a:p>
        </p:txBody>
      </p:sp>
      <p:sp>
        <p:nvSpPr>
          <p:cNvPr id="17" name="Titre 4"/>
          <p:cNvSpPr>
            <a:spLocks noGrp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fr-FR"/>
              <a:t>Conséquences de l’haplo-diploïdie</a:t>
            </a:r>
            <a:br>
              <a:rPr lang="fr-FR">
                <a:solidFill>
                  <a:srgbClr val="004595"/>
                </a:solidFill>
              </a:rPr>
            </a:br>
            <a:endParaRPr lang="fr-FR"/>
          </a:p>
        </p:txBody>
      </p:sp>
      <p:sp>
        <p:nvSpPr>
          <p:cNvPr id="18" name="Titre 4"/>
          <p:cNvSpPr txBox="1"/>
          <p:nvPr/>
        </p:nvSpPr>
        <p:spPr bwMode="auto">
          <a:xfrm>
            <a:off x="6623953" y="969"/>
            <a:ext cx="4704734" cy="888251"/>
          </a:xfrm>
          <a:prstGeom prst="rect">
            <a:avLst/>
          </a:prstGeom>
        </p:spPr>
        <p:txBody>
          <a:bodyPr vert="horz" lIns="0" tIns="46800" rIns="91440" bIns="45720" rtlCol="0" anchor="ctr" anchorCtr="0">
            <a:normAutofit/>
          </a:bodyPr>
          <a:lstStyle>
            <a:lvl1pPr marL="342900" indent="-342900" algn="l" defTabSz="685800">
              <a:lnSpc>
                <a:spcPct val="90000"/>
              </a:lnSpc>
              <a:spcBef>
                <a:spcPts val="0"/>
              </a:spcBef>
              <a:buFontTx/>
              <a:buBlip>
                <a:blip r:embed="rId3"/>
              </a:buBlip>
              <a:defRPr sz="2250" b="1">
                <a:solidFill>
                  <a:srgbClr val="00A3A6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>
                <a:solidFill>
                  <a:srgbClr val="478FD1"/>
                </a:solidFill>
              </a:rPr>
              <a:t>Conseguenze dell’aplo-diploidia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  <p:bldP spid="21" grpId="0" animBg="1"/>
      <p:bldP spid="23" grpId="0" animBg="1"/>
      <p:bldP spid="24" grpId="0" animBg="1"/>
      <p:bldP spid="3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4294967295"/>
          </p:nvPr>
        </p:nvSpPr>
        <p:spPr bwMode="auto">
          <a:xfrm>
            <a:off x="3962400" y="765175"/>
            <a:ext cx="8229600" cy="4525963"/>
          </a:xfrm>
        </p:spPr>
        <p:txBody>
          <a:bodyPr/>
          <a:lstStyle/>
          <a:p>
            <a:pPr>
              <a:buNone/>
              <a:defRPr/>
            </a:pPr>
            <a:r>
              <a:rPr lang="fr-FR"/>
              <a:t>Merci pour votre attention</a:t>
            </a:r>
            <a:endParaRPr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120708" y="2465388"/>
            <a:ext cx="4589836" cy="1927224"/>
          </a:xfrm>
          <a:prstGeom prst="rect">
            <a:avLst/>
          </a:prstGeom>
        </p:spPr>
      </p:pic>
      <p:sp>
        <p:nvSpPr>
          <p:cNvPr id="5" name="Espace réservé du contenu 2"/>
          <p:cNvSpPr txBox="1"/>
          <p:nvPr/>
        </p:nvSpPr>
        <p:spPr bwMode="auto">
          <a:xfrm>
            <a:off x="3962400" y="156686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>
              <a:lnSpc>
                <a:spcPct val="90000"/>
              </a:lnSpc>
              <a:spcBef>
                <a:spcPts val="750"/>
              </a:spcBef>
              <a:buFont typeface="Arial"/>
              <a:buChar char="•"/>
              <a:defRPr sz="1950">
                <a:solidFill>
                  <a:srgbClr val="00A3A6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/>
              <a:buNone/>
              <a:defRPr/>
            </a:pPr>
            <a:r>
              <a:rPr lang="fr-FR">
                <a:solidFill>
                  <a:srgbClr val="478FD1"/>
                </a:solidFill>
              </a:rPr>
              <a:t>Grazie per la vostra attenzione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Thème 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Thème 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362</TotalTime>
  <Words>2030</Words>
  <Application>Microsoft Office PowerPoint</Application>
  <DocSecurity>0</DocSecurity>
  <PresentationFormat>Grand écran</PresentationFormat>
  <Paragraphs>474</Paragraphs>
  <Slides>31</Slides>
  <Notes>30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31</vt:i4>
      </vt:variant>
    </vt:vector>
  </HeadingPairs>
  <TitlesOfParts>
    <vt:vector size="39" baseType="lpstr">
      <vt:lpstr>ＭＳ Ｐゴシック</vt:lpstr>
      <vt:lpstr>Arial</vt:lpstr>
      <vt:lpstr>Calibri</vt:lpstr>
      <vt:lpstr>Calibri Light</vt:lpstr>
      <vt:lpstr>Century Gothic</vt:lpstr>
      <vt:lpstr>Wingdings</vt:lpstr>
      <vt:lpstr>1_Thème Office</vt:lpstr>
      <vt:lpstr>2_Thème Office</vt:lpstr>
      <vt:lpstr>L’importance de la voie mâle en apiculture</vt:lpstr>
      <vt:lpstr>L’importance de la voie mâle en apiculture</vt:lpstr>
      <vt:lpstr>Apport de la voie mâle : un exemple simple  </vt:lpstr>
      <vt:lpstr>Apport de la voie mâle : un exemple simple  </vt:lpstr>
      <vt:lpstr>Et sans contrôle?</vt:lpstr>
      <vt:lpstr>L’importance de la voie mâle en apiculture</vt:lpstr>
      <vt:lpstr>Impact de la voie mâle sur le progrès génétique</vt:lpstr>
      <vt:lpstr>L’objectif de la sélection</vt:lpstr>
      <vt:lpstr>La mesure du gain génétique</vt:lpstr>
      <vt:lpstr>Impact de la voie mâle sur le progrès génétique</vt:lpstr>
      <vt:lpstr>Présentation PowerPoint</vt:lpstr>
      <vt:lpstr>Présentation PowerPoint</vt:lpstr>
      <vt:lpstr>Présentation PowerPoint</vt:lpstr>
      <vt:lpstr>Non connaissance  de la voie mâle : conséquences</vt:lpstr>
      <vt:lpstr>L’importance de la voie mâle en apiculture</vt:lpstr>
      <vt:lpstr>Naturellement, compliqué! </vt:lpstr>
      <vt:lpstr>Maîtriser les accouplements</vt:lpstr>
      <vt:lpstr>Réussir sa saturation?</vt:lpstr>
      <vt:lpstr>Réussir sa saturation?</vt:lpstr>
      <vt:lpstr>Réussir sa saturation?</vt:lpstr>
      <vt:lpstr>Réussir sa saturation?</vt:lpstr>
      <vt:lpstr>Réussir sa saturation?</vt:lpstr>
      <vt:lpstr>Réussir sa saturation?</vt:lpstr>
      <vt:lpstr>L’importance de la voie mâle en apiculture</vt:lpstr>
      <vt:lpstr>Présentation PowerPoint</vt:lpstr>
      <vt:lpstr>Le progrès  génétique : plusieurs paramètres</vt:lpstr>
      <vt:lpstr>Quelques valeurs récentes d’héritabilités en abeilles</vt:lpstr>
      <vt:lpstr>Le progrès  génétique : plusieurs paramètres</vt:lpstr>
      <vt:lpstr>L’importance de la voie mâle en apiculture</vt:lpstr>
      <vt:lpstr>Conséquences de l’haplo-diploïdie 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Résultats</dc:title>
  <dc:subject/>
  <dc:creator>Benjamin Basso</dc:creator>
  <cp:keywords/>
  <dc:description/>
  <cp:lastModifiedBy>Davide Cavalieri</cp:lastModifiedBy>
  <cp:revision>164</cp:revision>
  <dcterms:created xsi:type="dcterms:W3CDTF">2024-10-17T13:57:25Z</dcterms:created>
  <dcterms:modified xsi:type="dcterms:W3CDTF">2024-12-05T09:43:26Z</dcterms:modified>
  <cp:category/>
  <dc:identifier/>
  <cp:contentStatus/>
  <dc:language/>
  <cp:version/>
</cp:coreProperties>
</file>