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sldIdLst>
    <p:sldId id="523" r:id="rId2"/>
    <p:sldId id="451" r:id="rId3"/>
    <p:sldId id="525" r:id="rId4"/>
    <p:sldId id="526" r:id="rId5"/>
    <p:sldId id="527" r:id="rId6"/>
    <p:sldId id="528" r:id="rId7"/>
    <p:sldId id="529" r:id="rId8"/>
    <p:sldId id="52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.Mondet" initials="UdMO [7]" lastIdx="1" clrIdx="6">
    <p:extLst/>
  </p:cmAuthor>
  <p:cmAuthor id="1" name="F.Mondet" initials="UdMO" lastIdx="10" clrIdx="0">
    <p:extLst/>
  </p:cmAuthor>
  <p:cmAuthor id="8" name="F.Mondet" initials="UdMO [8]" lastIdx="1" clrIdx="7">
    <p:extLst/>
  </p:cmAuthor>
  <p:cmAuthor id="2" name="F.Mondet" initials="UdMO [2]" lastIdx="1" clrIdx="1">
    <p:extLst/>
  </p:cmAuthor>
  <p:cmAuthor id="9" name="F.Mondet" initials="UdMO [9]" lastIdx="1" clrIdx="8">
    <p:extLst/>
  </p:cmAuthor>
  <p:cmAuthor id="3" name="F.Mondet" initials="UdMO [3]" lastIdx="1" clrIdx="2">
    <p:extLst/>
  </p:cmAuthor>
  <p:cmAuthor id="10" name="F.Mondet" initials="UdMO [10]" lastIdx="1" clrIdx="9">
    <p:extLst/>
  </p:cmAuthor>
  <p:cmAuthor id="4" name="F.Mondet" initials="UdMO [4]" lastIdx="1" clrIdx="3">
    <p:extLst/>
  </p:cmAuthor>
  <p:cmAuthor id="11" name="Lea Tison" initials="LT" lastIdx="2" clrIdx="10">
    <p:extLst/>
  </p:cmAuthor>
  <p:cmAuthor id="5" name="F.Mondet" initials="UdMO [5]" lastIdx="1" clrIdx="4">
    <p:extLst/>
  </p:cmAuthor>
  <p:cmAuthor id="6" name="F.Mondet" initials="UdMO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60" autoAdjust="0"/>
    <p:restoredTop sz="94660"/>
  </p:normalViewPr>
  <p:slideViewPr>
    <p:cSldViewPr snapToGrid="0">
      <p:cViewPr>
        <p:scale>
          <a:sx n="80" d="100"/>
          <a:sy n="80" d="100"/>
        </p:scale>
        <p:origin x="1944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4C719-AA90-45FD-ACE7-07C684DA7C2C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94FD-53D5-4E34-A319-A29D8A2AE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5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195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861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6231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3673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7655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2163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6275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312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D54-1F3C-4E74-97A4-F6CB5A4CC637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74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748-F2CF-445D-B1A9-8F2DB9D273D7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66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4E17-7347-495F-860E-1B3D3A723D3A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5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BE4-0824-4B8F-A386-C2E2EB0543DC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5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B462-5C9A-46B6-8FC4-D8E4D9FDA5DC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30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D81D-B1D1-44F6-957F-EBD4E585D6C4}" type="datetime1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23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4EFA-46B7-41C4-B3F9-BD939C87E65C}" type="datetime1">
              <a:rPr lang="fr-FR" smtClean="0"/>
              <a:t>11/01/2024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64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0334-0AB7-45DD-B955-AB040CD85CC4}" type="datetime1">
              <a:rPr lang="fr-FR" smtClean="0"/>
              <a:t>11/01/2024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54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198A-F323-453B-86EC-D325636FA03E}" type="datetime1">
              <a:rPr lang="fr-FR" smtClean="0"/>
              <a:t>11/01/2024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90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2045-949E-4BF5-AC2E-9791A3FF34F9}" type="datetime1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7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0415-D27D-4126-A5D5-C7374CFAE1B7}" type="datetime1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40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4386-3A67-4981-85D8-A9F1E18BBE31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7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emf"/><Relationship Id="rId10" Type="http://schemas.openxmlformats.org/officeDocument/2006/relationships/image" Target="../media/image3.jpeg"/><Relationship Id="rId4" Type="http://schemas.openxmlformats.org/officeDocument/2006/relationships/image" Target="../media/image6.png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41532" y="1891108"/>
            <a:ext cx="8860935" cy="1728192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regard des apiculteurs du projet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164183" y="6426378"/>
            <a:ext cx="389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Pelleautier</a:t>
            </a:r>
            <a:r>
              <a:rPr lang="fr-FR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: 11 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janvier/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gennaio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2024</a:t>
            </a:r>
            <a:endParaRPr lang="fr-FR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2230" y="6439226"/>
            <a:ext cx="6913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Restitution finale /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Incontro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divulgativo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finale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1F71E12-9892-DE49-A490-9C0E23EEA1E2}"/>
              </a:ext>
            </a:extLst>
          </p:cNvPr>
          <p:cNvGrpSpPr>
            <a:grpSpLocks noChangeAspect="1"/>
          </p:cNvGrpSpPr>
          <p:nvPr/>
        </p:nvGrpSpPr>
        <p:grpSpPr>
          <a:xfrm>
            <a:off x="2574011" y="134991"/>
            <a:ext cx="3795489" cy="1282144"/>
            <a:chOff x="4624637" y="89277"/>
            <a:chExt cx="4643958" cy="156876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C09E720-18E7-A048-A217-301CB664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4880" y="89277"/>
              <a:ext cx="2843715" cy="1485523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091ACFF-DF3D-A947-8CA1-B4B74C868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4637" y="89277"/>
              <a:ext cx="1575763" cy="1568761"/>
            </a:xfrm>
            <a:prstGeom prst="rect">
              <a:avLst/>
            </a:prstGeom>
          </p:spPr>
        </p:pic>
      </p:grpSp>
      <p:pic>
        <p:nvPicPr>
          <p:cNvPr id="14" name="Picture 2" descr="llustration Atelier européen sur la bioéconomie">
            <a:extLst>
              <a:ext uri="{FF2B5EF4-FFF2-40B4-BE49-F238E27FC236}">
                <a16:creationId xmlns:a16="http://schemas.microsoft.com/office/drawing/2014/main" id="{C4E9194E-DC4F-2248-954F-F7F22347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265"/>
            <a:ext cx="2574011" cy="93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80" y="232265"/>
            <a:ext cx="2610811" cy="11718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2377" y="3832940"/>
            <a:ext cx="1503067" cy="15030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3587" y="3826230"/>
            <a:ext cx="1503067" cy="15097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32" y="5722907"/>
            <a:ext cx="4121773" cy="3997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104" y="3885673"/>
            <a:ext cx="1205556" cy="153675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7497" y="3240323"/>
            <a:ext cx="4633362" cy="3109229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2" y="1654742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7363">
            <a:off x="487687" y="2329350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93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13807"/>
            <a:ext cx="452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parole aux apiculteurs</a:t>
            </a:r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4" y="963185"/>
            <a:ext cx="9036495" cy="580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b="1" dirty="0"/>
              <a:t> </a:t>
            </a:r>
            <a:r>
              <a:rPr lang="fr-FR" sz="2400" b="1" dirty="0">
                <a:solidFill>
                  <a:srgbClr val="FF66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5 questions posées aux 4 apiculteurs du projet</a:t>
            </a:r>
          </a:p>
          <a:p>
            <a:pPr>
              <a:spcAft>
                <a:spcPts val="600"/>
              </a:spcAft>
            </a:pPr>
            <a:r>
              <a:rPr lang="fr-FR" sz="2000" dirty="0" smtClean="0">
                <a:solidFill>
                  <a:srgbClr val="000000"/>
                </a:solidFill>
              </a:rPr>
              <a:t>	</a:t>
            </a:r>
            <a:r>
              <a:rPr lang="fr-FR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rgbClr val="000000"/>
                </a:solidFill>
              </a:rPr>
              <a:t>Récolter leur témoignage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	</a:t>
            </a:r>
            <a:r>
              <a:rPr lang="fr-FR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Capter des informations non mesurées lors des suivis</a:t>
            </a:r>
            <a:endParaRPr lang="fr-FR" sz="20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endParaRPr lang="fr-FR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Quels étaient vos attentes en début de projet ? Pourquoi avoir participer ?</a:t>
            </a:r>
          </a:p>
          <a:p>
            <a:r>
              <a:rPr lang="fr-FR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Dans le cadre du projet, quelles actions particulières avez-vous réalisées sur les ruchers hivernés en montagne et ceux hivernés en plaine ? 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(</a:t>
            </a:r>
            <a:r>
              <a:rPr lang="fr-FR" dirty="0"/>
              <a:t>indépendamment du protocole se suivi. Ex : Nourrissement ? Visites ? Isolation ? ...)</a:t>
            </a:r>
          </a:p>
          <a:p>
            <a:r>
              <a:rPr lang="fr-FR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 l'échelle de l'exploitation quels peuvent être les freins ou difficultés associées aux stratégies d'hivernage en montagne et d'encagement de reine ? 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(</a:t>
            </a:r>
            <a:r>
              <a:rPr lang="fr-FR" dirty="0"/>
              <a:t>ex : temps de travail ? Organisation ? Transhumance ? ...) </a:t>
            </a:r>
          </a:p>
          <a:p>
            <a:r>
              <a:rPr lang="fr-FR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Quel bilan personnel tirez-vous de votre participation ? (Positif et négatif) </a:t>
            </a:r>
          </a:p>
          <a:p>
            <a:r>
              <a:rPr lang="fr-FR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Avez-vous un conseil à transmettre à des apiculteurs qui s'interrogent sur les stratégies de lutte contre Varroa en hiver ?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3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13807"/>
            <a:ext cx="53575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Etat d’esprit &amp; motivations </a:t>
            </a:r>
          </a:p>
          <a:p>
            <a:pPr algn="ctr"/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 apiculteurs</a:t>
            </a:r>
          </a:p>
          <a:p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4" y="963185"/>
            <a:ext cx="8645971" cy="611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b="1" dirty="0"/>
              <a:t> </a:t>
            </a:r>
            <a:r>
              <a:rPr lang="fr-FR" sz="2400" b="1" dirty="0">
                <a:solidFill>
                  <a:srgbClr val="FF66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Dans le cadre du projet, quelles actions particulières avez-vous réalisées sur les ruchers hivernés en montagne et ceux hivernés en plaine ?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Etat d’esprit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b="1" dirty="0" smtClean="0"/>
              <a:t>Scepticisme</a:t>
            </a:r>
            <a:r>
              <a:rPr lang="fr-FR" dirty="0" smtClean="0"/>
              <a:t>  : vis-à-vis de l’encagement hivernal </a:t>
            </a:r>
            <a:endParaRPr lang="fr-FR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b="1" dirty="0"/>
              <a:t>Conviction</a:t>
            </a:r>
            <a:r>
              <a:rPr lang="fr-FR" dirty="0"/>
              <a:t> </a:t>
            </a:r>
            <a:r>
              <a:rPr lang="fr-FR" dirty="0" smtClean="0"/>
              <a:t>: la </a:t>
            </a:r>
            <a:r>
              <a:rPr lang="fr-FR" dirty="0"/>
              <a:t>collaboration entre la recherche et le terrain favorise </a:t>
            </a:r>
            <a:r>
              <a:rPr lang="fr-FR" dirty="0" smtClean="0"/>
              <a:t>innovation </a:t>
            </a:r>
            <a:r>
              <a:rPr lang="fr-FR" dirty="0"/>
              <a:t>et </a:t>
            </a:r>
            <a:r>
              <a:rPr lang="fr-FR" dirty="0" smtClean="0"/>
              <a:t>développement</a:t>
            </a:r>
          </a:p>
          <a:p>
            <a:pPr lvl="1" algn="ctr">
              <a:spcAft>
                <a:spcPts val="600"/>
              </a:spcAft>
            </a:pPr>
            <a:r>
              <a:rPr lang="fr-FR" sz="2000" i="1" dirty="0" smtClean="0">
                <a:solidFill>
                  <a:srgbClr val="7030A0"/>
                </a:solidFill>
              </a:rPr>
              <a:t>« J'ai </a:t>
            </a:r>
            <a:r>
              <a:rPr lang="fr-FR" sz="2000" i="1" dirty="0">
                <a:solidFill>
                  <a:srgbClr val="7030A0"/>
                </a:solidFill>
              </a:rPr>
              <a:t>participé au projet avec la conviction que la collaboration entre le monde de la recherche et le terrain est fondamentale pour encourager le développement et l'innovation</a:t>
            </a:r>
            <a:r>
              <a:rPr lang="fr-FR" sz="2000" i="1" dirty="0" smtClean="0">
                <a:solidFill>
                  <a:srgbClr val="7030A0"/>
                </a:solidFill>
              </a:rPr>
              <a:t>. »</a:t>
            </a: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rgbClr val="FF0000"/>
                </a:solidFill>
              </a:rPr>
              <a:t>Motivations :</a:t>
            </a:r>
            <a:endParaRPr lang="fr-FR" sz="20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b="1" dirty="0" smtClean="0"/>
              <a:t>Se remettre en question </a:t>
            </a:r>
            <a:r>
              <a:rPr lang="fr-FR" dirty="0" smtClean="0"/>
              <a:t>sur ses méthodes de travail</a:t>
            </a:r>
            <a:endParaRPr lang="fr-FR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b="1" dirty="0" smtClean="0"/>
              <a:t>Comprendre</a:t>
            </a:r>
            <a:r>
              <a:rPr lang="fr-FR" dirty="0" smtClean="0"/>
              <a:t> ce qui se passe dans les colonies</a:t>
            </a:r>
            <a:endParaRPr lang="fr-FR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b="1" dirty="0" smtClean="0"/>
              <a:t>Identifier</a:t>
            </a:r>
            <a:r>
              <a:rPr lang="fr-FR" dirty="0" smtClean="0"/>
              <a:t> </a:t>
            </a:r>
            <a:r>
              <a:rPr lang="fr-FR" b="1" dirty="0" smtClean="0"/>
              <a:t>les meilleurs colonies </a:t>
            </a:r>
            <a:r>
              <a:rPr lang="fr-FR" dirty="0" smtClean="0"/>
              <a:t>en vue d’un travail de sélection</a:t>
            </a:r>
            <a:endParaRPr lang="fr-FR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b="1" dirty="0" smtClean="0"/>
              <a:t>Curiosité</a:t>
            </a:r>
            <a:r>
              <a:rPr lang="fr-FR" dirty="0" smtClean="0"/>
              <a:t> concernant des solutions alternatives aux traitements Varroa</a:t>
            </a:r>
          </a:p>
          <a:p>
            <a:pPr>
              <a:spcAft>
                <a:spcPts val="600"/>
              </a:spcAft>
            </a:pPr>
            <a:r>
              <a:rPr lang="fr-FR" dirty="0"/>
              <a:t>	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Effets de l’hivernage en montagne et de l’emploi de biotechnique en hiver</a:t>
            </a:r>
          </a:p>
          <a:p>
            <a:pPr>
              <a:spcAft>
                <a:spcPts val="600"/>
              </a:spcAft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30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13807"/>
            <a:ext cx="46276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Actions des apiculteurs</a:t>
            </a:r>
          </a:p>
          <a:p>
            <a:pPr algn="ctr"/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 mesurés</a:t>
            </a: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5" y="963185"/>
            <a:ext cx="8617396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b="1" dirty="0"/>
              <a:t> </a:t>
            </a:r>
            <a:r>
              <a:rPr lang="fr-FR" sz="2400" b="1" dirty="0">
                <a:solidFill>
                  <a:srgbClr val="FF66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Dans le cadre du projet, quelles actions particulières avez-vous réalisées sur les </a:t>
            </a:r>
            <a:r>
              <a:rPr lang="fr-FR" sz="2000" dirty="0" smtClean="0">
                <a:solidFill>
                  <a:srgbClr val="000000"/>
                </a:solidFill>
              </a:rPr>
              <a:t>ruchers </a:t>
            </a:r>
            <a:r>
              <a:rPr lang="fr-FR" sz="2000" dirty="0">
                <a:solidFill>
                  <a:srgbClr val="000000"/>
                </a:solidFill>
              </a:rPr>
              <a:t>hivernés en montagne et ceux hivernés en plaine </a:t>
            </a:r>
            <a:r>
              <a:rPr lang="fr-FR" sz="2000" dirty="0" smtClean="0">
                <a:solidFill>
                  <a:srgbClr val="000000"/>
                </a:solidFill>
              </a:rPr>
              <a:t>?</a:t>
            </a:r>
            <a:endParaRPr lang="fr-FR" sz="2000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Gestion classique des ruchers </a:t>
            </a:r>
            <a:r>
              <a:rPr lang="fr-FR" dirty="0" smtClean="0"/>
              <a:t>par les apiculteurs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Nourrissement</a:t>
            </a:r>
            <a:r>
              <a:rPr lang="fr-FR" dirty="0" smtClean="0"/>
              <a:t>  complémentaire réalisé en montagne par </a:t>
            </a:r>
            <a:r>
              <a:rPr lang="fr-FR" dirty="0"/>
              <a:t>les apiculteurs </a:t>
            </a:r>
            <a:r>
              <a:rPr lang="fr-FR" dirty="0" smtClean="0"/>
              <a:t>français seulement (4 à 5 Kg)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dirty="0"/>
          </a:p>
          <a:p>
            <a:pPr lvl="1"/>
            <a:r>
              <a:rPr lang="fr-FR" sz="1600" dirty="0" smtClean="0">
                <a:sym typeface="Wingdings" panose="05000000000000000000" pitchFamily="2" charset="2"/>
              </a:rPr>
              <a:t>	</a:t>
            </a:r>
            <a:r>
              <a:rPr lang="fr-F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Le coût potentiel d’une stratégie d’hivernage en montagne</a:t>
            </a:r>
          </a:p>
          <a:p>
            <a:pPr lvl="1"/>
            <a:endParaRPr lang="fr-FR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dirty="0"/>
          </a:p>
          <a:p>
            <a:pPr lvl="1" algn="ctr"/>
            <a:r>
              <a:rPr lang="fr-FR" i="1" dirty="0" smtClean="0">
                <a:solidFill>
                  <a:srgbClr val="7030A0"/>
                </a:solidFill>
              </a:rPr>
              <a:t>« A </a:t>
            </a:r>
            <a:r>
              <a:rPr lang="fr-FR" i="1" dirty="0">
                <a:solidFill>
                  <a:srgbClr val="7030A0"/>
                </a:solidFill>
              </a:rPr>
              <a:t>noter, qu’il ne s’agit pas d’un véritable hivernage en zone montagne qui de fait, nécessiterait plus de nourrissement et induirait une production légèrement </a:t>
            </a:r>
            <a:r>
              <a:rPr lang="fr-FR" i="1" dirty="0" smtClean="0">
                <a:solidFill>
                  <a:srgbClr val="7030A0"/>
                </a:solidFill>
              </a:rPr>
              <a:t>moindre »</a:t>
            </a:r>
            <a:endParaRPr lang="fr-FR" sz="1600" i="1" dirty="0" smtClean="0">
              <a:solidFill>
                <a:srgbClr val="7030A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07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13807"/>
            <a:ext cx="5739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Difficultés à la mise en œuvre</a:t>
            </a:r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4" y="963185"/>
            <a:ext cx="8303071" cy="516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b="1" dirty="0"/>
              <a:t> </a:t>
            </a:r>
            <a:r>
              <a:rPr lang="fr-FR" sz="2400" b="1" dirty="0">
                <a:solidFill>
                  <a:srgbClr val="FF66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A l'échelle de l'exploitation quels peuvent être les freins ou difficultés associées aux stratégies d'hivernage en montagne et d'encagement de reine </a:t>
            </a:r>
            <a:r>
              <a:rPr lang="fr-FR" sz="2000" dirty="0" smtClean="0">
                <a:solidFill>
                  <a:srgbClr val="000000"/>
                </a:solidFill>
              </a:rPr>
              <a:t>?</a:t>
            </a:r>
            <a:endParaRPr lang="fr-FR" sz="20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Encagement</a:t>
            </a:r>
            <a:endParaRPr lang="fr-FR" sz="20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b="1" dirty="0" smtClean="0"/>
              <a:t>Choix du bon créneau météorologique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b="1" dirty="0" smtClean="0"/>
              <a:t>Risque de pertes de reine  </a:t>
            </a:r>
            <a:r>
              <a:rPr lang="fr-FR" dirty="0" smtClean="0"/>
              <a:t>: pas de renouvellement possible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sym typeface="Wingdings" panose="05000000000000000000" pitchFamily="2" charset="2"/>
              </a:rPr>
              <a:t>C</a:t>
            </a:r>
            <a:r>
              <a:rPr lang="fr-FR" b="1" dirty="0"/>
              <a:t>harge de </a:t>
            </a:r>
            <a:r>
              <a:rPr lang="fr-FR" b="1" dirty="0" smtClean="0"/>
              <a:t>travail</a:t>
            </a:r>
            <a:r>
              <a:rPr lang="fr-FR" b="1" dirty="0"/>
              <a:t> </a:t>
            </a:r>
            <a:r>
              <a:rPr lang="fr-FR" dirty="0" smtClean="0">
                <a:sym typeface="Wingdings" panose="05000000000000000000" pitchFamily="2" charset="2"/>
              </a:rPr>
              <a:t>: chronophage</a:t>
            </a:r>
            <a:endParaRPr lang="fr-FR" dirty="0" smtClean="0"/>
          </a:p>
          <a:p>
            <a:pPr lvl="1">
              <a:spcBef>
                <a:spcPts val="600"/>
              </a:spcBef>
            </a:pPr>
            <a:endParaRPr lang="fr-FR" sz="1600" dirty="0"/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rgbClr val="FF0000"/>
                </a:solidFill>
              </a:rPr>
              <a:t>Hivernage en montagne</a:t>
            </a:r>
            <a:endParaRPr lang="fr-FR" sz="20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b="1" dirty="0" smtClean="0"/>
              <a:t>Coûts supplémentaires </a:t>
            </a:r>
            <a:r>
              <a:rPr lang="fr-FR" dirty="0" smtClean="0"/>
              <a:t>si exploitation éloignée (Transport : temps &amp; carburant)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b="1" dirty="0" smtClean="0"/>
              <a:t>Manipulation des colonies </a:t>
            </a:r>
            <a:r>
              <a:rPr lang="fr-FR" dirty="0" smtClean="0"/>
              <a:t>: risque de pertes de reines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lvl="1" algn="ctr"/>
            <a:r>
              <a:rPr lang="fr-FR" i="1" dirty="0" smtClean="0">
                <a:solidFill>
                  <a:srgbClr val="7030A0"/>
                </a:solidFill>
              </a:rPr>
              <a:t>« Beaucoup </a:t>
            </a:r>
            <a:r>
              <a:rPr lang="fr-FR" i="1" dirty="0">
                <a:solidFill>
                  <a:srgbClr val="7030A0"/>
                </a:solidFill>
              </a:rPr>
              <a:t>plus de travail mais il faut savoir </a:t>
            </a:r>
            <a:r>
              <a:rPr lang="fr-FR" i="1" dirty="0" smtClean="0">
                <a:solidFill>
                  <a:srgbClr val="7030A0"/>
                </a:solidFill>
              </a:rPr>
              <a:t>ce </a:t>
            </a:r>
            <a:r>
              <a:rPr lang="fr-FR" i="1" dirty="0">
                <a:solidFill>
                  <a:srgbClr val="7030A0"/>
                </a:solidFill>
              </a:rPr>
              <a:t>que l’on veut </a:t>
            </a:r>
            <a:r>
              <a:rPr lang="fr-FR" i="1" dirty="0" smtClean="0">
                <a:solidFill>
                  <a:srgbClr val="7030A0"/>
                </a:solidFill>
              </a:rPr>
              <a:t>! Peut-être </a:t>
            </a:r>
            <a:r>
              <a:rPr lang="fr-FR" i="1" dirty="0">
                <a:solidFill>
                  <a:srgbClr val="7030A0"/>
                </a:solidFill>
              </a:rPr>
              <a:t>dans quelques </a:t>
            </a:r>
            <a:r>
              <a:rPr lang="fr-FR" i="1" dirty="0" smtClean="0">
                <a:solidFill>
                  <a:srgbClr val="7030A0"/>
                </a:solidFill>
              </a:rPr>
              <a:t>temps, </a:t>
            </a:r>
            <a:r>
              <a:rPr lang="fr-FR" i="1" dirty="0">
                <a:solidFill>
                  <a:srgbClr val="7030A0"/>
                </a:solidFill>
              </a:rPr>
              <a:t>on aura plus le choix </a:t>
            </a:r>
            <a:r>
              <a:rPr lang="fr-FR" i="1" dirty="0" smtClean="0">
                <a:solidFill>
                  <a:srgbClr val="7030A0"/>
                </a:solidFill>
              </a:rPr>
              <a:t>! »</a:t>
            </a:r>
            <a:endParaRPr lang="fr-FR" i="1" dirty="0">
              <a:solidFill>
                <a:srgbClr val="7030A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38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13807"/>
            <a:ext cx="42979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Bilan personnel de la </a:t>
            </a:r>
          </a:p>
          <a:p>
            <a:pPr algn="ctr"/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participation au projet</a:t>
            </a:r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4" y="963185"/>
            <a:ext cx="9036495" cy="580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b="1" dirty="0"/>
              <a:t> </a:t>
            </a:r>
            <a:r>
              <a:rPr lang="fr-FR" sz="2400" dirty="0"/>
              <a:t>Quel bilan personnel tirez-vous de votre participation ? </a:t>
            </a:r>
            <a:endParaRPr lang="fr-FR" sz="2400" dirty="0" smtClean="0"/>
          </a:p>
          <a:p>
            <a:pPr>
              <a:spcAft>
                <a:spcPts val="600"/>
              </a:spcAft>
            </a:pPr>
            <a:endParaRPr lang="fr-FR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Positif</a:t>
            </a:r>
            <a:endParaRPr lang="fr-FR" sz="20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b="1" dirty="0" smtClean="0"/>
              <a:t>Collaboration/Echanges </a:t>
            </a:r>
            <a:r>
              <a:rPr lang="fr-FR" dirty="0" smtClean="0"/>
              <a:t>entre structures de recherche &amp; développement &amp; profession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b="1" dirty="0" smtClean="0"/>
              <a:t>Approche scientifique et technique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b="1" dirty="0" smtClean="0"/>
              <a:t>2 stratégies possibles </a:t>
            </a:r>
            <a:r>
              <a:rPr lang="fr-FR" dirty="0" smtClean="0"/>
              <a:t>de gestion de Varroa en hiver en fonction de l’itinéraire des ruchers et leur géographie</a:t>
            </a:r>
          </a:p>
          <a:p>
            <a:pPr lvl="1" algn="ctr">
              <a:spcBef>
                <a:spcPts val="600"/>
              </a:spcBef>
            </a:pPr>
            <a:r>
              <a:rPr lang="fr-FR" b="1" dirty="0"/>
              <a:t>	</a:t>
            </a:r>
            <a:r>
              <a:rPr lang="fr-FR" dirty="0" smtClean="0">
                <a:sym typeface="Wingdings" panose="05000000000000000000" pitchFamily="2" charset="2"/>
              </a:rPr>
              <a:t> une partie du cheptel hiverné en montagne sans encagement et une autre partie en plaine avec encagement</a:t>
            </a:r>
            <a:endParaRPr lang="fr-FR" dirty="0" smtClean="0"/>
          </a:p>
          <a:p>
            <a:pPr lvl="1">
              <a:spcBef>
                <a:spcPts val="600"/>
              </a:spcBef>
            </a:pPr>
            <a:endParaRPr lang="fr-FR" b="1" dirty="0"/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rgbClr val="FF0000"/>
                </a:solidFill>
              </a:rPr>
              <a:t>Négatif</a:t>
            </a:r>
            <a:endParaRPr lang="fr-FR" sz="20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b="1" dirty="0" smtClean="0"/>
              <a:t>Coût de l’implication </a:t>
            </a:r>
            <a:r>
              <a:rPr lang="fr-FR" dirty="0" smtClean="0"/>
              <a:t>dans une expérience rigoureuse : moins de liberté dans la gestion du rucher </a:t>
            </a:r>
            <a:r>
              <a:rPr lang="fr-FR" dirty="0" smtClean="0">
                <a:sym typeface="Wingdings" panose="05000000000000000000" pitchFamily="2" charset="2"/>
              </a:rPr>
              <a:t> contrainte de ne pas pouvoir aller sur certaines miellées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lvl="1" algn="ctr"/>
            <a:r>
              <a:rPr lang="fr-FR" i="1" dirty="0" smtClean="0">
                <a:solidFill>
                  <a:srgbClr val="7030A0"/>
                </a:solidFill>
              </a:rPr>
              <a:t>«</a:t>
            </a:r>
            <a:r>
              <a:rPr lang="fr-FR" i="1" dirty="0">
                <a:solidFill>
                  <a:srgbClr val="7030A0"/>
                </a:solidFill>
              </a:rPr>
              <a:t> La collaboration et l'implication ont été des éléments clés pour atteindre les objectifs importants du </a:t>
            </a:r>
            <a:r>
              <a:rPr lang="fr-FR" i="1" dirty="0" smtClean="0">
                <a:solidFill>
                  <a:srgbClr val="7030A0"/>
                </a:solidFill>
              </a:rPr>
              <a:t>projet. »</a:t>
            </a:r>
            <a:endParaRPr lang="fr-FR" i="1" dirty="0">
              <a:solidFill>
                <a:srgbClr val="7030A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08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77978" y="13807"/>
            <a:ext cx="5480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 Les conseils des apiculteurs</a:t>
            </a:r>
          </a:p>
          <a:p>
            <a:pPr algn="ctr"/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du projet</a:t>
            </a:r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4" y="963185"/>
            <a:ext cx="8788846" cy="568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b="1" dirty="0"/>
              <a:t> </a:t>
            </a:r>
            <a:r>
              <a:rPr lang="fr-FR" sz="2400" dirty="0"/>
              <a:t>Avez-vous un conseil à transmettre à des apiculteurs qui s'interrogent sur les stratégies de lutte contre Varroa en hiver ? </a:t>
            </a:r>
            <a:endParaRPr lang="fr-FR" sz="2400" i="1" dirty="0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endParaRPr lang="fr-FR" i="1" dirty="0" smtClean="0">
              <a:solidFill>
                <a:srgbClr val="7030A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fr-FR" i="1" dirty="0" smtClean="0">
                <a:solidFill>
                  <a:srgbClr val="7030A0"/>
                </a:solidFill>
              </a:rPr>
              <a:t>« Je </a:t>
            </a:r>
            <a:r>
              <a:rPr lang="fr-FR" i="1" dirty="0">
                <a:solidFill>
                  <a:srgbClr val="7030A0"/>
                </a:solidFill>
              </a:rPr>
              <a:t>recommande d'</a:t>
            </a:r>
            <a:r>
              <a:rPr lang="fr-FR" b="1" i="1" dirty="0">
                <a:solidFill>
                  <a:srgbClr val="7030A0"/>
                </a:solidFill>
              </a:rPr>
              <a:t>expérimenter</a:t>
            </a:r>
            <a:r>
              <a:rPr lang="fr-FR" i="1" dirty="0">
                <a:solidFill>
                  <a:srgbClr val="7030A0"/>
                </a:solidFill>
              </a:rPr>
              <a:t> des lieux d'hivernage en montagne </a:t>
            </a:r>
            <a:r>
              <a:rPr lang="fr-FR" i="1" dirty="0" smtClean="0">
                <a:solidFill>
                  <a:srgbClr val="7030A0"/>
                </a:solidFill>
              </a:rPr>
              <a:t>pour </a:t>
            </a:r>
            <a:r>
              <a:rPr lang="fr-FR" i="1" dirty="0">
                <a:solidFill>
                  <a:srgbClr val="7030A0"/>
                </a:solidFill>
              </a:rPr>
              <a:t>voir ce qui se </a:t>
            </a:r>
            <a:r>
              <a:rPr lang="fr-FR" i="1" dirty="0" smtClean="0">
                <a:solidFill>
                  <a:srgbClr val="7030A0"/>
                </a:solidFill>
              </a:rPr>
              <a:t>passe »</a:t>
            </a:r>
          </a:p>
          <a:p>
            <a:pPr algn="ctr">
              <a:spcAft>
                <a:spcPts val="600"/>
              </a:spcAft>
            </a:pPr>
            <a:endParaRPr lang="fr-FR" i="1" dirty="0">
              <a:solidFill>
                <a:srgbClr val="7030A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fr-FR" i="1" dirty="0" smtClean="0">
                <a:solidFill>
                  <a:srgbClr val="7030A0"/>
                </a:solidFill>
              </a:rPr>
              <a:t>« Une </a:t>
            </a:r>
            <a:r>
              <a:rPr lang="fr-FR" i="1" dirty="0">
                <a:solidFill>
                  <a:srgbClr val="7030A0"/>
                </a:solidFill>
              </a:rPr>
              <a:t>astuce pour lutter contre Varroa en hiver pourrait être de mettre les reines en cage sans nécessairement déplacer les colonies vers les montagnes. Cette stratégie peut aider à </a:t>
            </a:r>
            <a:r>
              <a:rPr lang="fr-FR" b="1" i="1" dirty="0">
                <a:solidFill>
                  <a:srgbClr val="7030A0"/>
                </a:solidFill>
              </a:rPr>
              <a:t>gérer efficacement le parasite pendant la saison hivernale, </a:t>
            </a:r>
            <a:r>
              <a:rPr lang="fr-FR" b="1" i="1" dirty="0" smtClean="0">
                <a:solidFill>
                  <a:srgbClr val="7030A0"/>
                </a:solidFill>
              </a:rPr>
              <a:t>pour maintenir </a:t>
            </a:r>
            <a:r>
              <a:rPr lang="fr-FR" b="1" i="1" dirty="0">
                <a:solidFill>
                  <a:srgbClr val="7030A0"/>
                </a:solidFill>
              </a:rPr>
              <a:t>une faible infestation pendant la saison </a:t>
            </a:r>
            <a:r>
              <a:rPr lang="fr-FR" b="1" i="1" dirty="0" smtClean="0">
                <a:solidFill>
                  <a:srgbClr val="7030A0"/>
                </a:solidFill>
              </a:rPr>
              <a:t>apicole</a:t>
            </a:r>
            <a:r>
              <a:rPr lang="fr-FR" i="1" dirty="0" smtClean="0">
                <a:solidFill>
                  <a:srgbClr val="7030A0"/>
                </a:solidFill>
              </a:rPr>
              <a:t> »</a:t>
            </a:r>
          </a:p>
          <a:p>
            <a:pPr algn="ctr">
              <a:spcAft>
                <a:spcPts val="600"/>
              </a:spcAft>
            </a:pPr>
            <a:endParaRPr lang="fr-FR" i="1" dirty="0" smtClean="0">
              <a:solidFill>
                <a:srgbClr val="7030A0"/>
              </a:solidFill>
            </a:endParaRPr>
          </a:p>
          <a:p>
            <a:pPr algn="ctr"/>
            <a:r>
              <a:rPr lang="fr-FR" i="1" dirty="0" smtClean="0">
                <a:solidFill>
                  <a:srgbClr val="7030A0"/>
                </a:solidFill>
              </a:rPr>
              <a:t>« L'hiver </a:t>
            </a:r>
            <a:r>
              <a:rPr lang="fr-FR" i="1" dirty="0">
                <a:solidFill>
                  <a:srgbClr val="7030A0"/>
                </a:solidFill>
              </a:rPr>
              <a:t>est </a:t>
            </a:r>
            <a:r>
              <a:rPr lang="fr-FR" b="1" i="1" dirty="0">
                <a:solidFill>
                  <a:srgbClr val="7030A0"/>
                </a:solidFill>
              </a:rPr>
              <a:t>un coup de main de dame nature</a:t>
            </a:r>
            <a:r>
              <a:rPr lang="fr-FR" i="1" dirty="0">
                <a:solidFill>
                  <a:srgbClr val="7030A0"/>
                </a:solidFill>
              </a:rPr>
              <a:t> pour permettre à une colonie de repartir à un taux nul de varroa et ce, annuellement. Ce taux et cette périodicité </a:t>
            </a:r>
            <a:r>
              <a:rPr lang="fr-FR" i="1" dirty="0" smtClean="0">
                <a:solidFill>
                  <a:srgbClr val="7030A0"/>
                </a:solidFill>
              </a:rPr>
              <a:t>de traitement ne </a:t>
            </a:r>
            <a:r>
              <a:rPr lang="fr-FR" i="1" dirty="0">
                <a:solidFill>
                  <a:srgbClr val="7030A0"/>
                </a:solidFill>
              </a:rPr>
              <a:t>doivent plus faire débat au sein de la profession puisqu’il s'agit d'une période creuse pour l’apiculteur et pour le varroa… Alors plus d’excuses</a:t>
            </a:r>
            <a:r>
              <a:rPr lang="fr-FR" i="1" dirty="0" smtClean="0">
                <a:solidFill>
                  <a:srgbClr val="7030A0"/>
                </a:solidFill>
              </a:rPr>
              <a:t>! »</a:t>
            </a:r>
          </a:p>
          <a:p>
            <a:pPr algn="ctr"/>
            <a:endParaRPr lang="fr-FR" i="1" dirty="0">
              <a:solidFill>
                <a:srgbClr val="7030A0"/>
              </a:solidFill>
            </a:endParaRPr>
          </a:p>
          <a:p>
            <a:pPr algn="ctr"/>
            <a:r>
              <a:rPr lang="fr-FR" i="1" dirty="0" smtClean="0">
                <a:solidFill>
                  <a:srgbClr val="7030A0"/>
                </a:solidFill>
              </a:rPr>
              <a:t>« Un </a:t>
            </a:r>
            <a:r>
              <a:rPr lang="fr-FR" i="1" dirty="0">
                <a:solidFill>
                  <a:srgbClr val="7030A0"/>
                </a:solidFill>
              </a:rPr>
              <a:t>apiculteur qui ne se </a:t>
            </a:r>
            <a:r>
              <a:rPr lang="fr-FR" b="1" i="1" dirty="0">
                <a:solidFill>
                  <a:srgbClr val="7030A0"/>
                </a:solidFill>
              </a:rPr>
              <a:t>remet pas en question </a:t>
            </a:r>
            <a:r>
              <a:rPr lang="fr-FR" i="1" dirty="0" smtClean="0">
                <a:solidFill>
                  <a:srgbClr val="7030A0"/>
                </a:solidFill>
              </a:rPr>
              <a:t>est un apiculteur </a:t>
            </a:r>
            <a:r>
              <a:rPr lang="fr-FR" i="1" dirty="0">
                <a:solidFill>
                  <a:srgbClr val="7030A0"/>
                </a:solidFill>
              </a:rPr>
              <a:t>qui </a:t>
            </a:r>
            <a:r>
              <a:rPr lang="fr-FR" i="1" dirty="0" smtClean="0">
                <a:solidFill>
                  <a:srgbClr val="7030A0"/>
                </a:solidFill>
              </a:rPr>
              <a:t>subit »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47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5571" y="1675834"/>
            <a:ext cx="8860936" cy="1124657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 !</a:t>
            </a: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l'</a:t>
            </a:r>
            <a:r>
              <a:rPr lang="fr-FR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attenzione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23C4C5-56EC-D245-AB83-ACEA14ACD964}"/>
              </a:ext>
            </a:extLst>
          </p:cNvPr>
          <p:cNvSpPr txBox="1"/>
          <p:nvPr/>
        </p:nvSpPr>
        <p:spPr>
          <a:xfrm>
            <a:off x="1553229" y="2984266"/>
            <a:ext cx="636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u="sng" dirty="0">
                <a:solidFill>
                  <a:srgbClr val="0070C0"/>
                </a:solidFill>
              </a:rPr>
              <a:t>http://w3.avignon.inra.fr/lavandes/biosp/APIN_ApinvernoFR.html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518" y="4350097"/>
            <a:ext cx="1503067" cy="150306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728" y="4343387"/>
            <a:ext cx="1503067" cy="150977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73" y="6240064"/>
            <a:ext cx="4121773" cy="39978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45" y="4402830"/>
            <a:ext cx="1205556" cy="153675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638" y="3757480"/>
            <a:ext cx="4633362" cy="3109229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91F71E12-9892-DE49-A490-9C0E23EEA1E2}"/>
              </a:ext>
            </a:extLst>
          </p:cNvPr>
          <p:cNvGrpSpPr>
            <a:grpSpLocks noChangeAspect="1"/>
          </p:cNvGrpSpPr>
          <p:nvPr/>
        </p:nvGrpSpPr>
        <p:grpSpPr>
          <a:xfrm>
            <a:off x="2574011" y="134991"/>
            <a:ext cx="3795489" cy="1282144"/>
            <a:chOff x="4624637" y="89277"/>
            <a:chExt cx="4643958" cy="1568761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2C09E720-18E7-A048-A217-301CB664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4880" y="89277"/>
              <a:ext cx="2843715" cy="1485523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F091ACFF-DF3D-A947-8CA1-B4B74C868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4637" y="89277"/>
              <a:ext cx="1575763" cy="1568761"/>
            </a:xfrm>
            <a:prstGeom prst="rect">
              <a:avLst/>
            </a:prstGeom>
          </p:spPr>
        </p:pic>
      </p:grpSp>
      <p:pic>
        <p:nvPicPr>
          <p:cNvPr id="30" name="Picture 2" descr="llustration Atelier européen sur la bioéconomie">
            <a:extLst>
              <a:ext uri="{FF2B5EF4-FFF2-40B4-BE49-F238E27FC236}">
                <a16:creationId xmlns:a16="http://schemas.microsoft.com/office/drawing/2014/main" id="{C4E9194E-DC4F-2248-954F-F7F22347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265"/>
            <a:ext cx="2574011" cy="93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80" y="232265"/>
            <a:ext cx="2610811" cy="1171898"/>
          </a:xfrm>
          <a:prstGeom prst="rect">
            <a:avLst/>
          </a:prstGeom>
        </p:spPr>
      </p:pic>
      <p:pic>
        <p:nvPicPr>
          <p:cNvPr id="32" name="Image 31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24" y="164742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7363">
            <a:off x="8147917" y="2335374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57530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6550</TotalTime>
  <Words>1378</Words>
  <Application>Microsoft Office PowerPoint</Application>
  <PresentationFormat>Affichage à l'écran (4:3)</PresentationFormat>
  <Paragraphs>135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MS PGothic</vt:lpstr>
      <vt:lpstr>Arial</vt:lpstr>
      <vt:lpstr>Calibri</vt:lpstr>
      <vt:lpstr>Courier New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Tison</dc:creator>
  <cp:lastModifiedBy>Guillaume Kairo</cp:lastModifiedBy>
  <cp:revision>327</cp:revision>
  <dcterms:created xsi:type="dcterms:W3CDTF">2018-11-05T10:02:09Z</dcterms:created>
  <dcterms:modified xsi:type="dcterms:W3CDTF">2024-01-11T11:02:38Z</dcterms:modified>
</cp:coreProperties>
</file>