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6.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21"/>
  </p:notesMasterIdLst>
  <p:sldIdLst>
    <p:sldId id="542" r:id="rId2"/>
    <p:sldId id="525" r:id="rId3"/>
    <p:sldId id="526" r:id="rId4"/>
    <p:sldId id="528" r:id="rId5"/>
    <p:sldId id="529" r:id="rId6"/>
    <p:sldId id="531" r:id="rId7"/>
    <p:sldId id="530" r:id="rId8"/>
    <p:sldId id="532" r:id="rId9"/>
    <p:sldId id="534" r:id="rId10"/>
    <p:sldId id="533" r:id="rId11"/>
    <p:sldId id="535" r:id="rId12"/>
    <p:sldId id="536" r:id="rId13"/>
    <p:sldId id="537" r:id="rId14"/>
    <p:sldId id="538" r:id="rId15"/>
    <p:sldId id="539" r:id="rId16"/>
    <p:sldId id="540" r:id="rId17"/>
    <p:sldId id="451" r:id="rId18"/>
    <p:sldId id="541" r:id="rId19"/>
    <p:sldId id="543" r:id="rId2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Mondet" initials="UdMO [7]" lastIdx="1" clrIdx="6"/>
  <p:cmAuthor id="1" name="F.Mondet" initials="UdMO" lastIdx="10" clrIdx="0"/>
  <p:cmAuthor id="8" name="F.Mondet" initials="UdMO [8]" lastIdx="1" clrIdx="7"/>
  <p:cmAuthor id="2" name="F.Mondet" initials="UdMO [2]" lastIdx="1" clrIdx="1"/>
  <p:cmAuthor id="9" name="F.Mondet" initials="UdMO [9]" lastIdx="1" clrIdx="8"/>
  <p:cmAuthor id="3" name="F.Mondet" initials="UdMO [3]" lastIdx="1" clrIdx="2"/>
  <p:cmAuthor id="10" name="F.Mondet" initials="UdMO [10]" lastIdx="1" clrIdx="9"/>
  <p:cmAuthor id="4" name="F.Mondet" initials="UdMO [4]" lastIdx="1" clrIdx="3"/>
  <p:cmAuthor id="11" name="Lea Tison" initials="LT" lastIdx="2" clrIdx="10"/>
  <p:cmAuthor id="5" name="F.Mondet" initials="UdMO [5]" lastIdx="1" clrIdx="4"/>
  <p:cmAuthor id="6" name="F.Mondet" initials="UdMO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FA54"/>
    <a:srgbClr val="B08600"/>
    <a:srgbClr val="C09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Style moyen 3 - Accentuation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458" autoAdjust="0"/>
    <p:restoredTop sz="94660"/>
  </p:normalViewPr>
  <p:slideViewPr>
    <p:cSldViewPr snapToGrid="0">
      <p:cViewPr varScale="1">
        <p:scale>
          <a:sx n="88" d="100"/>
          <a:sy n="88" d="100"/>
        </p:scale>
        <p:origin x="1728" y="-67"/>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G:\RICERCA\PROGETTI\AP'INVERNO\Risultati%20Apinverno\Analisi%20dati%20per%20Presentazione%20Embrun%2014%20gennaio%202023\Apinverno_Virus_Dataset_VG.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G:\RICERCA\PROGETTI\AP'INVERNO\Risultati%20Apinverno\Analisi%20dati%20per%20Presentazione%20Embrun%2014%20gennaio%202023\Apinverno_Virus_Dataset_VG.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G:\RICERCA\PROGETTI\AP'INVERNO\Calcoli%20virus\Analisi%20Luis%20per%20poster%20CNIE2023\Analisi%20dati%20V1-V3_14.05.2023.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G:\RICERCA\PROGETTI\AP'INVERNO\Calcoli%20virus\Analisi%20Luis%20per%20poster%20CNIE2023\Analisi%20dati%20V1-V3_14.05.2023.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G:\RICERCA\PROGETTI\AP'INVERNO\Calcoli%20virus\Analisi%20Luis%20per%20poster%20CNIE2023\Analisi%20dati%20V1-V3_14.05.2023.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G:\RICERCA\PROGETTI\AP'INVERNO\Risultati%20Apinverno\Analisi%20dati%20per%20Presentazione%20Embrun%2014%20gennaio%202023\Apinverno_Virus_Dataset_VG.xlsx" TargetMode="External"/><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oleObject" Target="file:///G:\RICERCA\PROGETTI\AP'INVERNO\Calcoli%20virus\Analisi%20Luis%20per%20poster%20CNIE2023\Analisi%20dati%20V1-V3_14.05.202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G:\RICERCA\PROGETTI\AP'INVERNO\Risultati%20Apinverno\Analisi%20dati%20per%20Presentazione%20Embrun%2014%20gennaio%202023\Apinverno_Virus_Dataset_VG.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G:\RICERCA\PROGETTI\AP'INVERNO\Risultati%20Apinverno\Analisi%20dati%20per%20Presentazione%20Embrun%2014%20gennaio%202023\Apinverno_Virus_Dataset_VG.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G:\RICERCA\PROGETTI\AP'INVERNO\Risultati%20Apinverno\Analisi%20dati%20per%20Presentazione%20Embrun%2014%20gennaio%202023\Apinverno_Virus_Dataset_VG.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G:\RICERCA\PROGETTI\AP'INVERNO\Calcoli%20virus\Analisi%20Luis%20per%20poster%20CNIE2023\Analisi%20dati%20V1-V3_14.05.2023.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G:\RICERCA\PROGETTI\AP'INVERNO\Risultati%20Apinverno\Analisi%20dati%20per%20Presentazione%20Embrun%2014%20gennaio%202023\Apinverno_Virus_Dataset_VG.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G:\RICERCA\PROGETTI\AP'INVERNO\Risultati%20Apinverno\Analisi%20dati%20per%20Presentazione%20Embrun%2014%20gennaio%202023\Apinverno_Virus_Dataset_VG.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G:\RICERCA\PROGETTI\AP'INVERNO\Risultati%20Apinverno\Analisi%20dati%20per%20Presentazione%20Embrun%2014%20gennaio%202023\Apinverno_Virus_Dataset_VG.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Prev_1!$T$3</c:f>
              <c:strCache>
                <c:ptCount val="1"/>
                <c:pt idx="0">
                  <c:v>Frequenza</c:v>
                </c:pt>
              </c:strCache>
            </c:strRef>
          </c:tx>
          <c:spPr>
            <a:solidFill>
              <a:srgbClr val="00B050"/>
            </a:solidFill>
            <a:ln>
              <a:noFill/>
            </a:ln>
            <a:effectLst/>
          </c:spPr>
          <c:invertIfNegative val="0"/>
          <c:dPt>
            <c:idx val="0"/>
            <c:invertIfNegative val="0"/>
            <c:bubble3D val="0"/>
            <c:spPr>
              <a:solidFill>
                <a:srgbClr val="00B050"/>
              </a:solidFill>
              <a:ln>
                <a:solidFill>
                  <a:srgbClr val="00B050"/>
                </a:solidFill>
              </a:ln>
              <a:effectLst/>
            </c:spPr>
            <c:extLst>
              <c:ext xmlns:c16="http://schemas.microsoft.com/office/drawing/2014/chart" uri="{C3380CC4-5D6E-409C-BE32-E72D297353CC}">
                <c16:uniqueId val="{00000001-3E2B-47F1-8223-D5DE7E30B5C4}"/>
              </c:ext>
            </c:extLst>
          </c:dPt>
          <c:dPt>
            <c:idx val="1"/>
            <c:invertIfNegative val="0"/>
            <c:bubble3D val="0"/>
            <c:spPr>
              <a:solidFill>
                <a:srgbClr val="C00000"/>
              </a:solidFill>
              <a:ln>
                <a:noFill/>
              </a:ln>
              <a:effectLst/>
            </c:spPr>
            <c:extLst>
              <c:ext xmlns:c16="http://schemas.microsoft.com/office/drawing/2014/chart" uri="{C3380CC4-5D6E-409C-BE32-E72D297353CC}">
                <c16:uniqueId val="{00000003-3E2B-47F1-8223-D5DE7E30B5C4}"/>
              </c:ext>
            </c:extLst>
          </c:dPt>
          <c:cat>
            <c:strRef>
              <c:f>Prev_1!$S$4:$S$5</c:f>
              <c:strCache>
                <c:ptCount val="2"/>
                <c:pt idx="0">
                  <c:v>Pas de virus</c:v>
                </c:pt>
                <c:pt idx="1">
                  <c:v>Au moins 1 virus</c:v>
                </c:pt>
              </c:strCache>
            </c:strRef>
          </c:cat>
          <c:val>
            <c:numRef>
              <c:f>Prev_1!$T$4:$T$5</c:f>
              <c:numCache>
                <c:formatCode>General</c:formatCode>
                <c:ptCount val="2"/>
                <c:pt idx="0">
                  <c:v>1.9911504424778763</c:v>
                </c:pt>
                <c:pt idx="1">
                  <c:v>98.00884955752214</c:v>
                </c:pt>
              </c:numCache>
            </c:numRef>
          </c:val>
          <c:extLst>
            <c:ext xmlns:c16="http://schemas.microsoft.com/office/drawing/2014/chart" uri="{C3380CC4-5D6E-409C-BE32-E72D297353CC}">
              <c16:uniqueId val="{00000004-3E2B-47F1-8223-D5DE7E30B5C4}"/>
            </c:ext>
          </c:extLst>
        </c:ser>
        <c:dLbls>
          <c:showLegendKey val="0"/>
          <c:showVal val="0"/>
          <c:showCatName val="0"/>
          <c:showSerName val="0"/>
          <c:showPercent val="0"/>
          <c:showBubbleSize val="0"/>
        </c:dLbls>
        <c:gapWidth val="69"/>
        <c:overlap val="-27"/>
        <c:axId val="263872528"/>
        <c:axId val="262830464"/>
      </c:barChart>
      <c:dateAx>
        <c:axId val="263872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62830464"/>
        <c:crosses val="autoZero"/>
        <c:auto val="0"/>
        <c:lblOffset val="100"/>
        <c:baseTimeUnit val="days"/>
      </c:dateAx>
      <c:valAx>
        <c:axId val="26283046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638725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FF0000"/>
            </a:solidFill>
            <a:ln>
              <a:noFill/>
            </a:ln>
            <a:effectLst/>
          </c:spPr>
          <c:invertIfNegative val="0"/>
          <c:dPt>
            <c:idx val="4"/>
            <c:invertIfNegative val="0"/>
            <c:bubble3D val="0"/>
            <c:spPr>
              <a:solidFill>
                <a:srgbClr val="9933FF"/>
              </a:solidFill>
              <a:ln>
                <a:noFill/>
              </a:ln>
              <a:effectLst/>
            </c:spPr>
            <c:extLst>
              <c:ext xmlns:c16="http://schemas.microsoft.com/office/drawing/2014/chart" uri="{C3380CC4-5D6E-409C-BE32-E72D297353CC}">
                <c16:uniqueId val="{00000001-51AB-4536-B93D-AA479859F747}"/>
              </c:ext>
            </c:extLst>
          </c:dPt>
          <c:dPt>
            <c:idx val="5"/>
            <c:invertIfNegative val="0"/>
            <c:bubble3D val="0"/>
            <c:spPr>
              <a:solidFill>
                <a:srgbClr val="9933FF"/>
              </a:solidFill>
              <a:ln>
                <a:noFill/>
              </a:ln>
              <a:effectLst/>
            </c:spPr>
            <c:extLst>
              <c:ext xmlns:c16="http://schemas.microsoft.com/office/drawing/2014/chart" uri="{C3380CC4-5D6E-409C-BE32-E72D297353CC}">
                <c16:uniqueId val="{00000002-51AB-4536-B93D-AA479859F747}"/>
              </c:ext>
            </c:extLst>
          </c:dPt>
          <c:dPt>
            <c:idx val="6"/>
            <c:invertIfNegative val="0"/>
            <c:bubble3D val="0"/>
            <c:spPr>
              <a:solidFill>
                <a:srgbClr val="9933FF"/>
              </a:solidFill>
              <a:ln>
                <a:noFill/>
              </a:ln>
              <a:effectLst/>
            </c:spPr>
            <c:extLst>
              <c:ext xmlns:c16="http://schemas.microsoft.com/office/drawing/2014/chart" uri="{C3380CC4-5D6E-409C-BE32-E72D297353CC}">
                <c16:uniqueId val="{00000003-51AB-4536-B93D-AA479859F747}"/>
              </c:ext>
            </c:extLst>
          </c:dPt>
          <c:dPt>
            <c:idx val="7"/>
            <c:invertIfNegative val="0"/>
            <c:bubble3D val="0"/>
            <c:spPr>
              <a:solidFill>
                <a:srgbClr val="9933FF"/>
              </a:solidFill>
              <a:ln>
                <a:noFill/>
              </a:ln>
              <a:effectLst/>
            </c:spPr>
            <c:extLst>
              <c:ext xmlns:c16="http://schemas.microsoft.com/office/drawing/2014/chart" uri="{C3380CC4-5D6E-409C-BE32-E72D297353CC}">
                <c16:uniqueId val="{00000004-51AB-4536-B93D-AA479859F747}"/>
              </c:ext>
            </c:extLst>
          </c:dPt>
          <c:cat>
            <c:multiLvlStrRef>
              <c:f>(Prev_8!$X$1:$AA$2,Prev_8!$AN$1:$AQ$2)</c:f>
              <c:multiLvlStrCache>
                <c:ptCount val="8"/>
                <c:lvl>
                  <c:pt idx="0">
                    <c:v>oct-21</c:v>
                  </c:pt>
                  <c:pt idx="1">
                    <c:v>apr-22</c:v>
                  </c:pt>
                  <c:pt idx="2">
                    <c:v>jul-22</c:v>
                  </c:pt>
                  <c:pt idx="3">
                    <c:v>oct-22</c:v>
                  </c:pt>
                  <c:pt idx="4">
                    <c:v>oct-21</c:v>
                  </c:pt>
                  <c:pt idx="5">
                    <c:v>apr-22</c:v>
                  </c:pt>
                  <c:pt idx="6">
                    <c:v>jul-22</c:v>
                  </c:pt>
                  <c:pt idx="7">
                    <c:v>oct-22</c:v>
                  </c:pt>
                </c:lvl>
                <c:lvl>
                  <c:pt idx="0">
                    <c:v>ABPV</c:v>
                  </c:pt>
                  <c:pt idx="4">
                    <c:v>SBV</c:v>
                  </c:pt>
                </c:lvl>
              </c:multiLvlStrCache>
            </c:multiLvlStrRef>
          </c:cat>
          <c:val>
            <c:numRef>
              <c:f>(Prev_8!$X$3:$AA$3,Prev_8!$AN$3:$AQ$3)</c:f>
              <c:numCache>
                <c:formatCode>0%</c:formatCode>
                <c:ptCount val="8"/>
                <c:pt idx="0">
                  <c:v>0.2857142857142857</c:v>
                </c:pt>
                <c:pt idx="1">
                  <c:v>2.8571428571428571E-2</c:v>
                </c:pt>
                <c:pt idx="2">
                  <c:v>0.53703703703703709</c:v>
                </c:pt>
                <c:pt idx="3">
                  <c:v>0.2</c:v>
                </c:pt>
                <c:pt idx="4">
                  <c:v>0.21008403361344538</c:v>
                </c:pt>
                <c:pt idx="5">
                  <c:v>9.5238095238095233E-2</c:v>
                </c:pt>
                <c:pt idx="6">
                  <c:v>0.83333333333333337</c:v>
                </c:pt>
                <c:pt idx="7">
                  <c:v>0.28333333333333333</c:v>
                </c:pt>
              </c:numCache>
            </c:numRef>
          </c:val>
          <c:extLst>
            <c:ext xmlns:c16="http://schemas.microsoft.com/office/drawing/2014/chart" uri="{C3380CC4-5D6E-409C-BE32-E72D297353CC}">
              <c16:uniqueId val="{00000000-51AB-4536-B93D-AA479859F747}"/>
            </c:ext>
          </c:extLst>
        </c:ser>
        <c:dLbls>
          <c:showLegendKey val="0"/>
          <c:showVal val="0"/>
          <c:showCatName val="0"/>
          <c:showSerName val="0"/>
          <c:showPercent val="0"/>
          <c:showBubbleSize val="0"/>
        </c:dLbls>
        <c:gapWidth val="219"/>
        <c:overlap val="-27"/>
        <c:axId val="348886984"/>
        <c:axId val="348887376"/>
      </c:barChart>
      <c:catAx>
        <c:axId val="348886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48887376"/>
        <c:crosses val="autoZero"/>
        <c:auto val="1"/>
        <c:lblAlgn val="ctr"/>
        <c:lblOffset val="100"/>
        <c:noMultiLvlLbl val="0"/>
      </c:catAx>
      <c:valAx>
        <c:axId val="34888737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488869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0000"/>
              </a:solidFill>
              <a:ln>
                <a:solidFill>
                  <a:srgbClr val="FF0000"/>
                </a:solidFill>
              </a:ln>
              <a:effectLst/>
            </c:spPr>
            <c:extLst>
              <c:ext xmlns:c16="http://schemas.microsoft.com/office/drawing/2014/chart" uri="{C3380CC4-5D6E-409C-BE32-E72D297353CC}">
                <c16:uniqueId val="{00000001-01DD-4981-8211-18E0D7108B02}"/>
              </c:ext>
            </c:extLst>
          </c:dPt>
          <c:dPt>
            <c:idx val="2"/>
            <c:invertIfNegative val="0"/>
            <c:bubble3D val="0"/>
            <c:spPr>
              <a:solidFill>
                <a:srgbClr val="FF0000"/>
              </a:solidFill>
              <a:ln>
                <a:solidFill>
                  <a:srgbClr val="FF0000"/>
                </a:solidFill>
              </a:ln>
              <a:effectLst/>
            </c:spPr>
            <c:extLst>
              <c:ext xmlns:c16="http://schemas.microsoft.com/office/drawing/2014/chart" uri="{C3380CC4-5D6E-409C-BE32-E72D297353CC}">
                <c16:uniqueId val="{00000003-01DD-4981-8211-18E0D7108B02}"/>
              </c:ext>
            </c:extLst>
          </c:dPt>
          <c:dPt>
            <c:idx val="4"/>
            <c:invertIfNegative val="0"/>
            <c:bubble3D val="0"/>
            <c:spPr>
              <a:solidFill>
                <a:srgbClr val="7030A0"/>
              </a:solidFill>
              <a:ln>
                <a:solidFill>
                  <a:srgbClr val="7030A0"/>
                </a:solidFill>
              </a:ln>
              <a:effectLst/>
            </c:spPr>
            <c:extLst>
              <c:ext xmlns:c16="http://schemas.microsoft.com/office/drawing/2014/chart" uri="{C3380CC4-5D6E-409C-BE32-E72D297353CC}">
                <c16:uniqueId val="{00000005-01DD-4981-8211-18E0D7108B02}"/>
              </c:ext>
            </c:extLst>
          </c:dPt>
          <c:dPt>
            <c:idx val="6"/>
            <c:invertIfNegative val="0"/>
            <c:bubble3D val="0"/>
            <c:spPr>
              <a:solidFill>
                <a:srgbClr val="7030A0"/>
              </a:solidFill>
              <a:ln>
                <a:solidFill>
                  <a:srgbClr val="7030A0"/>
                </a:solidFill>
              </a:ln>
              <a:effectLst/>
            </c:spPr>
            <c:extLst>
              <c:ext xmlns:c16="http://schemas.microsoft.com/office/drawing/2014/chart" uri="{C3380CC4-5D6E-409C-BE32-E72D297353CC}">
                <c16:uniqueId val="{00000007-01DD-4981-8211-18E0D7108B02}"/>
              </c:ext>
            </c:extLst>
          </c:dPt>
          <c:cat>
            <c:multiLvlStrRef>
              <c:f>('Restituzione Apinverno Jan 2024'!$T$32:$W$33,'Restituzione Apinverno Jan 2024'!$AJ$32:$AM$33)</c:f>
              <c:multiLvlStrCache>
                <c:ptCount val="8"/>
                <c:lvl>
                  <c:pt idx="0">
                    <c:v>oct-21</c:v>
                  </c:pt>
                  <c:pt idx="1">
                    <c:v>apr-22</c:v>
                  </c:pt>
                  <c:pt idx="2">
                    <c:v>jul-22</c:v>
                  </c:pt>
                  <c:pt idx="3">
                    <c:v>oct-22</c:v>
                  </c:pt>
                  <c:pt idx="4">
                    <c:v>oct-21</c:v>
                  </c:pt>
                  <c:pt idx="5">
                    <c:v>apr-22</c:v>
                  </c:pt>
                  <c:pt idx="6">
                    <c:v>jul-22</c:v>
                  </c:pt>
                  <c:pt idx="7">
                    <c:v>oct-22</c:v>
                  </c:pt>
                </c:lvl>
                <c:lvl>
                  <c:pt idx="0">
                    <c:v>ABPV</c:v>
                  </c:pt>
                  <c:pt idx="4">
                    <c:v>SBV</c:v>
                  </c:pt>
                </c:lvl>
              </c:multiLvlStrCache>
            </c:multiLvlStrRef>
          </c:cat>
          <c:val>
            <c:numRef>
              <c:f>('Restituzione Apinverno Jan 2024'!$T$34:$W$34,'Restituzione Apinverno Jan 2024'!$AJ$34:$AM$34)</c:f>
              <c:numCache>
                <c:formatCode>General</c:formatCode>
                <c:ptCount val="8"/>
                <c:pt idx="0" formatCode="0.0">
                  <c:v>32.5</c:v>
                </c:pt>
                <c:pt idx="2" formatCode="0.0">
                  <c:v>39.361702127659576</c:v>
                </c:pt>
                <c:pt idx="4" formatCode="0.0">
                  <c:v>10.833333333333334</c:v>
                </c:pt>
                <c:pt idx="6" formatCode="0.0">
                  <c:v>88.297872340425528</c:v>
                </c:pt>
              </c:numCache>
            </c:numRef>
          </c:val>
          <c:extLst>
            <c:ext xmlns:c16="http://schemas.microsoft.com/office/drawing/2014/chart" uri="{C3380CC4-5D6E-409C-BE32-E72D297353CC}">
              <c16:uniqueId val="{00000008-01DD-4981-8211-18E0D7108B02}"/>
            </c:ext>
          </c:extLst>
        </c:ser>
        <c:dLbls>
          <c:showLegendKey val="0"/>
          <c:showVal val="0"/>
          <c:showCatName val="0"/>
          <c:showSerName val="0"/>
          <c:showPercent val="0"/>
          <c:showBubbleSize val="0"/>
        </c:dLbls>
        <c:gapWidth val="219"/>
        <c:overlap val="-27"/>
        <c:axId val="348880712"/>
        <c:axId val="348881104"/>
      </c:barChart>
      <c:catAx>
        <c:axId val="348880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48881104"/>
        <c:crosses val="autoZero"/>
        <c:auto val="1"/>
        <c:lblAlgn val="ctr"/>
        <c:lblOffset val="100"/>
        <c:noMultiLvlLbl val="0"/>
      </c:catAx>
      <c:valAx>
        <c:axId val="3488811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48880712"/>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70603674540683"/>
          <c:y val="5.0925925925925923E-2"/>
          <c:w val="0.87129396325459318"/>
          <c:h val="0.76436789151356077"/>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B0F0"/>
              </a:solidFill>
              <a:ln>
                <a:solidFill>
                  <a:srgbClr val="00B0F0"/>
                </a:solidFill>
              </a:ln>
              <a:effectLst/>
            </c:spPr>
            <c:extLst>
              <c:ext xmlns:c16="http://schemas.microsoft.com/office/drawing/2014/chart" uri="{C3380CC4-5D6E-409C-BE32-E72D297353CC}">
                <c16:uniqueId val="{00000001-7E61-4EB4-BF53-14D120417FE9}"/>
              </c:ext>
            </c:extLst>
          </c:dPt>
          <c:dPt>
            <c:idx val="2"/>
            <c:invertIfNegative val="0"/>
            <c:bubble3D val="0"/>
            <c:spPr>
              <a:solidFill>
                <a:srgbClr val="00B0F0"/>
              </a:solidFill>
              <a:ln>
                <a:solidFill>
                  <a:srgbClr val="00B0F0"/>
                </a:solidFill>
              </a:ln>
              <a:effectLst/>
            </c:spPr>
            <c:extLst>
              <c:ext xmlns:c16="http://schemas.microsoft.com/office/drawing/2014/chart" uri="{C3380CC4-5D6E-409C-BE32-E72D297353CC}">
                <c16:uniqueId val="{00000003-7E61-4EB4-BF53-14D120417FE9}"/>
              </c:ext>
            </c:extLst>
          </c:dPt>
          <c:dPt>
            <c:idx val="4"/>
            <c:invertIfNegative val="0"/>
            <c:bubble3D val="0"/>
            <c:spPr>
              <a:solidFill>
                <a:srgbClr val="92D050"/>
              </a:solidFill>
              <a:ln>
                <a:solidFill>
                  <a:srgbClr val="92D050"/>
                </a:solidFill>
              </a:ln>
              <a:effectLst/>
            </c:spPr>
            <c:extLst>
              <c:ext xmlns:c16="http://schemas.microsoft.com/office/drawing/2014/chart" uri="{C3380CC4-5D6E-409C-BE32-E72D297353CC}">
                <c16:uniqueId val="{00000005-7E61-4EB4-BF53-14D120417FE9}"/>
              </c:ext>
            </c:extLst>
          </c:dPt>
          <c:dPt>
            <c:idx val="6"/>
            <c:invertIfNegative val="0"/>
            <c:bubble3D val="0"/>
            <c:spPr>
              <a:solidFill>
                <a:srgbClr val="92D050"/>
              </a:solidFill>
              <a:ln>
                <a:solidFill>
                  <a:srgbClr val="92D050"/>
                </a:solidFill>
              </a:ln>
              <a:effectLst/>
            </c:spPr>
            <c:extLst>
              <c:ext xmlns:c16="http://schemas.microsoft.com/office/drawing/2014/chart" uri="{C3380CC4-5D6E-409C-BE32-E72D297353CC}">
                <c16:uniqueId val="{00000007-7E61-4EB4-BF53-14D120417FE9}"/>
              </c:ext>
            </c:extLst>
          </c:dPt>
          <c:cat>
            <c:multiLvlStrRef>
              <c:f>('Restituzione Apinverno Jan 2024'!$X$32:$AA$33,'Restituzione Apinverno Jan 2024'!$AF$32:$AI$33)</c:f>
              <c:multiLvlStrCache>
                <c:ptCount val="8"/>
                <c:lvl>
                  <c:pt idx="0">
                    <c:v>oct-21</c:v>
                  </c:pt>
                  <c:pt idx="1">
                    <c:v>apr-22</c:v>
                  </c:pt>
                  <c:pt idx="2">
                    <c:v>jul-22</c:v>
                  </c:pt>
                  <c:pt idx="3">
                    <c:v>oct-22</c:v>
                  </c:pt>
                  <c:pt idx="4">
                    <c:v>oct-21</c:v>
                  </c:pt>
                  <c:pt idx="5">
                    <c:v>apr-22</c:v>
                  </c:pt>
                  <c:pt idx="6">
                    <c:v>jul-22</c:v>
                  </c:pt>
                  <c:pt idx="7">
                    <c:v>oct-22</c:v>
                  </c:pt>
                </c:lvl>
                <c:lvl>
                  <c:pt idx="0">
                    <c:v>BQCV</c:v>
                  </c:pt>
                  <c:pt idx="4">
                    <c:v>DWV</c:v>
                  </c:pt>
                </c:lvl>
              </c:multiLvlStrCache>
            </c:multiLvlStrRef>
          </c:cat>
          <c:val>
            <c:numRef>
              <c:f>('Restituzione Apinverno Jan 2024'!$X$34:$AA$34,'Restituzione Apinverno Jan 2024'!$AF$34:$AI$34)</c:f>
              <c:numCache>
                <c:formatCode>General</c:formatCode>
                <c:ptCount val="8"/>
                <c:pt idx="0" formatCode="0.0">
                  <c:v>84.166666666666671</c:v>
                </c:pt>
                <c:pt idx="2" formatCode="0.0">
                  <c:v>96.808510638297875</c:v>
                </c:pt>
                <c:pt idx="4" formatCode="0.0">
                  <c:v>98.333333333333329</c:v>
                </c:pt>
                <c:pt idx="6" formatCode="0.0">
                  <c:v>95.744680851063833</c:v>
                </c:pt>
              </c:numCache>
            </c:numRef>
          </c:val>
          <c:extLst>
            <c:ext xmlns:c16="http://schemas.microsoft.com/office/drawing/2014/chart" uri="{C3380CC4-5D6E-409C-BE32-E72D297353CC}">
              <c16:uniqueId val="{00000008-7E61-4EB4-BF53-14D120417FE9}"/>
            </c:ext>
          </c:extLst>
        </c:ser>
        <c:dLbls>
          <c:showLegendKey val="0"/>
          <c:showVal val="0"/>
          <c:showCatName val="0"/>
          <c:showSerName val="0"/>
          <c:showPercent val="0"/>
          <c:showBubbleSize val="0"/>
        </c:dLbls>
        <c:gapWidth val="219"/>
        <c:overlap val="-27"/>
        <c:axId val="348882280"/>
        <c:axId val="348882672"/>
      </c:barChart>
      <c:catAx>
        <c:axId val="348882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48882672"/>
        <c:crosses val="autoZero"/>
        <c:auto val="1"/>
        <c:lblAlgn val="ctr"/>
        <c:lblOffset val="100"/>
        <c:noMultiLvlLbl val="0"/>
      </c:catAx>
      <c:valAx>
        <c:axId val="348882672"/>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48882280"/>
        <c:crosses val="autoZero"/>
        <c:crossBetween val="between"/>
        <c:majorUnit val="20"/>
        <c:minorUnit val="4"/>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FFC000"/>
            </a:solidFill>
            <a:ln>
              <a:solidFill>
                <a:srgbClr val="FFC000"/>
              </a:solidFill>
            </a:ln>
            <a:effectLst/>
          </c:spPr>
          <c:invertIfNegative val="0"/>
          <c:cat>
            <c:multiLvlStrRef>
              <c:f>'Restituzione Apinverno Jan 2024'!$AB$32:$AE$33</c:f>
              <c:multiLvlStrCache>
                <c:ptCount val="4"/>
                <c:lvl>
                  <c:pt idx="0">
                    <c:v>oct-21</c:v>
                  </c:pt>
                  <c:pt idx="1">
                    <c:v>apr-22</c:v>
                  </c:pt>
                  <c:pt idx="2">
                    <c:v>jul-22</c:v>
                  </c:pt>
                  <c:pt idx="3">
                    <c:v>oct-22</c:v>
                  </c:pt>
                </c:lvl>
                <c:lvl>
                  <c:pt idx="0">
                    <c:v>CBPV</c:v>
                  </c:pt>
                </c:lvl>
              </c:multiLvlStrCache>
            </c:multiLvlStrRef>
          </c:cat>
          <c:val>
            <c:numRef>
              <c:f>'Restituzione Apinverno Jan 2024'!$AB$34:$AE$34</c:f>
              <c:numCache>
                <c:formatCode>General</c:formatCode>
                <c:ptCount val="4"/>
                <c:pt idx="0" formatCode="0.0">
                  <c:v>34.166666666666664</c:v>
                </c:pt>
                <c:pt idx="2" formatCode="0.0">
                  <c:v>71.276595744680847</c:v>
                </c:pt>
              </c:numCache>
            </c:numRef>
          </c:val>
          <c:extLst>
            <c:ext xmlns:c16="http://schemas.microsoft.com/office/drawing/2014/chart" uri="{C3380CC4-5D6E-409C-BE32-E72D297353CC}">
              <c16:uniqueId val="{00000000-9FEB-42F5-B253-6664BBD1DC29}"/>
            </c:ext>
          </c:extLst>
        </c:ser>
        <c:dLbls>
          <c:showLegendKey val="0"/>
          <c:showVal val="0"/>
          <c:showCatName val="0"/>
          <c:showSerName val="0"/>
          <c:showPercent val="0"/>
          <c:showBubbleSize val="0"/>
        </c:dLbls>
        <c:gapWidth val="469"/>
        <c:overlap val="-27"/>
        <c:axId val="348884240"/>
        <c:axId val="348883064"/>
      </c:barChart>
      <c:catAx>
        <c:axId val="348884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48883064"/>
        <c:crosses val="autoZero"/>
        <c:auto val="1"/>
        <c:lblAlgn val="ctr"/>
        <c:lblOffset val="100"/>
        <c:noMultiLvlLbl val="0"/>
      </c:catAx>
      <c:valAx>
        <c:axId val="348883064"/>
        <c:scaling>
          <c:orientation val="minMax"/>
          <c:max val="100"/>
        </c:scaling>
        <c:delete val="0"/>
        <c:axPos val="l"/>
        <c:majorGridlines>
          <c:spPr>
            <a:ln w="9525" cap="flat" cmpd="sng" algn="ctr">
              <a:solidFill>
                <a:schemeClr val="tx1">
                  <a:lumMod val="15000"/>
                  <a:lumOff val="85000"/>
                </a:schemeClr>
              </a:solidFill>
              <a:round/>
            </a:ln>
            <a:effectLst/>
          </c:spPr>
        </c:majorGridlines>
        <c:minorGridlines>
          <c:spPr>
            <a:ln w="9525" cap="flat" cmpd="sng" algn="ctr">
              <a:noFill/>
              <a:round/>
            </a:ln>
            <a:effectLst/>
          </c:spPr>
        </c:min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48884240"/>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pattFill prst="lgGrid">
                <a:fgClr>
                  <a:schemeClr val="tx1"/>
                </a:fgClr>
                <a:bgClr>
                  <a:srgbClr val="FF0000"/>
                </a:bgClr>
              </a:pattFill>
              <a:ln>
                <a:noFill/>
              </a:ln>
              <a:effectLst/>
            </c:spPr>
            <c:extLst>
              <c:ext xmlns:c16="http://schemas.microsoft.com/office/drawing/2014/chart" uri="{C3380CC4-5D6E-409C-BE32-E72D297353CC}">
                <c16:uniqueId val="{00000001-315F-4024-95F3-42EFC2DA4DD5}"/>
              </c:ext>
            </c:extLst>
          </c:dPt>
          <c:dPt>
            <c:idx val="1"/>
            <c:invertIfNegative val="0"/>
            <c:bubble3D val="0"/>
            <c:spPr>
              <a:solidFill>
                <a:srgbClr val="FF0000"/>
              </a:solidFill>
              <a:ln>
                <a:noFill/>
              </a:ln>
              <a:effectLst/>
            </c:spPr>
            <c:extLst>
              <c:ext xmlns:c16="http://schemas.microsoft.com/office/drawing/2014/chart" uri="{C3380CC4-5D6E-409C-BE32-E72D297353CC}">
                <c16:uniqueId val="{00000002-315F-4024-95F3-42EFC2DA4DD5}"/>
              </c:ext>
            </c:extLst>
          </c:dPt>
          <c:dPt>
            <c:idx val="2"/>
            <c:invertIfNegative val="0"/>
            <c:bubble3D val="0"/>
            <c:spPr>
              <a:pattFill prst="lgGrid">
                <a:fgClr>
                  <a:schemeClr val="tx1"/>
                </a:fgClr>
                <a:bgClr>
                  <a:srgbClr val="00B0F0"/>
                </a:bgClr>
              </a:pattFill>
              <a:ln>
                <a:noFill/>
              </a:ln>
              <a:effectLst/>
            </c:spPr>
            <c:extLst>
              <c:ext xmlns:c16="http://schemas.microsoft.com/office/drawing/2014/chart" uri="{C3380CC4-5D6E-409C-BE32-E72D297353CC}">
                <c16:uniqueId val="{00000003-315F-4024-95F3-42EFC2DA4DD5}"/>
              </c:ext>
            </c:extLst>
          </c:dPt>
          <c:dPt>
            <c:idx val="3"/>
            <c:invertIfNegative val="0"/>
            <c:bubble3D val="0"/>
            <c:spPr>
              <a:solidFill>
                <a:srgbClr val="00B0F0"/>
              </a:solidFill>
              <a:ln>
                <a:noFill/>
              </a:ln>
              <a:effectLst/>
            </c:spPr>
            <c:extLst>
              <c:ext xmlns:c16="http://schemas.microsoft.com/office/drawing/2014/chart" uri="{C3380CC4-5D6E-409C-BE32-E72D297353CC}">
                <c16:uniqueId val="{00000004-315F-4024-95F3-42EFC2DA4DD5}"/>
              </c:ext>
            </c:extLst>
          </c:dPt>
          <c:dPt>
            <c:idx val="4"/>
            <c:invertIfNegative val="0"/>
            <c:bubble3D val="0"/>
            <c:spPr>
              <a:pattFill prst="lgGrid">
                <a:fgClr>
                  <a:schemeClr val="tx1"/>
                </a:fgClr>
                <a:bgClr>
                  <a:srgbClr val="FFC000"/>
                </a:bgClr>
              </a:pattFill>
              <a:ln>
                <a:noFill/>
              </a:ln>
              <a:effectLst/>
            </c:spPr>
            <c:extLst>
              <c:ext xmlns:c16="http://schemas.microsoft.com/office/drawing/2014/chart" uri="{C3380CC4-5D6E-409C-BE32-E72D297353CC}">
                <c16:uniqueId val="{00000005-315F-4024-95F3-42EFC2DA4DD5}"/>
              </c:ext>
            </c:extLst>
          </c:dPt>
          <c:dPt>
            <c:idx val="5"/>
            <c:invertIfNegative val="0"/>
            <c:bubble3D val="0"/>
            <c:spPr>
              <a:solidFill>
                <a:srgbClr val="FFC000"/>
              </a:solidFill>
              <a:ln>
                <a:noFill/>
              </a:ln>
              <a:effectLst/>
            </c:spPr>
            <c:extLst>
              <c:ext xmlns:c16="http://schemas.microsoft.com/office/drawing/2014/chart" uri="{C3380CC4-5D6E-409C-BE32-E72D297353CC}">
                <c16:uniqueId val="{00000006-315F-4024-95F3-42EFC2DA4DD5}"/>
              </c:ext>
            </c:extLst>
          </c:dPt>
          <c:dPt>
            <c:idx val="6"/>
            <c:invertIfNegative val="0"/>
            <c:bubble3D val="0"/>
            <c:spPr>
              <a:pattFill prst="lgGrid">
                <a:fgClr>
                  <a:schemeClr val="tx1"/>
                </a:fgClr>
                <a:bgClr>
                  <a:srgbClr val="00FF00"/>
                </a:bgClr>
              </a:pattFill>
              <a:ln>
                <a:noFill/>
              </a:ln>
              <a:effectLst/>
            </c:spPr>
            <c:extLst>
              <c:ext xmlns:c16="http://schemas.microsoft.com/office/drawing/2014/chart" uri="{C3380CC4-5D6E-409C-BE32-E72D297353CC}">
                <c16:uniqueId val="{00000007-315F-4024-95F3-42EFC2DA4DD5}"/>
              </c:ext>
            </c:extLst>
          </c:dPt>
          <c:dPt>
            <c:idx val="7"/>
            <c:invertIfNegative val="0"/>
            <c:bubble3D val="0"/>
            <c:spPr>
              <a:solidFill>
                <a:srgbClr val="00FF00"/>
              </a:solidFill>
              <a:ln>
                <a:noFill/>
              </a:ln>
              <a:effectLst/>
            </c:spPr>
            <c:extLst>
              <c:ext xmlns:c16="http://schemas.microsoft.com/office/drawing/2014/chart" uri="{C3380CC4-5D6E-409C-BE32-E72D297353CC}">
                <c16:uniqueId val="{00000008-315F-4024-95F3-42EFC2DA4DD5}"/>
              </c:ext>
            </c:extLst>
          </c:dPt>
          <c:dPt>
            <c:idx val="8"/>
            <c:invertIfNegative val="0"/>
            <c:bubble3D val="0"/>
            <c:spPr>
              <a:pattFill prst="lgGrid">
                <a:fgClr>
                  <a:schemeClr val="tx1"/>
                </a:fgClr>
                <a:bgClr>
                  <a:srgbClr val="9933FF"/>
                </a:bgClr>
              </a:pattFill>
              <a:ln>
                <a:noFill/>
              </a:ln>
              <a:effectLst/>
            </c:spPr>
            <c:extLst>
              <c:ext xmlns:c16="http://schemas.microsoft.com/office/drawing/2014/chart" uri="{C3380CC4-5D6E-409C-BE32-E72D297353CC}">
                <c16:uniqueId val="{00000009-315F-4024-95F3-42EFC2DA4DD5}"/>
              </c:ext>
            </c:extLst>
          </c:dPt>
          <c:dPt>
            <c:idx val="9"/>
            <c:invertIfNegative val="0"/>
            <c:bubble3D val="0"/>
            <c:spPr>
              <a:solidFill>
                <a:srgbClr val="9933FF"/>
              </a:solidFill>
              <a:ln>
                <a:noFill/>
              </a:ln>
              <a:effectLst/>
            </c:spPr>
            <c:extLst>
              <c:ext xmlns:c16="http://schemas.microsoft.com/office/drawing/2014/chart" uri="{C3380CC4-5D6E-409C-BE32-E72D297353CC}">
                <c16:uniqueId val="{0000000A-315F-4024-95F3-42EFC2DA4DD5}"/>
              </c:ext>
            </c:extLst>
          </c:dPt>
          <c:cat>
            <c:multiLvlStrRef>
              <c:f>Prev_6!$AM$1:$AV$2</c:f>
              <c:multiLvlStrCache>
                <c:ptCount val="10"/>
                <c:lvl>
                  <c:pt idx="0">
                    <c:v>Encagé</c:v>
                  </c:pt>
                  <c:pt idx="1">
                    <c:v>Non encagé</c:v>
                  </c:pt>
                  <c:pt idx="2">
                    <c:v>Encagé</c:v>
                  </c:pt>
                  <c:pt idx="3">
                    <c:v>Non encagé</c:v>
                  </c:pt>
                  <c:pt idx="4">
                    <c:v>Encagé</c:v>
                  </c:pt>
                  <c:pt idx="5">
                    <c:v>Non encagé</c:v>
                  </c:pt>
                  <c:pt idx="6">
                    <c:v>Encagé</c:v>
                  </c:pt>
                  <c:pt idx="7">
                    <c:v>Non encagé</c:v>
                  </c:pt>
                  <c:pt idx="8">
                    <c:v>Encagé</c:v>
                  </c:pt>
                  <c:pt idx="9">
                    <c:v>Non encagé</c:v>
                  </c:pt>
                </c:lvl>
                <c:lvl>
                  <c:pt idx="0">
                    <c:v>ABPV</c:v>
                  </c:pt>
                  <c:pt idx="2">
                    <c:v>BQCV</c:v>
                  </c:pt>
                  <c:pt idx="4">
                    <c:v>CBPV</c:v>
                  </c:pt>
                  <c:pt idx="6">
                    <c:v>DWV</c:v>
                  </c:pt>
                  <c:pt idx="8">
                    <c:v>SBV</c:v>
                  </c:pt>
                </c:lvl>
              </c:multiLvlStrCache>
            </c:multiLvlStrRef>
          </c:cat>
          <c:val>
            <c:numRef>
              <c:f>Prev_6!$AM$3:$AV$3</c:f>
              <c:numCache>
                <c:formatCode>0</c:formatCode>
                <c:ptCount val="10"/>
                <c:pt idx="0">
                  <c:v>28.30188679245283</c:v>
                </c:pt>
                <c:pt idx="1">
                  <c:v>24.583333333333332</c:v>
                </c:pt>
                <c:pt idx="2">
                  <c:v>94.811320754716974</c:v>
                </c:pt>
                <c:pt idx="3">
                  <c:v>92.916666666666671</c:v>
                </c:pt>
                <c:pt idx="4">
                  <c:v>45.754716981132077</c:v>
                </c:pt>
                <c:pt idx="5">
                  <c:v>42.083333333333336</c:v>
                </c:pt>
                <c:pt idx="6">
                  <c:v>67.452830188679243</c:v>
                </c:pt>
                <c:pt idx="7">
                  <c:v>63.333333333333329</c:v>
                </c:pt>
                <c:pt idx="8">
                  <c:v>35.849056603773583</c:v>
                </c:pt>
                <c:pt idx="9">
                  <c:v>35</c:v>
                </c:pt>
              </c:numCache>
            </c:numRef>
          </c:val>
          <c:extLst>
            <c:ext xmlns:c16="http://schemas.microsoft.com/office/drawing/2014/chart" uri="{C3380CC4-5D6E-409C-BE32-E72D297353CC}">
              <c16:uniqueId val="{00000000-315F-4024-95F3-42EFC2DA4DD5}"/>
            </c:ext>
          </c:extLst>
        </c:ser>
        <c:dLbls>
          <c:showLegendKey val="0"/>
          <c:showVal val="0"/>
          <c:showCatName val="0"/>
          <c:showSerName val="0"/>
          <c:showPercent val="0"/>
          <c:showBubbleSize val="0"/>
        </c:dLbls>
        <c:gapWidth val="219"/>
        <c:overlap val="-27"/>
        <c:axId val="349482568"/>
        <c:axId val="349484528"/>
      </c:barChart>
      <c:catAx>
        <c:axId val="349482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49484528"/>
        <c:crosses val="autoZero"/>
        <c:auto val="1"/>
        <c:lblAlgn val="ctr"/>
        <c:lblOffset val="100"/>
        <c:noMultiLvlLbl val="0"/>
      </c:catAx>
      <c:valAx>
        <c:axId val="3494845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494825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'Restituzione Apinverno Jan 2024'!$F$2</c:f>
              <c:strCache>
                <c:ptCount val="1"/>
                <c:pt idx="0">
                  <c:v>Frequency</c:v>
                </c:pt>
              </c:strCache>
            </c:strRef>
          </c:tx>
          <c:spPr>
            <a:solidFill>
              <a:schemeClr val="accent1"/>
            </a:solidFill>
            <a:ln>
              <a:noFill/>
            </a:ln>
            <a:effectLst/>
          </c:spPr>
          <c:invertIfNegative val="0"/>
          <c:dPt>
            <c:idx val="0"/>
            <c:invertIfNegative val="0"/>
            <c:bubble3D val="0"/>
            <c:spPr>
              <a:solidFill>
                <a:srgbClr val="00B050"/>
              </a:solidFill>
              <a:ln>
                <a:solidFill>
                  <a:srgbClr val="00B050"/>
                </a:solidFill>
              </a:ln>
              <a:effectLst/>
            </c:spPr>
            <c:extLst>
              <c:ext xmlns:c16="http://schemas.microsoft.com/office/drawing/2014/chart" uri="{C3380CC4-5D6E-409C-BE32-E72D297353CC}">
                <c16:uniqueId val="{00000001-E6D4-4A8A-A306-4F12B162FBF5}"/>
              </c:ext>
            </c:extLst>
          </c:dPt>
          <c:dPt>
            <c:idx val="1"/>
            <c:invertIfNegative val="0"/>
            <c:bubble3D val="0"/>
            <c:spPr>
              <a:solidFill>
                <a:srgbClr val="C00000"/>
              </a:solidFill>
              <a:ln>
                <a:solidFill>
                  <a:srgbClr val="C00000"/>
                </a:solidFill>
              </a:ln>
              <a:effectLst/>
            </c:spPr>
            <c:extLst>
              <c:ext xmlns:c16="http://schemas.microsoft.com/office/drawing/2014/chart" uri="{C3380CC4-5D6E-409C-BE32-E72D297353CC}">
                <c16:uniqueId val="{00000003-E6D4-4A8A-A306-4F12B162FBF5}"/>
              </c:ext>
            </c:extLst>
          </c:dPt>
          <c:cat>
            <c:strRef>
              <c:f>'Restituzione Apinverno Jan 2024'!$E$3:$E$4</c:f>
              <c:strCache>
                <c:ptCount val="2"/>
                <c:pt idx="0">
                  <c:v>Pas de virus</c:v>
                </c:pt>
                <c:pt idx="1">
                  <c:v>Au moins 1 virus</c:v>
                </c:pt>
              </c:strCache>
            </c:strRef>
          </c:cat>
          <c:val>
            <c:numRef>
              <c:f>'Restituzione Apinverno Jan 2024'!$F$3:$F$4</c:f>
              <c:numCache>
                <c:formatCode>General</c:formatCode>
                <c:ptCount val="2"/>
                <c:pt idx="0">
                  <c:v>1.8691588785046729</c:v>
                </c:pt>
                <c:pt idx="1">
                  <c:v>98.130841121495322</c:v>
                </c:pt>
              </c:numCache>
            </c:numRef>
          </c:val>
          <c:extLst>
            <c:ext xmlns:c16="http://schemas.microsoft.com/office/drawing/2014/chart" uri="{C3380CC4-5D6E-409C-BE32-E72D297353CC}">
              <c16:uniqueId val="{00000004-E6D4-4A8A-A306-4F12B162FBF5}"/>
            </c:ext>
          </c:extLst>
        </c:ser>
        <c:dLbls>
          <c:showLegendKey val="0"/>
          <c:showVal val="0"/>
          <c:showCatName val="0"/>
          <c:showSerName val="0"/>
          <c:showPercent val="0"/>
          <c:showBubbleSize val="0"/>
        </c:dLbls>
        <c:gapWidth val="91"/>
        <c:overlap val="-27"/>
        <c:axId val="348247136"/>
        <c:axId val="348247520"/>
      </c:barChart>
      <c:catAx>
        <c:axId val="34824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48247520"/>
        <c:crosses val="autoZero"/>
        <c:auto val="1"/>
        <c:lblAlgn val="ctr"/>
        <c:lblOffset val="100"/>
        <c:noMultiLvlLbl val="0"/>
      </c:catAx>
      <c:valAx>
        <c:axId val="34824752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482471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Prev_3!$E$1</c:f>
              <c:strCache>
                <c:ptCount val="1"/>
                <c:pt idx="0">
                  <c:v>Encagé</c:v>
                </c:pt>
              </c:strCache>
            </c:strRef>
          </c:tx>
          <c:spPr>
            <a:pattFill prst="lgGrid">
              <a:fgClr>
                <a:schemeClr val="tx1"/>
              </a:fgClr>
              <a:bgClr>
                <a:srgbClr val="FF0000"/>
              </a:bgClr>
            </a:pattFill>
            <a:ln>
              <a:noFill/>
            </a:ln>
            <a:effectLst/>
          </c:spPr>
          <c:invertIfNegative val="0"/>
          <c:dPt>
            <c:idx val="0"/>
            <c:invertIfNegative val="0"/>
            <c:bubble3D val="0"/>
            <c:spPr>
              <a:pattFill prst="lgGrid">
                <a:fgClr>
                  <a:schemeClr val="tx1"/>
                </a:fgClr>
                <a:bgClr>
                  <a:srgbClr val="FF0000"/>
                </a:bgClr>
              </a:pattFill>
              <a:ln>
                <a:noFill/>
              </a:ln>
              <a:effectLst/>
            </c:spPr>
            <c:extLst>
              <c:ext xmlns:c16="http://schemas.microsoft.com/office/drawing/2014/chart" uri="{C3380CC4-5D6E-409C-BE32-E72D297353CC}">
                <c16:uniqueId val="{00000002-4849-4EAD-BE92-96361A64AF83}"/>
              </c:ext>
            </c:extLst>
          </c:dPt>
          <c:val>
            <c:numRef>
              <c:f>Prev_3!$S$2</c:f>
              <c:numCache>
                <c:formatCode>0.0%</c:formatCode>
                <c:ptCount val="1"/>
                <c:pt idx="0">
                  <c:v>0.98113207547169812</c:v>
                </c:pt>
              </c:numCache>
            </c:numRef>
          </c:val>
          <c:extLst>
            <c:ext xmlns:c16="http://schemas.microsoft.com/office/drawing/2014/chart" uri="{C3380CC4-5D6E-409C-BE32-E72D297353CC}">
              <c16:uniqueId val="{00000000-4849-4EAD-BE92-96361A64AF83}"/>
            </c:ext>
          </c:extLst>
        </c:ser>
        <c:ser>
          <c:idx val="1"/>
          <c:order val="1"/>
          <c:tx>
            <c:strRef>
              <c:f>Prev_3!$F$1</c:f>
              <c:strCache>
                <c:ptCount val="1"/>
                <c:pt idx="0">
                  <c:v>Non encagé</c:v>
                </c:pt>
              </c:strCache>
            </c:strRef>
          </c:tx>
          <c:spPr>
            <a:solidFill>
              <a:srgbClr val="FF0000"/>
            </a:solidFill>
            <a:ln>
              <a:noFill/>
            </a:ln>
            <a:effectLst/>
          </c:spPr>
          <c:invertIfNegative val="0"/>
          <c:val>
            <c:numRef>
              <c:f>Prev_3!$T$2</c:f>
              <c:numCache>
                <c:formatCode>0.0%</c:formatCode>
                <c:ptCount val="1"/>
                <c:pt idx="0">
                  <c:v>0.97916666666666663</c:v>
                </c:pt>
              </c:numCache>
            </c:numRef>
          </c:val>
          <c:extLst>
            <c:ext xmlns:c16="http://schemas.microsoft.com/office/drawing/2014/chart" uri="{C3380CC4-5D6E-409C-BE32-E72D297353CC}">
              <c16:uniqueId val="{00000001-4849-4EAD-BE92-96361A64AF83}"/>
            </c:ext>
          </c:extLst>
        </c:ser>
        <c:dLbls>
          <c:showLegendKey val="0"/>
          <c:showVal val="0"/>
          <c:showCatName val="0"/>
          <c:showSerName val="0"/>
          <c:showPercent val="0"/>
          <c:showBubbleSize val="0"/>
        </c:dLbls>
        <c:gapWidth val="219"/>
        <c:overlap val="-27"/>
        <c:axId val="348356616"/>
        <c:axId val="348357000"/>
      </c:barChart>
      <c:catAx>
        <c:axId val="348356616"/>
        <c:scaling>
          <c:orientation val="minMax"/>
        </c:scaling>
        <c:delete val="1"/>
        <c:axPos val="b"/>
        <c:numFmt formatCode="General" sourceLinked="1"/>
        <c:majorTickMark val="none"/>
        <c:minorTickMark val="none"/>
        <c:tickLblPos val="nextTo"/>
        <c:crossAx val="348357000"/>
        <c:crosses val="autoZero"/>
        <c:auto val="1"/>
        <c:lblAlgn val="ctr"/>
        <c:lblOffset val="100"/>
        <c:noMultiLvlLbl val="0"/>
      </c:catAx>
      <c:valAx>
        <c:axId val="34835700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483566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49"/>
        <c:overlap val="-27"/>
        <c:axId val="263874792"/>
        <c:axId val="263880280"/>
      </c:barChart>
      <c:catAx>
        <c:axId val="26387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63880280"/>
        <c:crossesAt val="0"/>
        <c:auto val="1"/>
        <c:lblAlgn val="ctr"/>
        <c:lblOffset val="100"/>
        <c:noMultiLvlLbl val="0"/>
      </c:catAx>
      <c:valAx>
        <c:axId val="263880280"/>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63874792"/>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070C0"/>
            </a:solidFill>
            <a:ln>
              <a:solidFill>
                <a:srgbClr val="0070C0"/>
              </a:solidFill>
            </a:ln>
            <a:effectLst/>
          </c:spPr>
          <c:invertIfNegative val="0"/>
          <c:dPt>
            <c:idx val="0"/>
            <c:invertIfNegative val="0"/>
            <c:bubble3D val="0"/>
            <c:spPr>
              <a:solidFill>
                <a:srgbClr val="0070C0"/>
              </a:solidFill>
              <a:ln w="25400">
                <a:solidFill>
                  <a:srgbClr val="0070C0"/>
                </a:solidFill>
              </a:ln>
              <a:effectLst/>
            </c:spPr>
            <c:extLst>
              <c:ext xmlns:c16="http://schemas.microsoft.com/office/drawing/2014/chart" uri="{C3380CC4-5D6E-409C-BE32-E72D297353CC}">
                <c16:uniqueId val="{00000001-3A13-41D2-81F5-23BDA0970816}"/>
              </c:ext>
            </c:extLst>
          </c:dPt>
          <c:dPt>
            <c:idx val="1"/>
            <c:invertIfNegative val="0"/>
            <c:bubble3D val="0"/>
            <c:spPr>
              <a:solidFill>
                <a:srgbClr val="00B050"/>
              </a:solidFill>
              <a:ln w="25400">
                <a:solidFill>
                  <a:srgbClr val="00B050"/>
                </a:solidFill>
              </a:ln>
              <a:effectLst/>
            </c:spPr>
            <c:extLst>
              <c:ext xmlns:c16="http://schemas.microsoft.com/office/drawing/2014/chart" uri="{C3380CC4-5D6E-409C-BE32-E72D297353CC}">
                <c16:uniqueId val="{00000002-3A13-41D2-81F5-23BDA0970816}"/>
              </c:ext>
            </c:extLst>
          </c:dPt>
          <c:cat>
            <c:strRef>
              <c:f>Prev_4!$V$1:$W$1</c:f>
              <c:strCache>
                <c:ptCount val="2"/>
                <c:pt idx="0">
                  <c:v>Montagne</c:v>
                </c:pt>
                <c:pt idx="1">
                  <c:v>Plaine</c:v>
                </c:pt>
              </c:strCache>
            </c:strRef>
          </c:cat>
          <c:val>
            <c:numRef>
              <c:f>Prev_4!$V$2:$W$2</c:f>
              <c:numCache>
                <c:formatCode>General</c:formatCode>
                <c:ptCount val="2"/>
                <c:pt idx="0" formatCode="0.00">
                  <c:v>98.666666666666671</c:v>
                </c:pt>
                <c:pt idx="1">
                  <c:v>97.356828193832598</c:v>
                </c:pt>
              </c:numCache>
            </c:numRef>
          </c:val>
          <c:extLst>
            <c:ext xmlns:c16="http://schemas.microsoft.com/office/drawing/2014/chart" uri="{C3380CC4-5D6E-409C-BE32-E72D297353CC}">
              <c16:uniqueId val="{00000000-3A13-41D2-81F5-23BDA0970816}"/>
            </c:ext>
          </c:extLst>
        </c:ser>
        <c:dLbls>
          <c:showLegendKey val="0"/>
          <c:showVal val="0"/>
          <c:showCatName val="0"/>
          <c:showSerName val="0"/>
          <c:showPercent val="0"/>
          <c:showBubbleSize val="0"/>
        </c:dLbls>
        <c:gapWidth val="49"/>
        <c:overlap val="-27"/>
        <c:axId val="263878712"/>
        <c:axId val="263877144"/>
      </c:barChart>
      <c:catAx>
        <c:axId val="263878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63877144"/>
        <c:crossesAt val="0"/>
        <c:auto val="0"/>
        <c:lblAlgn val="ctr"/>
        <c:lblOffset val="100"/>
        <c:noMultiLvlLbl val="0"/>
      </c:catAx>
      <c:valAx>
        <c:axId val="263877144"/>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63878712"/>
        <c:crosses val="autoZero"/>
        <c:crossBetween val="between"/>
        <c:majorUnit val="10"/>
        <c:minorUnit val="2"/>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solidFill>
                <a:srgbClr val="FFC000"/>
              </a:solidFill>
            </a:ln>
            <a:effectLst/>
          </c:spPr>
          <c:invertIfNegative val="0"/>
          <c:dPt>
            <c:idx val="0"/>
            <c:invertIfNegative val="0"/>
            <c:bubble3D val="0"/>
            <c:spPr>
              <a:solidFill>
                <a:srgbClr val="FF0000"/>
              </a:solidFill>
              <a:ln>
                <a:solidFill>
                  <a:srgbClr val="FFC000"/>
                </a:solidFill>
              </a:ln>
              <a:effectLst/>
            </c:spPr>
            <c:extLst>
              <c:ext xmlns:c16="http://schemas.microsoft.com/office/drawing/2014/chart" uri="{C3380CC4-5D6E-409C-BE32-E72D297353CC}">
                <c16:uniqueId val="{00000001-D0F1-4969-876D-E409F2C7C9C3}"/>
              </c:ext>
            </c:extLst>
          </c:dPt>
          <c:dPt>
            <c:idx val="1"/>
            <c:invertIfNegative val="0"/>
            <c:bubble3D val="0"/>
            <c:spPr>
              <a:solidFill>
                <a:srgbClr val="00B0F0"/>
              </a:solidFill>
              <a:ln>
                <a:solidFill>
                  <a:srgbClr val="00B0F0"/>
                </a:solidFill>
              </a:ln>
              <a:effectLst/>
            </c:spPr>
            <c:extLst>
              <c:ext xmlns:c16="http://schemas.microsoft.com/office/drawing/2014/chart" uri="{C3380CC4-5D6E-409C-BE32-E72D297353CC}">
                <c16:uniqueId val="{00000003-D0F1-4969-876D-E409F2C7C9C3}"/>
              </c:ext>
            </c:extLst>
          </c:dPt>
          <c:dPt>
            <c:idx val="2"/>
            <c:invertIfNegative val="0"/>
            <c:bubble3D val="0"/>
            <c:spPr>
              <a:solidFill>
                <a:srgbClr val="FFC000"/>
              </a:solidFill>
              <a:ln>
                <a:solidFill>
                  <a:srgbClr val="FFC000"/>
                </a:solidFill>
              </a:ln>
              <a:effectLst/>
            </c:spPr>
            <c:extLst>
              <c:ext xmlns:c16="http://schemas.microsoft.com/office/drawing/2014/chart" uri="{C3380CC4-5D6E-409C-BE32-E72D297353CC}">
                <c16:uniqueId val="{00000005-D0F1-4969-876D-E409F2C7C9C3}"/>
              </c:ext>
            </c:extLst>
          </c:dPt>
          <c:dPt>
            <c:idx val="3"/>
            <c:invertIfNegative val="0"/>
            <c:bubble3D val="0"/>
            <c:spPr>
              <a:solidFill>
                <a:srgbClr val="92D050"/>
              </a:solidFill>
              <a:ln>
                <a:solidFill>
                  <a:srgbClr val="92D050"/>
                </a:solidFill>
              </a:ln>
              <a:effectLst/>
            </c:spPr>
            <c:extLst>
              <c:ext xmlns:c16="http://schemas.microsoft.com/office/drawing/2014/chart" uri="{C3380CC4-5D6E-409C-BE32-E72D297353CC}">
                <c16:uniqueId val="{00000007-D0F1-4969-876D-E409F2C7C9C3}"/>
              </c:ext>
            </c:extLst>
          </c:dPt>
          <c:dPt>
            <c:idx val="4"/>
            <c:invertIfNegative val="0"/>
            <c:bubble3D val="0"/>
            <c:spPr>
              <a:solidFill>
                <a:srgbClr val="7030A0"/>
              </a:solidFill>
              <a:ln>
                <a:solidFill>
                  <a:srgbClr val="7030A0"/>
                </a:solidFill>
              </a:ln>
              <a:effectLst/>
            </c:spPr>
            <c:extLst>
              <c:ext xmlns:c16="http://schemas.microsoft.com/office/drawing/2014/chart" uri="{C3380CC4-5D6E-409C-BE32-E72D297353CC}">
                <c16:uniqueId val="{00000009-D0F1-4969-876D-E409F2C7C9C3}"/>
              </c:ext>
            </c:extLst>
          </c:dPt>
          <c:cat>
            <c:strRef>
              <c:f>'Restituzione Apinverno Jan 2024'!$Z$9:$AD$9</c:f>
              <c:strCache>
                <c:ptCount val="5"/>
                <c:pt idx="0">
                  <c:v>ABPV</c:v>
                </c:pt>
                <c:pt idx="1">
                  <c:v>BQCV</c:v>
                </c:pt>
                <c:pt idx="2">
                  <c:v>CBPV</c:v>
                </c:pt>
                <c:pt idx="3">
                  <c:v>DWV</c:v>
                </c:pt>
                <c:pt idx="4">
                  <c:v>SBV</c:v>
                </c:pt>
              </c:strCache>
            </c:strRef>
          </c:cat>
          <c:val>
            <c:numRef>
              <c:f>'Restituzione Apinverno Jan 2024'!$Z$10:$AD$10</c:f>
              <c:numCache>
                <c:formatCode>0.0</c:formatCode>
                <c:ptCount val="5"/>
                <c:pt idx="0">
                  <c:v>35.514018691588781</c:v>
                </c:pt>
                <c:pt idx="1">
                  <c:v>89.719626168224295</c:v>
                </c:pt>
                <c:pt idx="2">
                  <c:v>50.467289719626166</c:v>
                </c:pt>
                <c:pt idx="3">
                  <c:v>97.196261682242991</c:v>
                </c:pt>
                <c:pt idx="4">
                  <c:v>44.859813084112147</c:v>
                </c:pt>
              </c:numCache>
            </c:numRef>
          </c:val>
          <c:extLst>
            <c:ext xmlns:c16="http://schemas.microsoft.com/office/drawing/2014/chart" uri="{C3380CC4-5D6E-409C-BE32-E72D297353CC}">
              <c16:uniqueId val="{0000000A-D0F1-4969-876D-E409F2C7C9C3}"/>
            </c:ext>
          </c:extLst>
        </c:ser>
        <c:dLbls>
          <c:showLegendKey val="0"/>
          <c:showVal val="0"/>
          <c:showCatName val="0"/>
          <c:showSerName val="0"/>
          <c:showPercent val="0"/>
          <c:showBubbleSize val="0"/>
        </c:dLbls>
        <c:gapWidth val="219"/>
        <c:overlap val="-27"/>
        <c:axId val="263873616"/>
        <c:axId val="263874008"/>
      </c:barChart>
      <c:catAx>
        <c:axId val="263873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63874008"/>
        <c:crossesAt val="0"/>
        <c:auto val="1"/>
        <c:lblAlgn val="ctr"/>
        <c:lblOffset val="100"/>
        <c:noMultiLvlLbl val="0"/>
      </c:catAx>
      <c:valAx>
        <c:axId val="26387400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638736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Prev_2!$H$2</c:f>
              <c:strCache>
                <c:ptCount val="1"/>
                <c:pt idx="0">
                  <c:v>Prevalenza</c:v>
                </c:pt>
              </c:strCache>
            </c:strRef>
          </c:tx>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DEDD-4C38-AD34-B23B2AE5D0B6}"/>
              </c:ext>
            </c:extLst>
          </c:dPt>
          <c:dPt>
            <c:idx val="1"/>
            <c:invertIfNegative val="0"/>
            <c:bubble3D val="0"/>
            <c:spPr>
              <a:solidFill>
                <a:srgbClr val="00B0F0"/>
              </a:solidFill>
              <a:ln>
                <a:noFill/>
              </a:ln>
              <a:effectLst/>
            </c:spPr>
            <c:extLst>
              <c:ext xmlns:c16="http://schemas.microsoft.com/office/drawing/2014/chart" uri="{C3380CC4-5D6E-409C-BE32-E72D297353CC}">
                <c16:uniqueId val="{00000002-DEDD-4C38-AD34-B23B2AE5D0B6}"/>
              </c:ext>
            </c:extLst>
          </c:dPt>
          <c:dPt>
            <c:idx val="2"/>
            <c:invertIfNegative val="0"/>
            <c:bubble3D val="0"/>
            <c:spPr>
              <a:solidFill>
                <a:srgbClr val="FFC000"/>
              </a:solidFill>
              <a:ln>
                <a:noFill/>
              </a:ln>
              <a:effectLst/>
            </c:spPr>
            <c:extLst>
              <c:ext xmlns:c16="http://schemas.microsoft.com/office/drawing/2014/chart" uri="{C3380CC4-5D6E-409C-BE32-E72D297353CC}">
                <c16:uniqueId val="{00000003-DEDD-4C38-AD34-B23B2AE5D0B6}"/>
              </c:ext>
            </c:extLst>
          </c:dPt>
          <c:dPt>
            <c:idx val="3"/>
            <c:invertIfNegative val="0"/>
            <c:bubble3D val="0"/>
            <c:spPr>
              <a:solidFill>
                <a:srgbClr val="92D050"/>
              </a:solidFill>
              <a:ln>
                <a:noFill/>
              </a:ln>
              <a:effectLst/>
            </c:spPr>
            <c:extLst>
              <c:ext xmlns:c16="http://schemas.microsoft.com/office/drawing/2014/chart" uri="{C3380CC4-5D6E-409C-BE32-E72D297353CC}">
                <c16:uniqueId val="{00000004-DEDD-4C38-AD34-B23B2AE5D0B6}"/>
              </c:ext>
            </c:extLst>
          </c:dPt>
          <c:dPt>
            <c:idx val="4"/>
            <c:invertIfNegative val="0"/>
            <c:bubble3D val="0"/>
            <c:spPr>
              <a:solidFill>
                <a:srgbClr val="7030A0"/>
              </a:solidFill>
              <a:ln>
                <a:noFill/>
              </a:ln>
              <a:effectLst/>
            </c:spPr>
            <c:extLst>
              <c:ext xmlns:c16="http://schemas.microsoft.com/office/drawing/2014/chart" uri="{C3380CC4-5D6E-409C-BE32-E72D297353CC}">
                <c16:uniqueId val="{00000005-DEDD-4C38-AD34-B23B2AE5D0B6}"/>
              </c:ext>
            </c:extLst>
          </c:dPt>
          <c:cat>
            <c:strRef>
              <c:f>Prev_2!$I$1:$M$1</c:f>
              <c:strCache>
                <c:ptCount val="5"/>
                <c:pt idx="0">
                  <c:v>ABPV</c:v>
                </c:pt>
                <c:pt idx="1">
                  <c:v>BQCV</c:v>
                </c:pt>
                <c:pt idx="2">
                  <c:v>CBPV</c:v>
                </c:pt>
                <c:pt idx="3">
                  <c:v>DWV</c:v>
                </c:pt>
                <c:pt idx="4">
                  <c:v>SBV</c:v>
                </c:pt>
              </c:strCache>
            </c:strRef>
          </c:cat>
          <c:val>
            <c:numRef>
              <c:f>Prev_2!$I$2:$M$2</c:f>
              <c:numCache>
                <c:formatCode>0%</c:formatCode>
                <c:ptCount val="5"/>
                <c:pt idx="0">
                  <c:v>0.26548672566371684</c:v>
                </c:pt>
                <c:pt idx="1">
                  <c:v>0.93805309734513276</c:v>
                </c:pt>
                <c:pt idx="2">
                  <c:v>0.43805309734513276</c:v>
                </c:pt>
                <c:pt idx="3">
                  <c:v>0.65265486725663713</c:v>
                </c:pt>
                <c:pt idx="4">
                  <c:v>0.35398230088495575</c:v>
                </c:pt>
              </c:numCache>
            </c:numRef>
          </c:val>
          <c:extLst>
            <c:ext xmlns:c16="http://schemas.microsoft.com/office/drawing/2014/chart" uri="{C3380CC4-5D6E-409C-BE32-E72D297353CC}">
              <c16:uniqueId val="{00000000-DEDD-4C38-AD34-B23B2AE5D0B6}"/>
            </c:ext>
          </c:extLst>
        </c:ser>
        <c:dLbls>
          <c:showLegendKey val="0"/>
          <c:showVal val="0"/>
          <c:showCatName val="0"/>
          <c:showSerName val="0"/>
          <c:showPercent val="0"/>
          <c:showBubbleSize val="0"/>
        </c:dLbls>
        <c:gapWidth val="219"/>
        <c:overlap val="-27"/>
        <c:axId val="263875184"/>
        <c:axId val="263875576"/>
      </c:barChart>
      <c:catAx>
        <c:axId val="263875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63875576"/>
        <c:crosses val="autoZero"/>
        <c:auto val="1"/>
        <c:lblAlgn val="ctr"/>
        <c:lblOffset val="100"/>
        <c:noMultiLvlLbl val="0"/>
      </c:catAx>
      <c:valAx>
        <c:axId val="2638755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638751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1-BE61-480B-9E87-EA93950BB27B}"/>
              </c:ext>
            </c:extLst>
          </c:dPt>
          <c:dPt>
            <c:idx val="1"/>
            <c:invertIfNegative val="0"/>
            <c:bubble3D val="0"/>
            <c:spPr>
              <a:solidFill>
                <a:srgbClr val="00B0F0"/>
              </a:solidFill>
              <a:ln>
                <a:noFill/>
              </a:ln>
              <a:effectLst/>
            </c:spPr>
            <c:extLst>
              <c:ext xmlns:c16="http://schemas.microsoft.com/office/drawing/2014/chart" uri="{C3380CC4-5D6E-409C-BE32-E72D297353CC}">
                <c16:uniqueId val="{00000002-BE61-480B-9E87-EA93950BB27B}"/>
              </c:ext>
            </c:extLst>
          </c:dPt>
          <c:dPt>
            <c:idx val="2"/>
            <c:invertIfNegative val="0"/>
            <c:bubble3D val="0"/>
            <c:spPr>
              <a:solidFill>
                <a:srgbClr val="00B0F0"/>
              </a:solidFill>
              <a:ln>
                <a:noFill/>
              </a:ln>
              <a:effectLst/>
            </c:spPr>
            <c:extLst>
              <c:ext xmlns:c16="http://schemas.microsoft.com/office/drawing/2014/chart" uri="{C3380CC4-5D6E-409C-BE32-E72D297353CC}">
                <c16:uniqueId val="{00000003-BE61-480B-9E87-EA93950BB27B}"/>
              </c:ext>
            </c:extLst>
          </c:dPt>
          <c:dPt>
            <c:idx val="3"/>
            <c:invertIfNegative val="0"/>
            <c:bubble3D val="0"/>
            <c:spPr>
              <a:solidFill>
                <a:srgbClr val="00B0F0"/>
              </a:solidFill>
              <a:ln>
                <a:noFill/>
              </a:ln>
              <a:effectLst/>
            </c:spPr>
            <c:extLst>
              <c:ext xmlns:c16="http://schemas.microsoft.com/office/drawing/2014/chart" uri="{C3380CC4-5D6E-409C-BE32-E72D297353CC}">
                <c16:uniqueId val="{00000004-BE61-480B-9E87-EA93950BB27B}"/>
              </c:ext>
            </c:extLst>
          </c:dPt>
          <c:dPt>
            <c:idx val="4"/>
            <c:invertIfNegative val="0"/>
            <c:bubble3D val="0"/>
            <c:spPr>
              <a:solidFill>
                <a:srgbClr val="00FF00"/>
              </a:solidFill>
              <a:ln>
                <a:noFill/>
              </a:ln>
              <a:effectLst/>
            </c:spPr>
            <c:extLst>
              <c:ext xmlns:c16="http://schemas.microsoft.com/office/drawing/2014/chart" uri="{C3380CC4-5D6E-409C-BE32-E72D297353CC}">
                <c16:uniqueId val="{00000005-BE61-480B-9E87-EA93950BB27B}"/>
              </c:ext>
            </c:extLst>
          </c:dPt>
          <c:dPt>
            <c:idx val="5"/>
            <c:invertIfNegative val="0"/>
            <c:bubble3D val="0"/>
            <c:spPr>
              <a:solidFill>
                <a:srgbClr val="00FF00"/>
              </a:solidFill>
              <a:ln>
                <a:noFill/>
              </a:ln>
              <a:effectLst/>
            </c:spPr>
            <c:extLst>
              <c:ext xmlns:c16="http://schemas.microsoft.com/office/drawing/2014/chart" uri="{C3380CC4-5D6E-409C-BE32-E72D297353CC}">
                <c16:uniqueId val="{00000006-BE61-480B-9E87-EA93950BB27B}"/>
              </c:ext>
            </c:extLst>
          </c:dPt>
          <c:dPt>
            <c:idx val="6"/>
            <c:invertIfNegative val="0"/>
            <c:bubble3D val="0"/>
            <c:spPr>
              <a:solidFill>
                <a:srgbClr val="00FF00"/>
              </a:solidFill>
              <a:ln>
                <a:noFill/>
              </a:ln>
              <a:effectLst/>
            </c:spPr>
            <c:extLst>
              <c:ext xmlns:c16="http://schemas.microsoft.com/office/drawing/2014/chart" uri="{C3380CC4-5D6E-409C-BE32-E72D297353CC}">
                <c16:uniqueId val="{00000007-BE61-480B-9E87-EA93950BB27B}"/>
              </c:ext>
            </c:extLst>
          </c:dPt>
          <c:dPt>
            <c:idx val="7"/>
            <c:invertIfNegative val="0"/>
            <c:bubble3D val="0"/>
            <c:spPr>
              <a:solidFill>
                <a:srgbClr val="00FF00"/>
              </a:solidFill>
              <a:ln>
                <a:noFill/>
              </a:ln>
              <a:effectLst/>
            </c:spPr>
            <c:extLst>
              <c:ext xmlns:c16="http://schemas.microsoft.com/office/drawing/2014/chart" uri="{C3380CC4-5D6E-409C-BE32-E72D297353CC}">
                <c16:uniqueId val="{00000008-BE61-480B-9E87-EA93950BB27B}"/>
              </c:ext>
            </c:extLst>
          </c:dPt>
          <c:cat>
            <c:multiLvlStrRef>
              <c:f>(Prev_8!$AB$1:$AE$2,Prev_8!$AJ$1:$AM$2)</c:f>
              <c:multiLvlStrCache>
                <c:ptCount val="8"/>
                <c:lvl>
                  <c:pt idx="0">
                    <c:v>oct-21</c:v>
                  </c:pt>
                  <c:pt idx="1">
                    <c:v>apr-22</c:v>
                  </c:pt>
                  <c:pt idx="2">
                    <c:v>jul-22</c:v>
                  </c:pt>
                  <c:pt idx="3">
                    <c:v>oct-22</c:v>
                  </c:pt>
                  <c:pt idx="4">
                    <c:v>oct-21</c:v>
                  </c:pt>
                  <c:pt idx="5">
                    <c:v>apr-22</c:v>
                  </c:pt>
                  <c:pt idx="6">
                    <c:v>jul-22</c:v>
                  </c:pt>
                  <c:pt idx="7">
                    <c:v>oct-22</c:v>
                  </c:pt>
                </c:lvl>
                <c:lvl>
                  <c:pt idx="0">
                    <c:v>BQCV</c:v>
                  </c:pt>
                  <c:pt idx="4">
                    <c:v>DWV</c:v>
                  </c:pt>
                </c:lvl>
              </c:multiLvlStrCache>
            </c:multiLvlStrRef>
          </c:cat>
          <c:val>
            <c:numRef>
              <c:f>(Prev_8!$AB$3:$AE$3,Prev_8!$AJ$3:$AM$3)</c:f>
              <c:numCache>
                <c:formatCode>0%</c:formatCode>
                <c:ptCount val="8"/>
                <c:pt idx="0">
                  <c:v>0.87394957983193278</c:v>
                </c:pt>
                <c:pt idx="1">
                  <c:v>0.88571428571428568</c:v>
                </c:pt>
                <c:pt idx="2">
                  <c:v>0.9907407407407407</c:v>
                </c:pt>
                <c:pt idx="3">
                  <c:v>1</c:v>
                </c:pt>
                <c:pt idx="4">
                  <c:v>0.53781512605042014</c:v>
                </c:pt>
                <c:pt idx="5">
                  <c:v>0.52380952380952384</c:v>
                </c:pt>
                <c:pt idx="6">
                  <c:v>0.76851851851851849</c:v>
                </c:pt>
                <c:pt idx="7">
                  <c:v>0.77500000000000002</c:v>
                </c:pt>
              </c:numCache>
            </c:numRef>
          </c:val>
          <c:extLst>
            <c:ext xmlns:c16="http://schemas.microsoft.com/office/drawing/2014/chart" uri="{C3380CC4-5D6E-409C-BE32-E72D297353CC}">
              <c16:uniqueId val="{00000000-BE61-480B-9E87-EA93950BB27B}"/>
            </c:ext>
          </c:extLst>
        </c:ser>
        <c:dLbls>
          <c:showLegendKey val="0"/>
          <c:showVal val="0"/>
          <c:showCatName val="0"/>
          <c:showSerName val="0"/>
          <c:showPercent val="0"/>
          <c:showBubbleSize val="0"/>
        </c:dLbls>
        <c:gapWidth val="219"/>
        <c:overlap val="-27"/>
        <c:axId val="348886592"/>
        <c:axId val="348883456"/>
      </c:barChart>
      <c:catAx>
        <c:axId val="348886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48883456"/>
        <c:crosses val="autoZero"/>
        <c:auto val="1"/>
        <c:lblAlgn val="ctr"/>
        <c:lblOffset val="100"/>
        <c:noMultiLvlLbl val="0"/>
      </c:catAx>
      <c:valAx>
        <c:axId val="3488834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488865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424540682414698"/>
          <c:y val="7.294166911633021E-2"/>
          <c:w val="0.74464348206474196"/>
          <c:h val="0.59619136928273331"/>
        </c:manualLayout>
      </c:layout>
      <c:barChart>
        <c:barDir val="col"/>
        <c:grouping val="clustered"/>
        <c:varyColors val="0"/>
        <c:ser>
          <c:idx val="0"/>
          <c:order val="0"/>
          <c:spPr>
            <a:solidFill>
              <a:srgbClr val="FFC000"/>
            </a:solidFill>
            <a:ln>
              <a:noFill/>
            </a:ln>
            <a:effectLst/>
          </c:spPr>
          <c:invertIfNegative val="0"/>
          <c:cat>
            <c:multiLvlStrRef>
              <c:f>Prev_8!$AF$1:$AI$2</c:f>
              <c:multiLvlStrCache>
                <c:ptCount val="4"/>
                <c:lvl>
                  <c:pt idx="0">
                    <c:v>oct-21</c:v>
                  </c:pt>
                  <c:pt idx="1">
                    <c:v>apr-22</c:v>
                  </c:pt>
                  <c:pt idx="2">
                    <c:v>jul-22</c:v>
                  </c:pt>
                  <c:pt idx="3">
                    <c:v>oct-22</c:v>
                  </c:pt>
                </c:lvl>
                <c:lvl>
                  <c:pt idx="0">
                    <c:v>CBPV</c:v>
                  </c:pt>
                </c:lvl>
              </c:multiLvlStrCache>
            </c:multiLvlStrRef>
          </c:cat>
          <c:val>
            <c:numRef>
              <c:f>Prev_8!$AF$3:$AI$3</c:f>
              <c:numCache>
                <c:formatCode>0%</c:formatCode>
                <c:ptCount val="4"/>
                <c:pt idx="0">
                  <c:v>0.36974789915966388</c:v>
                </c:pt>
                <c:pt idx="1">
                  <c:v>0.67619047619047623</c:v>
                </c:pt>
                <c:pt idx="2">
                  <c:v>0.60185185185185186</c:v>
                </c:pt>
                <c:pt idx="3">
                  <c:v>0.15</c:v>
                </c:pt>
              </c:numCache>
            </c:numRef>
          </c:val>
          <c:extLst>
            <c:ext xmlns:c16="http://schemas.microsoft.com/office/drawing/2014/chart" uri="{C3380CC4-5D6E-409C-BE32-E72D297353CC}">
              <c16:uniqueId val="{00000000-FB5F-4674-AA67-D82B1BB04C9D}"/>
            </c:ext>
          </c:extLst>
        </c:ser>
        <c:dLbls>
          <c:showLegendKey val="0"/>
          <c:showVal val="0"/>
          <c:showCatName val="0"/>
          <c:showSerName val="0"/>
          <c:showPercent val="0"/>
          <c:showBubbleSize val="0"/>
        </c:dLbls>
        <c:gapWidth val="346"/>
        <c:overlap val="-34"/>
        <c:axId val="348885024"/>
        <c:axId val="348881496"/>
      </c:barChart>
      <c:catAx>
        <c:axId val="348885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48881496"/>
        <c:crosses val="autoZero"/>
        <c:auto val="1"/>
        <c:lblAlgn val="ctr"/>
        <c:lblOffset val="100"/>
        <c:noMultiLvlLbl val="0"/>
      </c:catAx>
      <c:valAx>
        <c:axId val="34888149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48885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84C719-AA90-45FD-ACE7-07C684DA7C2C}" type="datetimeFigureOut">
              <a:rPr lang="fr-FR" smtClean="0"/>
              <a:t>11/01/2024</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BA94FD-53D5-4E34-A319-A29D8A2AEEF0}" type="slidenum">
              <a:rPr lang="fr-FR" smtClean="0"/>
              <a:t>‹N°›</a:t>
            </a:fld>
            <a:endParaRPr lang="fr-FR"/>
          </a:p>
        </p:txBody>
      </p:sp>
    </p:spTree>
    <p:extLst>
      <p:ext uri="{BB962C8B-B14F-4D97-AF65-F5344CB8AC3E}">
        <p14:creationId xmlns:p14="http://schemas.microsoft.com/office/powerpoint/2010/main" val="144555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4.xml"/><Relationship Id="rId1" Type="http://schemas.openxmlformats.org/officeDocument/2006/relationships/notesMaster" Target="../notesMasters/notesMaster1.xml"/><Relationship Id="rId4" Type="http://schemas.microsoft.com/office/2007/relationships/hdphoto" Target="../media/hdphoto2.wdp"/></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D53621E-A305-BE48-90FF-78AD8AA81B77}" type="slidenum">
              <a:rPr lang="en-NZ" smtClean="0"/>
              <a:t>1</a:t>
            </a:fld>
            <a:endParaRPr lang="en-NZ"/>
          </a:p>
        </p:txBody>
      </p:sp>
    </p:spTree>
    <p:extLst>
      <p:ext uri="{BB962C8B-B14F-4D97-AF65-F5344CB8AC3E}">
        <p14:creationId xmlns:p14="http://schemas.microsoft.com/office/powerpoint/2010/main" val="1251958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Despite the defenses,</a:t>
            </a:r>
            <a:r>
              <a:rPr lang="en-NZ" baseline="0" dirty="0"/>
              <a:t> Varroa has dramatic impacts on colonies in most cases.</a:t>
            </a:r>
          </a:p>
          <a:p>
            <a:r>
              <a:rPr lang="en-NZ" baseline="0" dirty="0"/>
              <a:t>These are attributed </a:t>
            </a:r>
            <a:r>
              <a:rPr lang="en-NZ" baseline="0"/>
              <a:t>to the direct impact of </a:t>
            </a:r>
            <a:r>
              <a:rPr lang="en-NZ" baseline="0" dirty="0"/>
              <a:t>V on individuals, but also, and maybe primarily to the association of the mite with several viruses.</a:t>
            </a:r>
          </a:p>
          <a:p>
            <a:r>
              <a:rPr lang="en-NZ" baseline="0" dirty="0"/>
              <a:t>…</a:t>
            </a:r>
          </a:p>
          <a:p>
            <a:r>
              <a:rPr lang="en-NZ" baseline="0" dirty="0"/>
              <a:t>Therefore, we can wonder what actually causes the pathogenic effects that are observed in the presnece of V.</a:t>
            </a:r>
          </a:p>
          <a:p>
            <a:r>
              <a:rPr lang="en-NZ" baseline="0" dirty="0"/>
              <a:t>…</a:t>
            </a:r>
          </a:p>
          <a:p>
            <a:r>
              <a:rPr lang="en-NZ" baseline="0" dirty="0"/>
              <a:t>The leads us to revise the conception of H/P relationship from a bilateral situation, to a 3 way relationship that included virus as a main actor.</a:t>
            </a:r>
            <a:endParaRPr lang="en-NZ" dirty="0"/>
          </a:p>
        </p:txBody>
      </p:sp>
      <p:sp>
        <p:nvSpPr>
          <p:cNvPr id="4" name="Slide Number Placeholder 3"/>
          <p:cNvSpPr>
            <a:spLocks noGrp="1"/>
          </p:cNvSpPr>
          <p:nvPr>
            <p:ph type="sldNum" sz="quarter" idx="10"/>
          </p:nvPr>
        </p:nvSpPr>
        <p:spPr/>
        <p:txBody>
          <a:bodyPr/>
          <a:lstStyle/>
          <a:p>
            <a:fld id="{ED53621E-A305-BE48-90FF-78AD8AA81B77}" type="slidenum">
              <a:rPr lang="en-NZ" smtClean="0"/>
              <a:pPr/>
              <a:t>10</a:t>
            </a:fld>
            <a:endParaRPr lang="en-NZ"/>
          </a:p>
        </p:txBody>
      </p:sp>
    </p:spTree>
    <p:extLst>
      <p:ext uri="{BB962C8B-B14F-4D97-AF65-F5344CB8AC3E}">
        <p14:creationId xmlns:p14="http://schemas.microsoft.com/office/powerpoint/2010/main" val="3291063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Despite the defenses,</a:t>
            </a:r>
            <a:r>
              <a:rPr lang="en-NZ" baseline="0" dirty="0"/>
              <a:t> Varroa has dramatic impacts on colonies in most cases.</a:t>
            </a:r>
          </a:p>
          <a:p>
            <a:r>
              <a:rPr lang="en-NZ" baseline="0" dirty="0"/>
              <a:t>These are attributed </a:t>
            </a:r>
            <a:r>
              <a:rPr lang="en-NZ" baseline="0"/>
              <a:t>to the direct impact of </a:t>
            </a:r>
            <a:r>
              <a:rPr lang="en-NZ" baseline="0" dirty="0"/>
              <a:t>V on individuals, but also, and maybe primarily to the association of the mite with several viruses.</a:t>
            </a:r>
          </a:p>
          <a:p>
            <a:r>
              <a:rPr lang="en-NZ" baseline="0" dirty="0"/>
              <a:t>…</a:t>
            </a:r>
          </a:p>
          <a:p>
            <a:r>
              <a:rPr lang="en-NZ" baseline="0" dirty="0"/>
              <a:t>Therefore, we can wonder what actually causes the pathogenic effects that are observed in the presnece of V.</a:t>
            </a:r>
          </a:p>
          <a:p>
            <a:r>
              <a:rPr lang="en-NZ" baseline="0" dirty="0"/>
              <a:t>…</a:t>
            </a:r>
          </a:p>
          <a:p>
            <a:r>
              <a:rPr lang="en-NZ" baseline="0" dirty="0"/>
              <a:t>The leads us to revise the conception of H/P relationship from a bilateral situation, to a 3 way relationship that included virus as a main actor.</a:t>
            </a:r>
            <a:endParaRPr lang="en-NZ" dirty="0"/>
          </a:p>
        </p:txBody>
      </p:sp>
      <p:sp>
        <p:nvSpPr>
          <p:cNvPr id="4" name="Slide Number Placeholder 3"/>
          <p:cNvSpPr>
            <a:spLocks noGrp="1"/>
          </p:cNvSpPr>
          <p:nvPr>
            <p:ph type="sldNum" sz="quarter" idx="10"/>
          </p:nvPr>
        </p:nvSpPr>
        <p:spPr/>
        <p:txBody>
          <a:bodyPr/>
          <a:lstStyle/>
          <a:p>
            <a:fld id="{ED53621E-A305-BE48-90FF-78AD8AA81B77}" type="slidenum">
              <a:rPr lang="en-NZ" smtClean="0"/>
              <a:pPr/>
              <a:t>11</a:t>
            </a:fld>
            <a:endParaRPr lang="en-NZ"/>
          </a:p>
        </p:txBody>
      </p:sp>
    </p:spTree>
    <p:extLst>
      <p:ext uri="{BB962C8B-B14F-4D97-AF65-F5344CB8AC3E}">
        <p14:creationId xmlns:p14="http://schemas.microsoft.com/office/powerpoint/2010/main" val="1468710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Despite the defenses,</a:t>
            </a:r>
            <a:r>
              <a:rPr lang="en-NZ" baseline="0" dirty="0"/>
              <a:t> Varroa has dramatic impacts on colonies in most cases.</a:t>
            </a:r>
          </a:p>
          <a:p>
            <a:r>
              <a:rPr lang="en-NZ" baseline="0" dirty="0"/>
              <a:t>These are attributed </a:t>
            </a:r>
            <a:r>
              <a:rPr lang="en-NZ" baseline="0"/>
              <a:t>to the direct impact of </a:t>
            </a:r>
            <a:r>
              <a:rPr lang="en-NZ" baseline="0" dirty="0"/>
              <a:t>V on individuals, but also, and maybe primarily to the association of the mite with several viruses.</a:t>
            </a:r>
          </a:p>
          <a:p>
            <a:r>
              <a:rPr lang="en-NZ" baseline="0" dirty="0"/>
              <a:t>…</a:t>
            </a:r>
          </a:p>
          <a:p>
            <a:r>
              <a:rPr lang="en-NZ" baseline="0" dirty="0"/>
              <a:t>Therefore, we can wonder what actually causes the pathogenic effects that are observed in the presnece of V.</a:t>
            </a:r>
          </a:p>
          <a:p>
            <a:r>
              <a:rPr lang="en-NZ" baseline="0" dirty="0"/>
              <a:t>…</a:t>
            </a:r>
          </a:p>
          <a:p>
            <a:r>
              <a:rPr lang="en-NZ" baseline="0" dirty="0"/>
              <a:t>The leads us to revise the conception of H/P relationship from a bilateral situation, to a 3 way relationship that included virus as a main actor.</a:t>
            </a:r>
            <a:endParaRPr lang="en-NZ" dirty="0"/>
          </a:p>
        </p:txBody>
      </p:sp>
      <p:sp>
        <p:nvSpPr>
          <p:cNvPr id="4" name="Slide Number Placeholder 3"/>
          <p:cNvSpPr>
            <a:spLocks noGrp="1"/>
          </p:cNvSpPr>
          <p:nvPr>
            <p:ph type="sldNum" sz="quarter" idx="10"/>
          </p:nvPr>
        </p:nvSpPr>
        <p:spPr/>
        <p:txBody>
          <a:bodyPr/>
          <a:lstStyle/>
          <a:p>
            <a:fld id="{ED53621E-A305-BE48-90FF-78AD8AA81B77}" type="slidenum">
              <a:rPr lang="en-NZ" smtClean="0"/>
              <a:pPr/>
              <a:t>12</a:t>
            </a:fld>
            <a:endParaRPr lang="en-NZ"/>
          </a:p>
        </p:txBody>
      </p:sp>
    </p:spTree>
    <p:extLst>
      <p:ext uri="{BB962C8B-B14F-4D97-AF65-F5344CB8AC3E}">
        <p14:creationId xmlns:p14="http://schemas.microsoft.com/office/powerpoint/2010/main" val="3380901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Despite the defenses,</a:t>
            </a:r>
            <a:r>
              <a:rPr lang="en-NZ" baseline="0" dirty="0"/>
              <a:t> Varroa has dramatic impacts on colonies in most cases.</a:t>
            </a:r>
          </a:p>
          <a:p>
            <a:r>
              <a:rPr lang="en-NZ" baseline="0" dirty="0"/>
              <a:t>These are attributed </a:t>
            </a:r>
            <a:r>
              <a:rPr lang="en-NZ" baseline="0"/>
              <a:t>to the direct impact of </a:t>
            </a:r>
            <a:r>
              <a:rPr lang="en-NZ" baseline="0" dirty="0"/>
              <a:t>V on individuals, but also, and maybe primarily to the association of the mite with several viruses.</a:t>
            </a:r>
          </a:p>
          <a:p>
            <a:r>
              <a:rPr lang="en-NZ" baseline="0" dirty="0"/>
              <a:t>…</a:t>
            </a:r>
          </a:p>
          <a:p>
            <a:r>
              <a:rPr lang="en-NZ" baseline="0" dirty="0"/>
              <a:t>Therefore, we can wonder what actually causes the pathogenic effects that are observed in the presnece of V.</a:t>
            </a:r>
          </a:p>
          <a:p>
            <a:r>
              <a:rPr lang="en-NZ" baseline="0" dirty="0"/>
              <a:t>…</a:t>
            </a:r>
          </a:p>
          <a:p>
            <a:r>
              <a:rPr lang="en-NZ" baseline="0" dirty="0"/>
              <a:t>The leads us to revise the conception of H/P relationship from a bilateral situation, to a 3 way relationship that included virus as a main actor.</a:t>
            </a:r>
            <a:endParaRPr lang="en-NZ" dirty="0"/>
          </a:p>
        </p:txBody>
      </p:sp>
      <p:sp>
        <p:nvSpPr>
          <p:cNvPr id="4" name="Slide Number Placeholder 3"/>
          <p:cNvSpPr>
            <a:spLocks noGrp="1"/>
          </p:cNvSpPr>
          <p:nvPr>
            <p:ph type="sldNum" sz="quarter" idx="10"/>
          </p:nvPr>
        </p:nvSpPr>
        <p:spPr/>
        <p:txBody>
          <a:bodyPr/>
          <a:lstStyle/>
          <a:p>
            <a:fld id="{ED53621E-A305-BE48-90FF-78AD8AA81B77}" type="slidenum">
              <a:rPr lang="en-NZ" smtClean="0"/>
              <a:pPr/>
              <a:t>13</a:t>
            </a:fld>
            <a:endParaRPr lang="en-NZ"/>
          </a:p>
        </p:txBody>
      </p:sp>
    </p:spTree>
    <p:extLst>
      <p:ext uri="{BB962C8B-B14F-4D97-AF65-F5344CB8AC3E}">
        <p14:creationId xmlns:p14="http://schemas.microsoft.com/office/powerpoint/2010/main" val="3082009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Despite the defenses,</a:t>
            </a:r>
            <a:r>
              <a:rPr lang="en-NZ" baseline="0" dirty="0"/>
              <a:t> Varroa has dramatic impacts on colonies in most cases.</a:t>
            </a:r>
          </a:p>
          <a:p>
            <a:r>
              <a:rPr lang="en-NZ" baseline="0" dirty="0"/>
              <a:t>These are attributed </a:t>
            </a:r>
            <a:r>
              <a:rPr lang="en-NZ" baseline="0"/>
              <a:t>to the direct impact of </a:t>
            </a:r>
            <a:r>
              <a:rPr lang="en-NZ" baseline="0" dirty="0"/>
              <a:t>V on individuals, but also, and maybe primarily to the association of the mite with several viruses.</a:t>
            </a:r>
          </a:p>
          <a:p>
            <a:r>
              <a:rPr lang="en-NZ" baseline="0" dirty="0"/>
              <a:t>…</a:t>
            </a:r>
          </a:p>
          <a:p>
            <a:r>
              <a:rPr lang="en-NZ" baseline="0" dirty="0"/>
              <a:t>Therefore, we can wonder what actually causes the pathogenic effects that are observed in the presnece of V.</a:t>
            </a:r>
          </a:p>
          <a:p>
            <a:r>
              <a:rPr lang="en-NZ" baseline="0" dirty="0"/>
              <a:t>…</a:t>
            </a:r>
          </a:p>
          <a:p>
            <a:r>
              <a:rPr lang="en-NZ" baseline="0" dirty="0"/>
              <a:t>The leads us to revise the conception of H/P relationship from a bilateral situation, to a 3 way relationship that included virus as a main actor.</a:t>
            </a:r>
            <a:endParaRPr lang="en-NZ" dirty="0"/>
          </a:p>
        </p:txBody>
      </p:sp>
      <p:sp>
        <p:nvSpPr>
          <p:cNvPr id="4" name="Slide Number Placeholder 3"/>
          <p:cNvSpPr>
            <a:spLocks noGrp="1"/>
          </p:cNvSpPr>
          <p:nvPr>
            <p:ph type="sldNum" sz="quarter" idx="10"/>
          </p:nvPr>
        </p:nvSpPr>
        <p:spPr/>
        <p:txBody>
          <a:bodyPr/>
          <a:lstStyle/>
          <a:p>
            <a:fld id="{ED53621E-A305-BE48-90FF-78AD8AA81B77}" type="slidenum">
              <a:rPr lang="en-NZ" smtClean="0"/>
              <a:pPr/>
              <a:t>14</a:t>
            </a:fld>
            <a:endParaRPr lang="en-NZ"/>
          </a:p>
        </p:txBody>
      </p:sp>
    </p:spTree>
    <p:extLst>
      <p:ext uri="{BB962C8B-B14F-4D97-AF65-F5344CB8AC3E}">
        <p14:creationId xmlns:p14="http://schemas.microsoft.com/office/powerpoint/2010/main" val="2981897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Despite the defenses,</a:t>
            </a:r>
            <a:r>
              <a:rPr lang="en-NZ" baseline="0" dirty="0"/>
              <a:t> Varroa has dramatic impacts on colonies in most cases.</a:t>
            </a:r>
          </a:p>
          <a:p>
            <a:r>
              <a:rPr lang="en-NZ" baseline="0" dirty="0"/>
              <a:t>These are attributed </a:t>
            </a:r>
            <a:r>
              <a:rPr lang="en-NZ" baseline="0"/>
              <a:t>to the direct impact of </a:t>
            </a:r>
            <a:r>
              <a:rPr lang="en-NZ" baseline="0" dirty="0"/>
              <a:t>V on individuals, but also, and maybe primarily to the association of the mite with several viruses.</a:t>
            </a:r>
          </a:p>
          <a:p>
            <a:r>
              <a:rPr lang="en-NZ" baseline="0" dirty="0"/>
              <a:t>…</a:t>
            </a:r>
          </a:p>
          <a:p>
            <a:r>
              <a:rPr lang="en-NZ" baseline="0" dirty="0"/>
              <a:t>Therefore, we can wonder what actually causes the pathogenic effects that are observed in the presnece of V.</a:t>
            </a:r>
          </a:p>
          <a:p>
            <a:r>
              <a:rPr lang="en-NZ" baseline="0" dirty="0"/>
              <a:t>…</a:t>
            </a:r>
          </a:p>
          <a:p>
            <a:r>
              <a:rPr lang="en-NZ" baseline="0" dirty="0"/>
              <a:t>The leads us to revise the conception of H/P relationship from a bilateral situation, to a 3 way relationship that included virus as a main actor.</a:t>
            </a:r>
            <a:endParaRPr lang="en-NZ" dirty="0"/>
          </a:p>
        </p:txBody>
      </p:sp>
      <p:sp>
        <p:nvSpPr>
          <p:cNvPr id="4" name="Slide Number Placeholder 3"/>
          <p:cNvSpPr>
            <a:spLocks noGrp="1"/>
          </p:cNvSpPr>
          <p:nvPr>
            <p:ph type="sldNum" sz="quarter" idx="10"/>
          </p:nvPr>
        </p:nvSpPr>
        <p:spPr/>
        <p:txBody>
          <a:bodyPr/>
          <a:lstStyle/>
          <a:p>
            <a:fld id="{ED53621E-A305-BE48-90FF-78AD8AA81B77}" type="slidenum">
              <a:rPr lang="en-NZ" smtClean="0"/>
              <a:pPr/>
              <a:t>15</a:t>
            </a:fld>
            <a:endParaRPr lang="en-NZ"/>
          </a:p>
        </p:txBody>
      </p:sp>
    </p:spTree>
    <p:extLst>
      <p:ext uri="{BB962C8B-B14F-4D97-AF65-F5344CB8AC3E}">
        <p14:creationId xmlns:p14="http://schemas.microsoft.com/office/powerpoint/2010/main" val="1713859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Despite the defenses,</a:t>
            </a:r>
            <a:r>
              <a:rPr lang="en-NZ" baseline="0" dirty="0"/>
              <a:t> Varroa has dramatic impacts on colonies in most cases.</a:t>
            </a:r>
          </a:p>
          <a:p>
            <a:r>
              <a:rPr lang="en-NZ" baseline="0" dirty="0"/>
              <a:t>These are attributed </a:t>
            </a:r>
            <a:r>
              <a:rPr lang="en-NZ" baseline="0"/>
              <a:t>to the direct impact of </a:t>
            </a:r>
            <a:r>
              <a:rPr lang="en-NZ" baseline="0" dirty="0"/>
              <a:t>V on individuals, but also, and maybe primarily to the association of the mite with several viruses.</a:t>
            </a:r>
          </a:p>
          <a:p>
            <a:r>
              <a:rPr lang="en-NZ" baseline="0" dirty="0"/>
              <a:t>…</a:t>
            </a:r>
          </a:p>
          <a:p>
            <a:r>
              <a:rPr lang="en-NZ" baseline="0" dirty="0"/>
              <a:t>Therefore, we can wonder what actually causes the pathogenic effects that are observed in the presnece of V.</a:t>
            </a:r>
          </a:p>
          <a:p>
            <a:r>
              <a:rPr lang="en-NZ" baseline="0" dirty="0"/>
              <a:t>…</a:t>
            </a:r>
          </a:p>
          <a:p>
            <a:r>
              <a:rPr lang="en-NZ" baseline="0" dirty="0"/>
              <a:t>The leads us to revise the conception of H/P relationship from a bilateral situation, to a 3 way relationship that included virus as a main actor.</a:t>
            </a:r>
            <a:endParaRPr lang="en-NZ" dirty="0"/>
          </a:p>
        </p:txBody>
      </p:sp>
      <p:sp>
        <p:nvSpPr>
          <p:cNvPr id="4" name="Slide Number Placeholder 3"/>
          <p:cNvSpPr>
            <a:spLocks noGrp="1"/>
          </p:cNvSpPr>
          <p:nvPr>
            <p:ph type="sldNum" sz="quarter" idx="10"/>
          </p:nvPr>
        </p:nvSpPr>
        <p:spPr/>
        <p:txBody>
          <a:bodyPr/>
          <a:lstStyle/>
          <a:p>
            <a:fld id="{ED53621E-A305-BE48-90FF-78AD8AA81B77}" type="slidenum">
              <a:rPr lang="en-NZ" smtClean="0"/>
              <a:pPr/>
              <a:t>16</a:t>
            </a:fld>
            <a:endParaRPr lang="en-NZ"/>
          </a:p>
        </p:txBody>
      </p:sp>
    </p:spTree>
    <p:extLst>
      <p:ext uri="{BB962C8B-B14F-4D97-AF65-F5344CB8AC3E}">
        <p14:creationId xmlns:p14="http://schemas.microsoft.com/office/powerpoint/2010/main" val="2543182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Despite the defenses,</a:t>
            </a:r>
            <a:r>
              <a:rPr lang="en-NZ" baseline="0" dirty="0"/>
              <a:t> Varroa has dramatic impacts on colonies in most cases.</a:t>
            </a:r>
          </a:p>
          <a:p>
            <a:r>
              <a:rPr lang="en-NZ" baseline="0" dirty="0"/>
              <a:t>These are attributed </a:t>
            </a:r>
            <a:r>
              <a:rPr lang="en-NZ" baseline="0"/>
              <a:t>to the direct impact of </a:t>
            </a:r>
            <a:r>
              <a:rPr lang="en-NZ" baseline="0" dirty="0"/>
              <a:t>V on individuals, but also, and maybe primarily to the association of the mite with several viruses.</a:t>
            </a:r>
          </a:p>
          <a:p>
            <a:r>
              <a:rPr lang="en-NZ" baseline="0" dirty="0"/>
              <a:t>…</a:t>
            </a:r>
          </a:p>
          <a:p>
            <a:r>
              <a:rPr lang="en-NZ" baseline="0" dirty="0"/>
              <a:t>Therefore, we can wonder what actually causes the pathogenic effects that are observed in the presnece of V.</a:t>
            </a:r>
          </a:p>
          <a:p>
            <a:r>
              <a:rPr lang="en-NZ" baseline="0" dirty="0"/>
              <a:t>…</a:t>
            </a:r>
          </a:p>
          <a:p>
            <a:r>
              <a:rPr lang="en-NZ" baseline="0" dirty="0"/>
              <a:t>The leads us to revise the conception of H/P relationship from a bilateral situation, to a 3 way relationship that included virus as a main actor.</a:t>
            </a:r>
            <a:endParaRPr lang="en-NZ" dirty="0"/>
          </a:p>
        </p:txBody>
      </p:sp>
      <p:sp>
        <p:nvSpPr>
          <p:cNvPr id="4" name="Slide Number Placeholder 3"/>
          <p:cNvSpPr>
            <a:spLocks noGrp="1"/>
          </p:cNvSpPr>
          <p:nvPr>
            <p:ph type="sldNum" sz="quarter" idx="10"/>
          </p:nvPr>
        </p:nvSpPr>
        <p:spPr/>
        <p:txBody>
          <a:bodyPr/>
          <a:lstStyle/>
          <a:p>
            <a:fld id="{ED53621E-A305-BE48-90FF-78AD8AA81B77}" type="slidenum">
              <a:rPr lang="en-NZ" smtClean="0"/>
              <a:pPr/>
              <a:t>17</a:t>
            </a:fld>
            <a:endParaRPr lang="en-NZ"/>
          </a:p>
        </p:txBody>
      </p:sp>
    </p:spTree>
    <p:extLst>
      <p:ext uri="{BB962C8B-B14F-4D97-AF65-F5344CB8AC3E}">
        <p14:creationId xmlns:p14="http://schemas.microsoft.com/office/powerpoint/2010/main" val="773343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Despite the defenses,</a:t>
            </a:r>
            <a:r>
              <a:rPr lang="en-NZ" baseline="0" dirty="0"/>
              <a:t> Varroa has dramatic impacts on colonies in most cases.</a:t>
            </a:r>
          </a:p>
          <a:p>
            <a:r>
              <a:rPr lang="en-NZ" baseline="0" dirty="0"/>
              <a:t>These are attributed </a:t>
            </a:r>
            <a:r>
              <a:rPr lang="en-NZ" baseline="0"/>
              <a:t>to the direct impact of </a:t>
            </a:r>
            <a:r>
              <a:rPr lang="en-NZ" baseline="0" dirty="0"/>
              <a:t>V on individuals, but also, and maybe primarily to the association of the mite with several viruses.</a:t>
            </a:r>
          </a:p>
          <a:p>
            <a:r>
              <a:rPr lang="en-NZ" baseline="0" dirty="0"/>
              <a:t>…</a:t>
            </a:r>
          </a:p>
          <a:p>
            <a:r>
              <a:rPr lang="en-NZ" baseline="0" dirty="0"/>
              <a:t>Therefore, we can wonder what actually causes the pathogenic effects that are observed in the presnece of V.</a:t>
            </a:r>
          </a:p>
          <a:p>
            <a:r>
              <a:rPr lang="en-NZ" baseline="0" dirty="0"/>
              <a:t>…</a:t>
            </a:r>
          </a:p>
          <a:p>
            <a:r>
              <a:rPr lang="en-NZ" baseline="0" dirty="0"/>
              <a:t>The leads us to revise the conception of H/P relationship from a bilateral situation, to a 3 way relationship that included virus as a main actor.</a:t>
            </a:r>
            <a:endParaRPr lang="en-NZ" dirty="0"/>
          </a:p>
        </p:txBody>
      </p:sp>
      <p:sp>
        <p:nvSpPr>
          <p:cNvPr id="4" name="Slide Number Placeholder 3"/>
          <p:cNvSpPr>
            <a:spLocks noGrp="1"/>
          </p:cNvSpPr>
          <p:nvPr>
            <p:ph type="sldNum" sz="quarter" idx="10"/>
          </p:nvPr>
        </p:nvSpPr>
        <p:spPr/>
        <p:txBody>
          <a:bodyPr/>
          <a:lstStyle/>
          <a:p>
            <a:fld id="{ED53621E-A305-BE48-90FF-78AD8AA81B77}" type="slidenum">
              <a:rPr lang="en-NZ" smtClean="0"/>
              <a:pPr/>
              <a:t>18</a:t>
            </a:fld>
            <a:endParaRPr lang="en-NZ"/>
          </a:p>
        </p:txBody>
      </p:sp>
    </p:spTree>
    <p:extLst>
      <p:ext uri="{BB962C8B-B14F-4D97-AF65-F5344CB8AC3E}">
        <p14:creationId xmlns:p14="http://schemas.microsoft.com/office/powerpoint/2010/main" val="2305881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D53621E-A305-BE48-90FF-78AD8AA81B77}" type="slidenum">
              <a:rPr lang="en-NZ" smtClean="0"/>
              <a:t>19</a:t>
            </a:fld>
            <a:endParaRPr lang="en-NZ"/>
          </a:p>
        </p:txBody>
      </p:sp>
    </p:spTree>
    <p:extLst>
      <p:ext uri="{BB962C8B-B14F-4D97-AF65-F5344CB8AC3E}">
        <p14:creationId xmlns:p14="http://schemas.microsoft.com/office/powerpoint/2010/main" val="3683127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Despite the defenses,</a:t>
            </a:r>
            <a:r>
              <a:rPr lang="en-NZ" baseline="0" dirty="0"/>
              <a:t> Varroa has dramatic impacts on colonies in most cases.</a:t>
            </a:r>
          </a:p>
          <a:p>
            <a:r>
              <a:rPr lang="en-NZ" baseline="0" dirty="0"/>
              <a:t>These are attributed </a:t>
            </a:r>
            <a:r>
              <a:rPr lang="en-NZ" baseline="0"/>
              <a:t>to the direct impact of </a:t>
            </a:r>
            <a:r>
              <a:rPr lang="en-NZ" baseline="0" dirty="0"/>
              <a:t>V on individuals, but also, and maybe primarily to the association of the mite with several viruses.</a:t>
            </a:r>
          </a:p>
          <a:p>
            <a:r>
              <a:rPr lang="en-NZ" baseline="0" dirty="0"/>
              <a:t>…</a:t>
            </a:r>
          </a:p>
          <a:p>
            <a:r>
              <a:rPr lang="en-NZ" baseline="0" dirty="0"/>
              <a:t>Therefore, we can wonder what actually causes the pathogenic effects that are observed in the presnece of V.</a:t>
            </a:r>
          </a:p>
          <a:p>
            <a:r>
              <a:rPr lang="en-NZ" baseline="0" dirty="0"/>
              <a:t>…</a:t>
            </a:r>
          </a:p>
          <a:p>
            <a:r>
              <a:rPr lang="en-NZ" baseline="0" dirty="0"/>
              <a:t>The leads us to revise the conception of H/P relationship from a bilateral situation, to a 3 way relationship that included virus as a main actor.</a:t>
            </a:r>
            <a:endParaRPr lang="en-NZ" dirty="0"/>
          </a:p>
        </p:txBody>
      </p:sp>
      <p:sp>
        <p:nvSpPr>
          <p:cNvPr id="4" name="Slide Number Placeholder 3"/>
          <p:cNvSpPr>
            <a:spLocks noGrp="1"/>
          </p:cNvSpPr>
          <p:nvPr>
            <p:ph type="sldNum" sz="quarter" idx="10"/>
          </p:nvPr>
        </p:nvSpPr>
        <p:spPr/>
        <p:txBody>
          <a:bodyPr/>
          <a:lstStyle/>
          <a:p>
            <a:fld id="{ED53621E-A305-BE48-90FF-78AD8AA81B77}" type="slidenum">
              <a:rPr lang="en-NZ" smtClean="0"/>
              <a:pPr/>
              <a:t>2</a:t>
            </a:fld>
            <a:endParaRPr lang="en-NZ"/>
          </a:p>
        </p:txBody>
      </p:sp>
    </p:spTree>
    <p:extLst>
      <p:ext uri="{BB962C8B-B14F-4D97-AF65-F5344CB8AC3E}">
        <p14:creationId xmlns:p14="http://schemas.microsoft.com/office/powerpoint/2010/main" val="2409065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Despite the defenses,</a:t>
            </a:r>
            <a:r>
              <a:rPr lang="en-NZ" baseline="0" dirty="0"/>
              <a:t> Varroa has dramatic impacts on colonies in most cases.</a:t>
            </a:r>
          </a:p>
          <a:p>
            <a:r>
              <a:rPr lang="en-NZ" baseline="0" dirty="0"/>
              <a:t>These are attributed </a:t>
            </a:r>
            <a:r>
              <a:rPr lang="en-NZ" baseline="0"/>
              <a:t>to the direct impact of </a:t>
            </a:r>
            <a:r>
              <a:rPr lang="en-NZ" baseline="0" dirty="0"/>
              <a:t>V on individuals, but also, and maybe primarily to the association of the mite with several viruses.</a:t>
            </a:r>
          </a:p>
          <a:p>
            <a:r>
              <a:rPr lang="en-NZ" baseline="0" dirty="0"/>
              <a:t>…</a:t>
            </a:r>
          </a:p>
          <a:p>
            <a:r>
              <a:rPr lang="en-NZ" baseline="0" dirty="0"/>
              <a:t>Therefore, we can wonder what actually causes the pathogenic effects that are observed in the presnece of V.</a:t>
            </a:r>
          </a:p>
          <a:p>
            <a:r>
              <a:rPr lang="en-NZ" baseline="0" dirty="0"/>
              <a:t>…</a:t>
            </a:r>
          </a:p>
          <a:p>
            <a:r>
              <a:rPr lang="en-NZ" baseline="0" dirty="0"/>
              <a:t>The leads us to revise the conception of H/P relationship from a bilateral situation, to a 3 way relationship that included virus as a main actor.</a:t>
            </a:r>
            <a:endParaRPr lang="en-NZ" dirty="0"/>
          </a:p>
        </p:txBody>
      </p:sp>
      <p:sp>
        <p:nvSpPr>
          <p:cNvPr id="4" name="Slide Number Placeholder 3"/>
          <p:cNvSpPr>
            <a:spLocks noGrp="1"/>
          </p:cNvSpPr>
          <p:nvPr>
            <p:ph type="sldNum" sz="quarter" idx="10"/>
          </p:nvPr>
        </p:nvSpPr>
        <p:spPr/>
        <p:txBody>
          <a:bodyPr/>
          <a:lstStyle/>
          <a:p>
            <a:fld id="{ED53621E-A305-BE48-90FF-78AD8AA81B77}" type="slidenum">
              <a:rPr lang="en-NZ" smtClean="0"/>
              <a:pPr/>
              <a:t>3</a:t>
            </a:fld>
            <a:endParaRPr lang="en-NZ"/>
          </a:p>
        </p:txBody>
      </p:sp>
    </p:spTree>
    <p:extLst>
      <p:ext uri="{BB962C8B-B14F-4D97-AF65-F5344CB8AC3E}">
        <p14:creationId xmlns:p14="http://schemas.microsoft.com/office/powerpoint/2010/main" val="2290361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ED53621E-A305-BE48-90FF-78AD8AA81B77}" type="slidenum">
              <a:rPr lang="en-NZ" smtClean="0"/>
              <a:pPr/>
              <a:t>4</a:t>
            </a:fld>
            <a:endParaRPr lang="en-NZ"/>
          </a:p>
        </p:txBody>
      </p:sp>
      <p:pic>
        <p:nvPicPr>
          <p:cNvPr id="5" name="Immagine 4" descr="Immagine che contiene persona, aria aperta, alveare, mano&#10;&#10;Descrizione generata automaticamente">
            <a:extLst>
              <a:ext uri="{FF2B5EF4-FFF2-40B4-BE49-F238E27FC236}">
                <a16:creationId xmlns:a16="http://schemas.microsoft.com/office/drawing/2014/main" id="{B0463720-AB0E-986F-4206-ED01A32E363B}"/>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69"/>
                    </a14:imgEffect>
                    <a14:imgEffect>
                      <a14:saturation sat="94000"/>
                    </a14:imgEffect>
                    <a14:imgEffect>
                      <a14:brightnessContrast bright="-2000" contrast="2000"/>
                    </a14:imgEffect>
                  </a14:imgLayer>
                </a14:imgProps>
              </a:ext>
              <a:ext uri="{28A0092B-C50C-407E-A947-70E740481C1C}">
                <a14:useLocalDpi xmlns:a14="http://schemas.microsoft.com/office/drawing/2010/main" val="0"/>
              </a:ext>
            </a:extLst>
          </a:blip>
          <a:stretch>
            <a:fillRect/>
          </a:stretch>
        </p:blipFill>
        <p:spPr>
          <a:xfrm>
            <a:off x="2677762" y="1786436"/>
            <a:ext cx="2692751" cy="1514672"/>
          </a:xfrm>
          <a:prstGeom prst="rect">
            <a:avLst/>
          </a:prstGeom>
        </p:spPr>
      </p:pic>
    </p:spTree>
    <p:extLst>
      <p:ext uri="{BB962C8B-B14F-4D97-AF65-F5344CB8AC3E}">
        <p14:creationId xmlns:p14="http://schemas.microsoft.com/office/powerpoint/2010/main" val="1995560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Despite the defenses,</a:t>
            </a:r>
            <a:r>
              <a:rPr lang="en-NZ" baseline="0" dirty="0"/>
              <a:t> Varroa has dramatic impacts on colonies in most cases.</a:t>
            </a:r>
          </a:p>
          <a:p>
            <a:r>
              <a:rPr lang="en-NZ" baseline="0" dirty="0"/>
              <a:t>These are attributed </a:t>
            </a:r>
            <a:r>
              <a:rPr lang="en-NZ" baseline="0"/>
              <a:t>to the direct impact of </a:t>
            </a:r>
            <a:r>
              <a:rPr lang="en-NZ" baseline="0" dirty="0"/>
              <a:t>V on individuals, but also, and maybe primarily to the association of the mite with several viruses.</a:t>
            </a:r>
          </a:p>
          <a:p>
            <a:r>
              <a:rPr lang="en-NZ" baseline="0" dirty="0"/>
              <a:t>…</a:t>
            </a:r>
          </a:p>
          <a:p>
            <a:r>
              <a:rPr lang="en-NZ" baseline="0" dirty="0"/>
              <a:t>Therefore, we can wonder what actually causes the pathogenic effects that are observed in the presnece of V.</a:t>
            </a:r>
          </a:p>
          <a:p>
            <a:r>
              <a:rPr lang="en-NZ" baseline="0" dirty="0"/>
              <a:t>…</a:t>
            </a:r>
          </a:p>
          <a:p>
            <a:r>
              <a:rPr lang="en-NZ" baseline="0" dirty="0"/>
              <a:t>The leads us to revise the conception of H/P relationship from a bilateral situation, to a 3 way relationship that included virus as a main actor.</a:t>
            </a:r>
            <a:endParaRPr lang="en-NZ" dirty="0"/>
          </a:p>
        </p:txBody>
      </p:sp>
      <p:sp>
        <p:nvSpPr>
          <p:cNvPr id="4" name="Slide Number Placeholder 3"/>
          <p:cNvSpPr>
            <a:spLocks noGrp="1"/>
          </p:cNvSpPr>
          <p:nvPr>
            <p:ph type="sldNum" sz="quarter" idx="10"/>
          </p:nvPr>
        </p:nvSpPr>
        <p:spPr/>
        <p:txBody>
          <a:bodyPr/>
          <a:lstStyle/>
          <a:p>
            <a:fld id="{ED53621E-A305-BE48-90FF-78AD8AA81B77}" type="slidenum">
              <a:rPr lang="en-NZ" smtClean="0"/>
              <a:pPr/>
              <a:t>5</a:t>
            </a:fld>
            <a:endParaRPr lang="en-NZ"/>
          </a:p>
        </p:txBody>
      </p:sp>
    </p:spTree>
    <p:extLst>
      <p:ext uri="{BB962C8B-B14F-4D97-AF65-F5344CB8AC3E}">
        <p14:creationId xmlns:p14="http://schemas.microsoft.com/office/powerpoint/2010/main" val="148518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Despite the defenses,</a:t>
            </a:r>
            <a:r>
              <a:rPr lang="en-NZ" baseline="0" dirty="0"/>
              <a:t> Varroa has dramatic impacts on colonies in most cases.</a:t>
            </a:r>
          </a:p>
          <a:p>
            <a:r>
              <a:rPr lang="en-NZ" baseline="0" dirty="0"/>
              <a:t>These are attributed </a:t>
            </a:r>
            <a:r>
              <a:rPr lang="en-NZ" baseline="0"/>
              <a:t>to the direct impact of </a:t>
            </a:r>
            <a:r>
              <a:rPr lang="en-NZ" baseline="0" dirty="0"/>
              <a:t>V on individuals, but also, and maybe primarily to the association of the mite with several viruses.</a:t>
            </a:r>
          </a:p>
          <a:p>
            <a:r>
              <a:rPr lang="en-NZ" baseline="0" dirty="0"/>
              <a:t>…</a:t>
            </a:r>
          </a:p>
          <a:p>
            <a:r>
              <a:rPr lang="en-NZ" baseline="0" dirty="0"/>
              <a:t>Therefore, we can wonder what actually causes the pathogenic effects that are observed in the presnece of V.</a:t>
            </a:r>
          </a:p>
          <a:p>
            <a:r>
              <a:rPr lang="en-NZ" baseline="0" dirty="0"/>
              <a:t>…</a:t>
            </a:r>
          </a:p>
          <a:p>
            <a:r>
              <a:rPr lang="en-NZ" baseline="0" dirty="0"/>
              <a:t>The leads us to revise the conception of H/P relationship from a bilateral situation, to a 3 way relationship that included virus as a main actor.</a:t>
            </a:r>
            <a:endParaRPr lang="en-NZ" dirty="0"/>
          </a:p>
        </p:txBody>
      </p:sp>
      <p:sp>
        <p:nvSpPr>
          <p:cNvPr id="4" name="Slide Number Placeholder 3"/>
          <p:cNvSpPr>
            <a:spLocks noGrp="1"/>
          </p:cNvSpPr>
          <p:nvPr>
            <p:ph type="sldNum" sz="quarter" idx="10"/>
          </p:nvPr>
        </p:nvSpPr>
        <p:spPr/>
        <p:txBody>
          <a:bodyPr/>
          <a:lstStyle/>
          <a:p>
            <a:fld id="{ED53621E-A305-BE48-90FF-78AD8AA81B77}" type="slidenum">
              <a:rPr lang="en-NZ" smtClean="0"/>
              <a:pPr/>
              <a:t>6</a:t>
            </a:fld>
            <a:endParaRPr lang="en-NZ"/>
          </a:p>
        </p:txBody>
      </p:sp>
    </p:spTree>
    <p:extLst>
      <p:ext uri="{BB962C8B-B14F-4D97-AF65-F5344CB8AC3E}">
        <p14:creationId xmlns:p14="http://schemas.microsoft.com/office/powerpoint/2010/main" val="1523821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Despite the defenses,</a:t>
            </a:r>
            <a:r>
              <a:rPr lang="en-NZ" baseline="0" dirty="0"/>
              <a:t> Varroa has dramatic impacts on colonies in most cases.</a:t>
            </a:r>
          </a:p>
          <a:p>
            <a:r>
              <a:rPr lang="en-NZ" baseline="0" dirty="0"/>
              <a:t>These are attributed </a:t>
            </a:r>
            <a:r>
              <a:rPr lang="en-NZ" baseline="0"/>
              <a:t>to the direct impact of </a:t>
            </a:r>
            <a:r>
              <a:rPr lang="en-NZ" baseline="0" dirty="0"/>
              <a:t>V on individuals, but also, and maybe primarily to the association of the mite with several viruses.</a:t>
            </a:r>
          </a:p>
          <a:p>
            <a:r>
              <a:rPr lang="en-NZ" baseline="0" dirty="0"/>
              <a:t>…</a:t>
            </a:r>
          </a:p>
          <a:p>
            <a:r>
              <a:rPr lang="en-NZ" baseline="0" dirty="0"/>
              <a:t>Therefore, we can wonder what actually causes the pathogenic effects that are observed in the presnece of V.</a:t>
            </a:r>
          </a:p>
          <a:p>
            <a:r>
              <a:rPr lang="en-NZ" baseline="0" dirty="0"/>
              <a:t>…</a:t>
            </a:r>
          </a:p>
          <a:p>
            <a:r>
              <a:rPr lang="en-NZ" baseline="0" dirty="0"/>
              <a:t>The leads us to revise the conception of H/P relationship from a bilateral situation, to a 3 way relationship that included virus as a main actor.</a:t>
            </a:r>
            <a:endParaRPr lang="en-NZ" dirty="0"/>
          </a:p>
        </p:txBody>
      </p:sp>
      <p:sp>
        <p:nvSpPr>
          <p:cNvPr id="4" name="Slide Number Placeholder 3"/>
          <p:cNvSpPr>
            <a:spLocks noGrp="1"/>
          </p:cNvSpPr>
          <p:nvPr>
            <p:ph type="sldNum" sz="quarter" idx="10"/>
          </p:nvPr>
        </p:nvSpPr>
        <p:spPr/>
        <p:txBody>
          <a:bodyPr/>
          <a:lstStyle/>
          <a:p>
            <a:fld id="{ED53621E-A305-BE48-90FF-78AD8AA81B77}" type="slidenum">
              <a:rPr lang="en-NZ" smtClean="0"/>
              <a:pPr/>
              <a:t>7</a:t>
            </a:fld>
            <a:endParaRPr lang="en-NZ"/>
          </a:p>
        </p:txBody>
      </p:sp>
    </p:spTree>
    <p:extLst>
      <p:ext uri="{BB962C8B-B14F-4D97-AF65-F5344CB8AC3E}">
        <p14:creationId xmlns:p14="http://schemas.microsoft.com/office/powerpoint/2010/main" val="810745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Despite the defenses,</a:t>
            </a:r>
            <a:r>
              <a:rPr lang="en-NZ" baseline="0" dirty="0"/>
              <a:t> Varroa has dramatic impacts on colonies in most cases.</a:t>
            </a:r>
          </a:p>
          <a:p>
            <a:r>
              <a:rPr lang="en-NZ" baseline="0" dirty="0"/>
              <a:t>These are attributed </a:t>
            </a:r>
            <a:r>
              <a:rPr lang="en-NZ" baseline="0"/>
              <a:t>to the direct impact of </a:t>
            </a:r>
            <a:r>
              <a:rPr lang="en-NZ" baseline="0" dirty="0"/>
              <a:t>V on individuals, but also, and maybe primarily to the association of the mite with several viruses.</a:t>
            </a:r>
          </a:p>
          <a:p>
            <a:r>
              <a:rPr lang="en-NZ" baseline="0" dirty="0"/>
              <a:t>…</a:t>
            </a:r>
          </a:p>
          <a:p>
            <a:r>
              <a:rPr lang="en-NZ" baseline="0" dirty="0"/>
              <a:t>Therefore, we can wonder what actually causes the pathogenic effects that are observed in the presnece of V.</a:t>
            </a:r>
          </a:p>
          <a:p>
            <a:r>
              <a:rPr lang="en-NZ" baseline="0" dirty="0"/>
              <a:t>…</a:t>
            </a:r>
          </a:p>
          <a:p>
            <a:r>
              <a:rPr lang="en-NZ" baseline="0" dirty="0"/>
              <a:t>The leads us to revise the conception of H/P relationship from a bilateral situation, to a 3 way relationship that included virus as a main actor.</a:t>
            </a:r>
            <a:endParaRPr lang="en-NZ" dirty="0"/>
          </a:p>
        </p:txBody>
      </p:sp>
      <p:sp>
        <p:nvSpPr>
          <p:cNvPr id="4" name="Slide Number Placeholder 3"/>
          <p:cNvSpPr>
            <a:spLocks noGrp="1"/>
          </p:cNvSpPr>
          <p:nvPr>
            <p:ph type="sldNum" sz="quarter" idx="10"/>
          </p:nvPr>
        </p:nvSpPr>
        <p:spPr/>
        <p:txBody>
          <a:bodyPr/>
          <a:lstStyle/>
          <a:p>
            <a:fld id="{ED53621E-A305-BE48-90FF-78AD8AA81B77}" type="slidenum">
              <a:rPr lang="en-NZ" smtClean="0"/>
              <a:pPr/>
              <a:t>8</a:t>
            </a:fld>
            <a:endParaRPr lang="en-NZ"/>
          </a:p>
        </p:txBody>
      </p:sp>
    </p:spTree>
    <p:extLst>
      <p:ext uri="{BB962C8B-B14F-4D97-AF65-F5344CB8AC3E}">
        <p14:creationId xmlns:p14="http://schemas.microsoft.com/office/powerpoint/2010/main" val="3403097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Despite the defenses,</a:t>
            </a:r>
            <a:r>
              <a:rPr lang="en-NZ" baseline="0" dirty="0"/>
              <a:t> Varroa has dramatic impacts on colonies in most cases.</a:t>
            </a:r>
          </a:p>
          <a:p>
            <a:r>
              <a:rPr lang="en-NZ" baseline="0" dirty="0"/>
              <a:t>These are attributed </a:t>
            </a:r>
            <a:r>
              <a:rPr lang="en-NZ" baseline="0"/>
              <a:t>to the direct impact of </a:t>
            </a:r>
            <a:r>
              <a:rPr lang="en-NZ" baseline="0" dirty="0"/>
              <a:t>V on individuals, but also, and maybe primarily to the association of the mite with several viruses.</a:t>
            </a:r>
          </a:p>
          <a:p>
            <a:r>
              <a:rPr lang="en-NZ" baseline="0" dirty="0"/>
              <a:t>…</a:t>
            </a:r>
          </a:p>
          <a:p>
            <a:r>
              <a:rPr lang="en-NZ" baseline="0" dirty="0"/>
              <a:t>Therefore, we can wonder what actually causes the pathogenic effects that are observed in the presnece of V.</a:t>
            </a:r>
          </a:p>
          <a:p>
            <a:r>
              <a:rPr lang="en-NZ" baseline="0" dirty="0"/>
              <a:t>…</a:t>
            </a:r>
          </a:p>
          <a:p>
            <a:r>
              <a:rPr lang="en-NZ" baseline="0" dirty="0"/>
              <a:t>The leads us to revise the conception of H/P relationship from a bilateral situation, to a 3 way relationship that included virus as a main actor.</a:t>
            </a:r>
            <a:endParaRPr lang="en-NZ" dirty="0"/>
          </a:p>
        </p:txBody>
      </p:sp>
      <p:sp>
        <p:nvSpPr>
          <p:cNvPr id="4" name="Slide Number Placeholder 3"/>
          <p:cNvSpPr>
            <a:spLocks noGrp="1"/>
          </p:cNvSpPr>
          <p:nvPr>
            <p:ph type="sldNum" sz="quarter" idx="10"/>
          </p:nvPr>
        </p:nvSpPr>
        <p:spPr/>
        <p:txBody>
          <a:bodyPr/>
          <a:lstStyle/>
          <a:p>
            <a:fld id="{ED53621E-A305-BE48-90FF-78AD8AA81B77}" type="slidenum">
              <a:rPr lang="en-NZ" smtClean="0"/>
              <a:pPr/>
              <a:t>9</a:t>
            </a:fld>
            <a:endParaRPr lang="en-NZ"/>
          </a:p>
        </p:txBody>
      </p:sp>
    </p:spTree>
    <p:extLst>
      <p:ext uri="{BB962C8B-B14F-4D97-AF65-F5344CB8AC3E}">
        <p14:creationId xmlns:p14="http://schemas.microsoft.com/office/powerpoint/2010/main" val="694110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9"/>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9AC37D54-1F3C-4E74-97A4-F6CB5A4CC637}" type="datetime1">
              <a:rPr lang="fr-FR" smtClean="0"/>
              <a:t>11/01/2024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E226FF0-291E-42B3-BDD4-78EB60E90F94}" type="slidenum">
              <a:rPr lang="fr-FR" smtClean="0"/>
              <a:t>‹N°›</a:t>
            </a:fld>
            <a:endParaRPr lang="fr-FR"/>
          </a:p>
        </p:txBody>
      </p:sp>
    </p:spTree>
    <p:extLst>
      <p:ext uri="{BB962C8B-B14F-4D97-AF65-F5344CB8AC3E}">
        <p14:creationId xmlns:p14="http://schemas.microsoft.com/office/powerpoint/2010/main" val="1550740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8E86748-F2CF-445D-B1A9-8F2DB9D273D7}" type="datetime1">
              <a:rPr lang="fr-FR" smtClean="0"/>
              <a:t>11/01/2024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E226FF0-291E-42B3-BDD4-78EB60E90F94}" type="slidenum">
              <a:rPr lang="fr-FR" smtClean="0"/>
              <a:t>‹N°›</a:t>
            </a:fld>
            <a:endParaRPr lang="fr-FR"/>
          </a:p>
        </p:txBody>
      </p:sp>
    </p:spTree>
    <p:extLst>
      <p:ext uri="{BB962C8B-B14F-4D97-AF65-F5344CB8AC3E}">
        <p14:creationId xmlns:p14="http://schemas.microsoft.com/office/powerpoint/2010/main" val="812666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2"/>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42"/>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78F4E17-7347-495F-860E-1B3D3A723D3A}" type="datetime1">
              <a:rPr lang="fr-FR" smtClean="0"/>
              <a:t>11/01/2024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E226FF0-291E-42B3-BDD4-78EB60E90F94}" type="slidenum">
              <a:rPr lang="fr-FR" smtClean="0"/>
              <a:t>‹N°›</a:t>
            </a:fld>
            <a:endParaRPr lang="fr-FR"/>
          </a:p>
        </p:txBody>
      </p:sp>
    </p:spTree>
    <p:extLst>
      <p:ext uri="{BB962C8B-B14F-4D97-AF65-F5344CB8AC3E}">
        <p14:creationId xmlns:p14="http://schemas.microsoft.com/office/powerpoint/2010/main" val="52059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821CBE4-0824-4B8F-A386-C2E2EB0543DC}" type="datetime1">
              <a:rPr lang="fr-FR" smtClean="0"/>
              <a:t>11/01/2024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E226FF0-291E-42B3-BDD4-78EB60E90F94}" type="slidenum">
              <a:rPr lang="fr-FR" smtClean="0"/>
              <a:t>‹N°›</a:t>
            </a:fld>
            <a:endParaRPr lang="fr-FR"/>
          </a:p>
        </p:txBody>
      </p:sp>
    </p:spTree>
    <p:extLst>
      <p:ext uri="{BB962C8B-B14F-4D97-AF65-F5344CB8AC3E}">
        <p14:creationId xmlns:p14="http://schemas.microsoft.com/office/powerpoint/2010/main" val="72415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4"/>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68A1B462-5C9A-46B6-8FC4-D8E4D9FDA5DC}" type="datetime1">
              <a:rPr lang="fr-FR" smtClean="0"/>
              <a:t>11/01/2024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E226FF0-291E-42B3-BDD4-78EB60E90F94}" type="slidenum">
              <a:rPr lang="fr-FR" smtClean="0"/>
              <a:t>‹N°›</a:t>
            </a:fld>
            <a:endParaRPr lang="fr-FR"/>
          </a:p>
        </p:txBody>
      </p:sp>
    </p:spTree>
    <p:extLst>
      <p:ext uri="{BB962C8B-B14F-4D97-AF65-F5344CB8AC3E}">
        <p14:creationId xmlns:p14="http://schemas.microsoft.com/office/powerpoint/2010/main" val="2055305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3FDBD81D-B1D1-44F6-957F-EBD4E585D6C4}" type="datetime1">
              <a:rPr lang="fr-FR" smtClean="0"/>
              <a:t>11/01/2024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E226FF0-291E-42B3-BDD4-78EB60E90F94}" type="slidenum">
              <a:rPr lang="fr-FR" smtClean="0"/>
              <a:t>‹N°›</a:t>
            </a:fld>
            <a:endParaRPr lang="fr-FR"/>
          </a:p>
        </p:txBody>
      </p:sp>
    </p:spTree>
    <p:extLst>
      <p:ext uri="{BB962C8B-B14F-4D97-AF65-F5344CB8AC3E}">
        <p14:creationId xmlns:p14="http://schemas.microsoft.com/office/powerpoint/2010/main" val="4101237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EDF04EFA-46B7-41C4-B3F9-BD939C87E65C}" type="datetime1">
              <a:rPr lang="fr-FR" smtClean="0"/>
              <a:t>11/01/2024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E226FF0-291E-42B3-BDD4-78EB60E90F94}" type="slidenum">
              <a:rPr lang="fr-FR" smtClean="0"/>
              <a:t>‹N°›</a:t>
            </a:fld>
            <a:endParaRPr lang="fr-FR"/>
          </a:p>
        </p:txBody>
      </p:sp>
    </p:spTree>
    <p:extLst>
      <p:ext uri="{BB962C8B-B14F-4D97-AF65-F5344CB8AC3E}">
        <p14:creationId xmlns:p14="http://schemas.microsoft.com/office/powerpoint/2010/main" val="1225644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96990334-0AB7-45DD-B955-AB040CD85CC4}" type="datetime1">
              <a:rPr lang="fr-FR" smtClean="0"/>
              <a:t>11/01/2024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E226FF0-291E-42B3-BDD4-78EB60E90F94}" type="slidenum">
              <a:rPr lang="fr-FR" smtClean="0"/>
              <a:t>‹N°›</a:t>
            </a:fld>
            <a:endParaRPr lang="fr-FR"/>
          </a:p>
        </p:txBody>
      </p:sp>
    </p:spTree>
    <p:extLst>
      <p:ext uri="{BB962C8B-B14F-4D97-AF65-F5344CB8AC3E}">
        <p14:creationId xmlns:p14="http://schemas.microsoft.com/office/powerpoint/2010/main" val="2903542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183198A-F323-453B-86EC-D325636FA03E}" type="datetime1">
              <a:rPr lang="fr-FR" smtClean="0"/>
              <a:t>11/01/2024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E226FF0-291E-42B3-BDD4-78EB60E90F94}" type="slidenum">
              <a:rPr lang="fr-FR" smtClean="0"/>
              <a:t>‹N°›</a:t>
            </a:fld>
            <a:endParaRPr lang="fr-FR"/>
          </a:p>
        </p:txBody>
      </p:sp>
    </p:spTree>
    <p:extLst>
      <p:ext uri="{BB962C8B-B14F-4D97-AF65-F5344CB8AC3E}">
        <p14:creationId xmlns:p14="http://schemas.microsoft.com/office/powerpoint/2010/main" val="721902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4C162045-949E-4BF5-AC2E-9791A3FF34F9}" type="datetime1">
              <a:rPr lang="fr-FR" smtClean="0"/>
              <a:t>11/01/2024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E226FF0-291E-42B3-BDD4-78EB60E90F94}" type="slidenum">
              <a:rPr lang="fr-FR" smtClean="0"/>
              <a:t>‹N°›</a:t>
            </a:fld>
            <a:endParaRPr lang="fr-FR"/>
          </a:p>
        </p:txBody>
      </p:sp>
    </p:spTree>
    <p:extLst>
      <p:ext uri="{BB962C8B-B14F-4D97-AF65-F5344CB8AC3E}">
        <p14:creationId xmlns:p14="http://schemas.microsoft.com/office/powerpoint/2010/main" val="724675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24150415-D27D-4126-A5D5-C7374CFAE1B7}" type="datetime1">
              <a:rPr lang="fr-FR" smtClean="0"/>
              <a:t>11/01/2024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E226FF0-291E-42B3-BDD4-78EB60E90F94}" type="slidenum">
              <a:rPr lang="fr-FR" smtClean="0"/>
              <a:t>‹N°›</a:t>
            </a:fld>
            <a:endParaRPr lang="fr-FR"/>
          </a:p>
        </p:txBody>
      </p:sp>
    </p:spTree>
    <p:extLst>
      <p:ext uri="{BB962C8B-B14F-4D97-AF65-F5344CB8AC3E}">
        <p14:creationId xmlns:p14="http://schemas.microsoft.com/office/powerpoint/2010/main" val="3141400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434386-3A67-4981-85D8-A9F1E18BBE31}" type="datetime1">
              <a:rPr lang="fr-FR" smtClean="0"/>
              <a:t>11/01/2024</a:t>
            </a:fld>
            <a:endParaRPr lang="fr-FR"/>
          </a:p>
        </p:txBody>
      </p:sp>
      <p:sp>
        <p:nvSpPr>
          <p:cNvPr id="5" name="Espace réservé du pied de page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26FF0-291E-42B3-BDD4-78EB60E90F94}" type="slidenum">
              <a:rPr lang="fr-FR" smtClean="0"/>
              <a:t>‹N°›</a:t>
            </a:fld>
            <a:endParaRPr lang="fr-FR"/>
          </a:p>
        </p:txBody>
      </p:sp>
    </p:spTree>
    <p:extLst>
      <p:ext uri="{BB962C8B-B14F-4D97-AF65-F5344CB8AC3E}">
        <p14:creationId xmlns:p14="http://schemas.microsoft.com/office/powerpoint/2010/main" val="22147456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emf"/></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chart" Target="../charts/chart2.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3.jpg"/><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11.png"/><Relationship Id="rId7"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chart" Target="../charts/chart5.xml"/><Relationship Id="rId4" Type="http://schemas.openxmlformats.org/officeDocument/2006/relationships/chart" Target="../charts/chart4.xml"/><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chart" Target="../charts/chart7.xml"/><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8" Type="http://schemas.openxmlformats.org/officeDocument/2006/relationships/chart" Target="../charts/chart12.xml"/><Relationship Id="rId13" Type="http://schemas.openxmlformats.org/officeDocument/2006/relationships/image" Target="../media/image33.jpg"/><Relationship Id="rId3" Type="http://schemas.openxmlformats.org/officeDocument/2006/relationships/image" Target="../media/image11.png"/><Relationship Id="rId7" Type="http://schemas.openxmlformats.org/officeDocument/2006/relationships/chart" Target="../charts/chart11.xml"/><Relationship Id="rId12"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chart" Target="../charts/chart10.xml"/><Relationship Id="rId11" Type="http://schemas.openxmlformats.org/officeDocument/2006/relationships/image" Target="../media/image37.png"/><Relationship Id="rId5" Type="http://schemas.openxmlformats.org/officeDocument/2006/relationships/chart" Target="../charts/chart9.xml"/><Relationship Id="rId15" Type="http://schemas.openxmlformats.org/officeDocument/2006/relationships/image" Target="../media/image10.png"/><Relationship Id="rId10" Type="http://schemas.openxmlformats.org/officeDocument/2006/relationships/image" Target="../media/image36.jpeg"/><Relationship Id="rId4" Type="http://schemas.openxmlformats.org/officeDocument/2006/relationships/chart" Target="../charts/chart8.xml"/><Relationship Id="rId9" Type="http://schemas.openxmlformats.org/officeDocument/2006/relationships/chart" Target="../charts/chart13.xml"/><Relationship Id="rId1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chart" Target="../charts/chart14.xml"/><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1.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4.png"/><Relationship Id="rId5" Type="http://schemas.openxmlformats.org/officeDocument/2006/relationships/image" Target="../media/image7.emf"/><Relationship Id="rId10" Type="http://schemas.openxmlformats.org/officeDocument/2006/relationships/image" Target="../media/image3.jpeg"/><Relationship Id="rId4" Type="http://schemas.openxmlformats.org/officeDocument/2006/relationships/image" Target="../media/image6.png"/><Relationship Id="rId9"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0.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1.png"/><Relationship Id="rId7" Type="http://schemas.openxmlformats.org/officeDocument/2006/relationships/image" Target="../media/image23.png"/><Relationship Id="rId12"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11.png"/><Relationship Id="rId7" Type="http://schemas.openxmlformats.org/officeDocument/2006/relationships/image" Target="../media/image23.svg"/><Relationship Id="rId12" Type="http://schemas.openxmlformats.org/officeDocument/2006/relationships/image" Target="../media/image25.png"/><Relationship Id="rId2" Type="http://schemas.openxmlformats.org/officeDocument/2006/relationships/notesSlide" Target="../notesSlides/notesSlide7.xml"/><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26.jpeg"/><Relationship Id="rId9" Type="http://schemas.openxmlformats.org/officeDocument/2006/relationships/image" Target="../media/image25.sv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9.png"/><Relationship Id="rId18" Type="http://schemas.openxmlformats.org/officeDocument/2006/relationships/image" Target="../media/image32.png"/><Relationship Id="rId3" Type="http://schemas.openxmlformats.org/officeDocument/2006/relationships/image" Target="../media/image11.pn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4.svg"/><Relationship Id="rId2" Type="http://schemas.openxmlformats.org/officeDocument/2006/relationships/notesSlide" Target="../notesSlides/notesSlide8.xml"/><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7.png"/><Relationship Id="rId15" Type="http://schemas.openxmlformats.org/officeDocument/2006/relationships/image" Target="../media/image30.jpeg"/><Relationship Id="rId10" Type="http://schemas.openxmlformats.org/officeDocument/2006/relationships/image" Target="../media/image24.png"/><Relationship Id="rId19" Type="http://schemas.openxmlformats.org/officeDocument/2006/relationships/image" Target="../media/image10.png"/><Relationship Id="rId4" Type="http://schemas.openxmlformats.org/officeDocument/2006/relationships/image" Target="../media/image21.png"/><Relationship Id="rId9" Type="http://schemas.openxmlformats.org/officeDocument/2006/relationships/image" Target="../media/image25.svg"/><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1.png"/><Relationship Id="rId7"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10.png"/><Relationship Id="rId5" Type="http://schemas.openxmlformats.org/officeDocument/2006/relationships/image" Target="../media/image34.png"/><Relationship Id="rId10" Type="http://schemas.openxmlformats.org/officeDocument/2006/relationships/image" Target="../media/image39.jpg"/><Relationship Id="rId4" Type="http://schemas.openxmlformats.org/officeDocument/2006/relationships/image" Target="../media/image33.jpg"/><Relationship Id="rId9"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336704"/>
            <a:ext cx="9144000" cy="548680"/>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1" name="Rectangle 2"/>
          <p:cNvSpPr txBox="1">
            <a:spLocks noChangeArrowheads="1"/>
          </p:cNvSpPr>
          <p:nvPr/>
        </p:nvSpPr>
        <p:spPr>
          <a:xfrm>
            <a:off x="193104" y="1521993"/>
            <a:ext cx="8860935" cy="1728192"/>
          </a:xfrm>
          <a:prstGeom prst="rect">
            <a:avLst/>
          </a:prstGeom>
          <a:noFill/>
          <a:ln/>
        </p:spPr>
        <p:txBody>
          <a:bodyPr>
            <a:normAutofit/>
          </a:bodyPr>
          <a:lstStyle/>
          <a:p>
            <a:pPr lvl="0" algn="ctr">
              <a:lnSpc>
                <a:spcPct val="110000"/>
              </a:lnSpc>
              <a:spcBef>
                <a:spcPct val="0"/>
              </a:spcBef>
              <a:defRPr/>
            </a:pPr>
            <a:r>
              <a:rPr lang="fr-FR" sz="2800" b="1" dirty="0">
                <a:latin typeface="Arial" panose="020B0604020202020204" pitchFamily="34" charset="0"/>
                <a:cs typeface="Arial" panose="020B0604020202020204" pitchFamily="34" charset="0"/>
              </a:rPr>
              <a:t>Quels effets de l’environnement et des stratégies de lutte sur les charges virales?</a:t>
            </a:r>
          </a:p>
          <a:p>
            <a:pPr lvl="0" algn="ctr">
              <a:lnSpc>
                <a:spcPct val="110000"/>
              </a:lnSpc>
              <a:spcBef>
                <a:spcPct val="0"/>
              </a:spcBef>
              <a:defRPr/>
            </a:pPr>
            <a:r>
              <a:rPr lang="fr-FR" sz="2800" b="1" dirty="0">
                <a:latin typeface="Arial" panose="020B0604020202020204" pitchFamily="34" charset="0"/>
                <a:cs typeface="Arial" panose="020B0604020202020204" pitchFamily="34" charset="0"/>
              </a:rPr>
              <a:t>Relation Abeilles/Varroa/Virus</a:t>
            </a:r>
            <a:endParaRPr lang="fr-FR" sz="2400" b="1" dirty="0">
              <a:latin typeface="Arial" panose="020B0604020202020204" pitchFamily="34" charset="0"/>
              <a:cs typeface="Arial" panose="020B0604020202020204" pitchFamily="34" charset="0"/>
            </a:endParaRPr>
          </a:p>
        </p:txBody>
      </p:sp>
      <p:sp>
        <p:nvSpPr>
          <p:cNvPr id="6" name="Text Box 9"/>
          <p:cNvSpPr txBox="1">
            <a:spLocks noChangeArrowheads="1"/>
          </p:cNvSpPr>
          <p:nvPr/>
        </p:nvSpPr>
        <p:spPr bwMode="auto">
          <a:xfrm>
            <a:off x="5164183" y="6426378"/>
            <a:ext cx="3894708" cy="369332"/>
          </a:xfrm>
          <a:prstGeom prst="rect">
            <a:avLst/>
          </a:prstGeom>
          <a:noFill/>
          <a:ln w="9525">
            <a:noFill/>
            <a:miter lim="800000"/>
            <a:headEnd/>
            <a:tailEnd/>
          </a:ln>
          <a:effectLst/>
        </p:spPr>
        <p:txBody>
          <a:bodyPr wrap="square">
            <a:spAutoFit/>
          </a:bodyPr>
          <a:lstStyle/>
          <a:p>
            <a:pPr algn="r" eaLnBrk="0" hangingPunct="0">
              <a:spcBef>
                <a:spcPct val="50000"/>
              </a:spcBef>
            </a:pPr>
            <a:r>
              <a:rPr lang="fr-FR" dirty="0" err="1">
                <a:latin typeface="Arial" pitchFamily="34" charset="0"/>
                <a:ea typeface="MS PGothic" pitchFamily="34" charset="-128"/>
                <a:cs typeface="Arial" pitchFamily="34" charset="0"/>
              </a:rPr>
              <a:t>Pelleautier</a:t>
            </a:r>
            <a:r>
              <a:rPr lang="fr-FR" dirty="0">
                <a:latin typeface="Arial" pitchFamily="34" charset="0"/>
                <a:ea typeface="MS PGothic" pitchFamily="34" charset="-128"/>
                <a:cs typeface="Arial" pitchFamily="34" charset="0"/>
              </a:rPr>
              <a:t> : 11 janvier/</a:t>
            </a:r>
            <a:r>
              <a:rPr lang="fr-FR" dirty="0" err="1">
                <a:latin typeface="Arial" pitchFamily="34" charset="0"/>
                <a:ea typeface="MS PGothic" pitchFamily="34" charset="-128"/>
                <a:cs typeface="Arial" pitchFamily="34" charset="0"/>
              </a:rPr>
              <a:t>gennaio</a:t>
            </a:r>
            <a:r>
              <a:rPr lang="fr-FR" dirty="0">
                <a:latin typeface="Arial" pitchFamily="34" charset="0"/>
                <a:ea typeface="MS PGothic" pitchFamily="34" charset="-128"/>
                <a:cs typeface="Arial" pitchFamily="34" charset="0"/>
              </a:rPr>
              <a:t> 2024</a:t>
            </a:r>
          </a:p>
        </p:txBody>
      </p:sp>
      <p:sp>
        <p:nvSpPr>
          <p:cNvPr id="7" name="Text Box 9"/>
          <p:cNvSpPr txBox="1">
            <a:spLocks noChangeArrowheads="1"/>
          </p:cNvSpPr>
          <p:nvPr/>
        </p:nvSpPr>
        <p:spPr bwMode="auto">
          <a:xfrm>
            <a:off x="242230" y="6439226"/>
            <a:ext cx="6913172" cy="369332"/>
          </a:xfrm>
          <a:prstGeom prst="rect">
            <a:avLst/>
          </a:prstGeom>
          <a:noFill/>
          <a:ln w="9525">
            <a:noFill/>
            <a:miter lim="800000"/>
            <a:headEnd/>
            <a:tailEnd/>
          </a:ln>
          <a:effectLst/>
        </p:spPr>
        <p:txBody>
          <a:bodyPr wrap="square">
            <a:spAutoFit/>
          </a:bodyPr>
          <a:lstStyle/>
          <a:p>
            <a:pPr eaLnBrk="0" hangingPunct="0">
              <a:spcBef>
                <a:spcPct val="50000"/>
              </a:spcBef>
            </a:pPr>
            <a:r>
              <a:rPr lang="fr-FR" dirty="0">
                <a:latin typeface="Arial" pitchFamily="34" charset="0"/>
                <a:ea typeface="MS PGothic" pitchFamily="34" charset="-128"/>
                <a:cs typeface="Arial" pitchFamily="34" charset="0"/>
              </a:rPr>
              <a:t>Restitution finale / </a:t>
            </a:r>
            <a:r>
              <a:rPr lang="fr-FR" dirty="0" err="1">
                <a:latin typeface="Arial" pitchFamily="34" charset="0"/>
                <a:ea typeface="MS PGothic" pitchFamily="34" charset="-128"/>
                <a:cs typeface="Arial" pitchFamily="34" charset="0"/>
              </a:rPr>
              <a:t>Incontro</a:t>
            </a:r>
            <a:r>
              <a:rPr lang="fr-FR" dirty="0">
                <a:latin typeface="Arial" pitchFamily="34" charset="0"/>
                <a:ea typeface="MS PGothic" pitchFamily="34" charset="-128"/>
                <a:cs typeface="Arial" pitchFamily="34" charset="0"/>
              </a:rPr>
              <a:t> </a:t>
            </a:r>
            <a:r>
              <a:rPr lang="fr-FR" dirty="0" err="1">
                <a:latin typeface="Arial" pitchFamily="34" charset="0"/>
                <a:ea typeface="MS PGothic" pitchFamily="34" charset="-128"/>
                <a:cs typeface="Arial" pitchFamily="34" charset="0"/>
              </a:rPr>
              <a:t>divulgativo</a:t>
            </a:r>
            <a:r>
              <a:rPr lang="fr-FR" dirty="0">
                <a:latin typeface="Arial" pitchFamily="34" charset="0"/>
                <a:ea typeface="MS PGothic" pitchFamily="34" charset="-128"/>
                <a:cs typeface="Arial" pitchFamily="34" charset="0"/>
              </a:rPr>
              <a:t> finale</a:t>
            </a:r>
          </a:p>
        </p:txBody>
      </p:sp>
      <p:grpSp>
        <p:nvGrpSpPr>
          <p:cNvPr id="18" name="Groupe 17">
            <a:extLst>
              <a:ext uri="{FF2B5EF4-FFF2-40B4-BE49-F238E27FC236}">
                <a16:creationId xmlns:a16="http://schemas.microsoft.com/office/drawing/2014/main" id="{91F71E12-9892-DE49-A490-9C0E23EEA1E2}"/>
              </a:ext>
            </a:extLst>
          </p:cNvPr>
          <p:cNvGrpSpPr>
            <a:grpSpLocks noChangeAspect="1"/>
          </p:cNvGrpSpPr>
          <p:nvPr/>
        </p:nvGrpSpPr>
        <p:grpSpPr>
          <a:xfrm>
            <a:off x="2574011" y="134991"/>
            <a:ext cx="3795489" cy="1282144"/>
            <a:chOff x="4624637" y="89277"/>
            <a:chExt cx="4643958" cy="1568761"/>
          </a:xfrm>
        </p:grpSpPr>
        <p:pic>
          <p:nvPicPr>
            <p:cNvPr id="19" name="Image 18">
              <a:extLst>
                <a:ext uri="{FF2B5EF4-FFF2-40B4-BE49-F238E27FC236}">
                  <a16:creationId xmlns:a16="http://schemas.microsoft.com/office/drawing/2014/main" id="{2C09E720-18E7-A048-A217-301CB664262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24880" y="89277"/>
              <a:ext cx="2843715" cy="1485523"/>
            </a:xfrm>
            <a:prstGeom prst="rect">
              <a:avLst/>
            </a:prstGeom>
          </p:spPr>
        </p:pic>
        <p:pic>
          <p:nvPicPr>
            <p:cNvPr id="21" name="Image 20">
              <a:extLst>
                <a:ext uri="{FF2B5EF4-FFF2-40B4-BE49-F238E27FC236}">
                  <a16:creationId xmlns:a16="http://schemas.microsoft.com/office/drawing/2014/main" id="{F091ACFF-DF3D-A947-8CA1-B4B74C86802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24637" y="89277"/>
              <a:ext cx="1575763" cy="1568761"/>
            </a:xfrm>
            <a:prstGeom prst="rect">
              <a:avLst/>
            </a:prstGeom>
          </p:spPr>
        </p:pic>
      </p:grpSp>
      <p:pic>
        <p:nvPicPr>
          <p:cNvPr id="14" name="Picture 2" descr="llustration Atelier européen sur la bioéconomie">
            <a:extLst>
              <a:ext uri="{FF2B5EF4-FFF2-40B4-BE49-F238E27FC236}">
                <a16:creationId xmlns:a16="http://schemas.microsoft.com/office/drawing/2014/main" id="{C4E9194E-DC4F-2248-954F-F7F223471FC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232265"/>
            <a:ext cx="2574011" cy="93600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8080" y="232265"/>
            <a:ext cx="2610811" cy="1171898"/>
          </a:xfrm>
          <a:prstGeom prst="rect">
            <a:avLst/>
          </a:prstGeom>
        </p:spPr>
      </p:pic>
      <p:pic>
        <p:nvPicPr>
          <p:cNvPr id="8" name="Image 7"/>
          <p:cNvPicPr>
            <a:picLocks noChangeAspect="1"/>
          </p:cNvPicPr>
          <p:nvPr/>
        </p:nvPicPr>
        <p:blipFill>
          <a:blip r:embed="rId7"/>
          <a:stretch>
            <a:fillRect/>
          </a:stretch>
        </p:blipFill>
        <p:spPr>
          <a:xfrm>
            <a:off x="1412377" y="3832940"/>
            <a:ext cx="1503067" cy="1503067"/>
          </a:xfrm>
          <a:prstGeom prst="rect">
            <a:avLst/>
          </a:prstGeom>
        </p:spPr>
      </p:pic>
      <p:pic>
        <p:nvPicPr>
          <p:cNvPr id="9" name="Image 8"/>
          <p:cNvPicPr>
            <a:picLocks noChangeAspect="1"/>
          </p:cNvPicPr>
          <p:nvPr/>
        </p:nvPicPr>
        <p:blipFill>
          <a:blip r:embed="rId8"/>
          <a:stretch>
            <a:fillRect/>
          </a:stretch>
        </p:blipFill>
        <p:spPr>
          <a:xfrm>
            <a:off x="2983587" y="3826230"/>
            <a:ext cx="1503067" cy="1509777"/>
          </a:xfrm>
          <a:prstGeom prst="rect">
            <a:avLst/>
          </a:prstGeom>
        </p:spPr>
      </p:pic>
      <p:pic>
        <p:nvPicPr>
          <p:cNvPr id="16" name="Image 15"/>
          <p:cNvPicPr>
            <a:picLocks noChangeAspect="1"/>
          </p:cNvPicPr>
          <p:nvPr/>
        </p:nvPicPr>
        <p:blipFill>
          <a:blip r:embed="rId9"/>
          <a:stretch>
            <a:fillRect/>
          </a:stretch>
        </p:blipFill>
        <p:spPr>
          <a:xfrm>
            <a:off x="141532" y="5722907"/>
            <a:ext cx="4121773" cy="399789"/>
          </a:xfrm>
          <a:prstGeom prst="rect">
            <a:avLst/>
          </a:prstGeom>
        </p:spPr>
      </p:pic>
      <p:pic>
        <p:nvPicPr>
          <p:cNvPr id="17" name="Image 16"/>
          <p:cNvPicPr>
            <a:picLocks noChangeAspect="1"/>
          </p:cNvPicPr>
          <p:nvPr/>
        </p:nvPicPr>
        <p:blipFill>
          <a:blip r:embed="rId10"/>
          <a:stretch>
            <a:fillRect/>
          </a:stretch>
        </p:blipFill>
        <p:spPr>
          <a:xfrm>
            <a:off x="193104" y="3885673"/>
            <a:ext cx="1205556" cy="1536753"/>
          </a:xfrm>
          <a:prstGeom prst="rect">
            <a:avLst/>
          </a:prstGeom>
        </p:spPr>
      </p:pic>
      <p:pic>
        <p:nvPicPr>
          <p:cNvPr id="23" name="Image 22"/>
          <p:cNvPicPr>
            <a:picLocks noChangeAspect="1"/>
          </p:cNvPicPr>
          <p:nvPr/>
        </p:nvPicPr>
        <p:blipFill>
          <a:blip r:embed="rId11"/>
          <a:stretch>
            <a:fillRect/>
          </a:stretch>
        </p:blipFill>
        <p:spPr>
          <a:xfrm>
            <a:off x="4517497" y="3240323"/>
            <a:ext cx="4633362" cy="3109229"/>
          </a:xfrm>
          <a:prstGeom prst="rect">
            <a:avLst/>
          </a:prstGeom>
        </p:spPr>
      </p:pic>
      <p:pic>
        <p:nvPicPr>
          <p:cNvPr id="24" name="Image 23"/>
          <p:cNvPicPr/>
          <p:nvPr/>
        </p:nvPicPr>
        <p:blipFill>
          <a:blip r:embed="rId12">
            <a:extLst>
              <a:ext uri="{28A0092B-C50C-407E-A947-70E740481C1C}">
                <a14:useLocalDpi xmlns:a14="http://schemas.microsoft.com/office/drawing/2010/main" val="0"/>
              </a:ext>
            </a:extLst>
          </a:blip>
          <a:srcRect/>
          <a:stretch>
            <a:fillRect/>
          </a:stretch>
        </p:blipFill>
        <p:spPr bwMode="auto">
          <a:xfrm>
            <a:off x="86475" y="2234690"/>
            <a:ext cx="784860" cy="784860"/>
          </a:xfrm>
          <a:prstGeom prst="rect">
            <a:avLst/>
          </a:prstGeom>
          <a:noFill/>
          <a:ln>
            <a:noFill/>
          </a:ln>
        </p:spPr>
      </p:pic>
      <p:pic>
        <p:nvPicPr>
          <p:cNvPr id="25" name="Image 24"/>
          <p:cNvPicPr/>
          <p:nvPr/>
        </p:nvPicPr>
        <p:blipFill>
          <a:blip r:embed="rId12">
            <a:extLst>
              <a:ext uri="{28A0092B-C50C-407E-A947-70E740481C1C}">
                <a14:useLocalDpi xmlns:a14="http://schemas.microsoft.com/office/drawing/2010/main" val="0"/>
              </a:ext>
            </a:extLst>
          </a:blip>
          <a:srcRect/>
          <a:stretch>
            <a:fillRect/>
          </a:stretch>
        </p:blipFill>
        <p:spPr bwMode="auto">
          <a:xfrm rot="17647363">
            <a:off x="487687" y="2831378"/>
            <a:ext cx="784860" cy="784860"/>
          </a:xfrm>
          <a:prstGeom prst="rect">
            <a:avLst/>
          </a:prstGeom>
          <a:noFill/>
          <a:ln>
            <a:noFill/>
          </a:ln>
        </p:spPr>
      </p:pic>
    </p:spTree>
    <p:extLst>
      <p:ext uri="{BB962C8B-B14F-4D97-AF65-F5344CB8AC3E}">
        <p14:creationId xmlns:p14="http://schemas.microsoft.com/office/powerpoint/2010/main" val="2794694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967914"/>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6" name="ZoneTexte 4"/>
          <p:cNvSpPr txBox="1"/>
          <p:nvPr/>
        </p:nvSpPr>
        <p:spPr>
          <a:xfrm>
            <a:off x="107504" y="13807"/>
            <a:ext cx="3842719" cy="1384995"/>
          </a:xfrm>
          <a:prstGeom prst="rect">
            <a:avLst/>
          </a:prstGeom>
          <a:noFill/>
        </p:spPr>
        <p:txBody>
          <a:bodyPr wrap="none" rtlCol="0">
            <a:spAutoFit/>
          </a:bodyPr>
          <a:lstStyle/>
          <a:p>
            <a:r>
              <a:rPr lang="fr-FR" sz="2800" b="1" dirty="0">
                <a:solidFill>
                  <a:srgbClr val="000000"/>
                </a:solidFill>
                <a:latin typeface="Arial" pitchFamily="34" charset="0"/>
                <a:cs typeface="Arial" pitchFamily="34" charset="0"/>
              </a:rPr>
              <a:t>Méthodes</a:t>
            </a:r>
          </a:p>
          <a:p>
            <a:r>
              <a:rPr lang="fr-FR" sz="2800" b="1" dirty="0">
                <a:solidFill>
                  <a:srgbClr val="000000"/>
                </a:solidFill>
                <a:latin typeface="Arial" pitchFamily="34" charset="0"/>
                <a:cs typeface="Arial" pitchFamily="34" charset="0"/>
              </a:rPr>
              <a:t>Les échantillonnages</a:t>
            </a:r>
          </a:p>
          <a:p>
            <a:r>
              <a:rPr lang="fr-FR" sz="2800" b="1" dirty="0">
                <a:solidFill>
                  <a:srgbClr val="000000"/>
                </a:solidFill>
                <a:latin typeface="Arial" pitchFamily="34" charset="0"/>
                <a:cs typeface="Arial" pitchFamily="34" charset="0"/>
              </a:rPr>
              <a:t> </a:t>
            </a:r>
          </a:p>
        </p:txBody>
      </p:sp>
      <p:pic>
        <p:nvPicPr>
          <p:cNvPr id="8" name="Image 7"/>
          <p:cNvPicPr>
            <a:picLocks noChangeAspect="1"/>
          </p:cNvPicPr>
          <p:nvPr/>
        </p:nvPicPr>
        <p:blipFill>
          <a:blip r:embed="rId3"/>
          <a:stretch>
            <a:fillRect/>
          </a:stretch>
        </p:blipFill>
        <p:spPr>
          <a:xfrm>
            <a:off x="7167154" y="0"/>
            <a:ext cx="1976846" cy="964432"/>
          </a:xfrm>
          <a:prstGeom prst="rect">
            <a:avLst/>
          </a:prstGeom>
        </p:spPr>
      </p:pic>
      <p:pic>
        <p:nvPicPr>
          <p:cNvPr id="9" name="Google Shape;312;p18" descr="Una cama con cobijas blancas&#10;&#10;Descripción generada automáticamente con confianza baja">
            <a:extLst>
              <a:ext uri="{FF2B5EF4-FFF2-40B4-BE49-F238E27FC236}">
                <a16:creationId xmlns:a16="http://schemas.microsoft.com/office/drawing/2014/main" id="{37DFB858-908B-543E-0497-13359C82490B}"/>
              </a:ext>
            </a:extLst>
          </p:cNvPr>
          <p:cNvPicPr preferRelativeResize="0">
            <a:picLocks noChangeAspect="1"/>
          </p:cNvPicPr>
          <p:nvPr/>
        </p:nvPicPr>
        <p:blipFill rotWithShape="1">
          <a:blip r:embed="rId4">
            <a:alphaModFix/>
          </a:blip>
          <a:srcRect t="-1" b="26665"/>
          <a:stretch/>
        </p:blipFill>
        <p:spPr>
          <a:xfrm>
            <a:off x="2655627" y="1280753"/>
            <a:ext cx="1728000" cy="2160000"/>
          </a:xfrm>
          <a:prstGeom prst="rect">
            <a:avLst/>
          </a:prstGeom>
          <a:noFill/>
          <a:ln>
            <a:noFill/>
          </a:ln>
        </p:spPr>
      </p:pic>
      <p:pic>
        <p:nvPicPr>
          <p:cNvPr id="10" name="Google Shape;313;p18" descr="Una bandeja con alimentos y bebidas&#10;&#10;Descripción generada automáticamente con confianza baja">
            <a:extLst>
              <a:ext uri="{FF2B5EF4-FFF2-40B4-BE49-F238E27FC236}">
                <a16:creationId xmlns:a16="http://schemas.microsoft.com/office/drawing/2014/main" id="{2EEBA856-C530-4D5F-A884-50DA405DE6D6}"/>
              </a:ext>
            </a:extLst>
          </p:cNvPr>
          <p:cNvPicPr preferRelativeResize="0">
            <a:picLocks noChangeAspect="1"/>
          </p:cNvPicPr>
          <p:nvPr/>
        </p:nvPicPr>
        <p:blipFill rotWithShape="1">
          <a:blip r:embed="rId5">
            <a:alphaModFix/>
          </a:blip>
          <a:srcRect t="12964" r="9583" b="35775"/>
          <a:stretch/>
        </p:blipFill>
        <p:spPr>
          <a:xfrm>
            <a:off x="4754692" y="1287884"/>
            <a:ext cx="1728000" cy="2160000"/>
          </a:xfrm>
          <a:prstGeom prst="rect">
            <a:avLst/>
          </a:prstGeom>
          <a:noFill/>
          <a:ln>
            <a:noFill/>
          </a:ln>
        </p:spPr>
      </p:pic>
      <p:pic>
        <p:nvPicPr>
          <p:cNvPr id="11" name="Google Shape;315;p18" descr="Imagen que contiene interior, cocina, mostrador, pequeño&#10;&#10;Descripción generada automáticamente">
            <a:extLst>
              <a:ext uri="{FF2B5EF4-FFF2-40B4-BE49-F238E27FC236}">
                <a16:creationId xmlns:a16="http://schemas.microsoft.com/office/drawing/2014/main" id="{635E5F8F-3F94-9C1D-56C2-3764386C560E}"/>
              </a:ext>
            </a:extLst>
          </p:cNvPr>
          <p:cNvPicPr preferRelativeResize="0">
            <a:picLocks noChangeAspect="1"/>
          </p:cNvPicPr>
          <p:nvPr/>
        </p:nvPicPr>
        <p:blipFill rotWithShape="1">
          <a:blip r:embed="rId6">
            <a:alphaModFix/>
          </a:blip>
          <a:srcRect l="8766" t="23821" r="10876" b="24670"/>
          <a:stretch/>
        </p:blipFill>
        <p:spPr>
          <a:xfrm>
            <a:off x="6903151" y="1287884"/>
            <a:ext cx="1728000" cy="2160000"/>
          </a:xfrm>
          <a:prstGeom prst="rect">
            <a:avLst/>
          </a:prstGeom>
          <a:noFill/>
          <a:ln>
            <a:noFill/>
          </a:ln>
        </p:spPr>
      </p:pic>
      <p:pic>
        <p:nvPicPr>
          <p:cNvPr id="12" name="Immagine 11">
            <a:extLst>
              <a:ext uri="{FF2B5EF4-FFF2-40B4-BE49-F238E27FC236}">
                <a16:creationId xmlns:a16="http://schemas.microsoft.com/office/drawing/2014/main" id="{9163FFEA-60CF-9A54-48DE-ED2E26E05B57}"/>
              </a:ext>
            </a:extLst>
          </p:cNvPr>
          <p:cNvPicPr>
            <a:picLocks noChangeAspect="1"/>
          </p:cNvPicPr>
          <p:nvPr/>
        </p:nvPicPr>
        <p:blipFill>
          <a:blip r:embed="rId7"/>
          <a:stretch>
            <a:fillRect/>
          </a:stretch>
        </p:blipFill>
        <p:spPr>
          <a:xfrm>
            <a:off x="487748" y="1278429"/>
            <a:ext cx="1796814" cy="2160000"/>
          </a:xfrm>
          <a:prstGeom prst="rect">
            <a:avLst/>
          </a:prstGeom>
        </p:spPr>
      </p:pic>
      <p:cxnSp>
        <p:nvCxnSpPr>
          <p:cNvPr id="13" name="Connettore 2 12">
            <a:extLst>
              <a:ext uri="{FF2B5EF4-FFF2-40B4-BE49-F238E27FC236}">
                <a16:creationId xmlns:a16="http://schemas.microsoft.com/office/drawing/2014/main" id="{9D4ABCA5-59F5-2414-1B60-83BC8EECFDFB}"/>
              </a:ext>
            </a:extLst>
          </p:cNvPr>
          <p:cNvCxnSpPr/>
          <p:nvPr/>
        </p:nvCxnSpPr>
        <p:spPr>
          <a:xfrm>
            <a:off x="2309259" y="2349750"/>
            <a:ext cx="321671" cy="8679"/>
          </a:xfrm>
          <a:prstGeom prst="straightConnector1">
            <a:avLst/>
          </a:prstGeom>
          <a:ln w="41275" cmpd="sng">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E716BB6B-AE28-A144-2744-457E4CBD6ED4}"/>
              </a:ext>
            </a:extLst>
          </p:cNvPr>
          <p:cNvSpPr txBox="1"/>
          <p:nvPr/>
        </p:nvSpPr>
        <p:spPr>
          <a:xfrm>
            <a:off x="1335329" y="4649352"/>
            <a:ext cx="2274067" cy="338554"/>
          </a:xfrm>
          <a:prstGeom prst="rect">
            <a:avLst/>
          </a:prstGeom>
          <a:noFill/>
        </p:spPr>
        <p:txBody>
          <a:bodyPr wrap="square" rtlCol="0">
            <a:spAutoFit/>
          </a:bodyPr>
          <a:lstStyle/>
          <a:p>
            <a:pPr algn="ctr"/>
            <a:r>
              <a:rPr lang="it-IT" sz="1600" dirty="0" err="1">
                <a:latin typeface="Times New Roman" panose="02020603050405020304" pitchFamily="18" charset="0"/>
                <a:cs typeface="Times New Roman" panose="02020603050405020304" pitchFamily="18" charset="0"/>
              </a:rPr>
              <a:t>Synthèse</a:t>
            </a:r>
            <a:r>
              <a:rPr lang="it-IT" sz="1600" dirty="0">
                <a:latin typeface="Times New Roman" panose="02020603050405020304" pitchFamily="18" charset="0"/>
                <a:cs typeface="Times New Roman" panose="02020603050405020304" pitchFamily="18" charset="0"/>
              </a:rPr>
              <a:t> de l'</a:t>
            </a:r>
            <a:r>
              <a:rPr lang="it-IT" sz="1600" dirty="0" err="1">
                <a:latin typeface="Times New Roman" panose="02020603050405020304" pitchFamily="18" charset="0"/>
                <a:cs typeface="Times New Roman" panose="02020603050405020304" pitchFamily="18" charset="0"/>
              </a:rPr>
              <a:t>ADNc</a:t>
            </a:r>
            <a:endParaRPr lang="it-IT" sz="1400" dirty="0">
              <a:latin typeface="Times New Roman" panose="02020603050405020304" pitchFamily="18" charset="0"/>
              <a:cs typeface="Times New Roman" panose="02020603050405020304" pitchFamily="18" charset="0"/>
            </a:endParaRPr>
          </a:p>
        </p:txBody>
      </p:sp>
      <p:sp>
        <p:nvSpPr>
          <p:cNvPr id="18" name="CasellaDiTesto 17">
            <a:extLst>
              <a:ext uri="{FF2B5EF4-FFF2-40B4-BE49-F238E27FC236}">
                <a16:creationId xmlns:a16="http://schemas.microsoft.com/office/drawing/2014/main" id="{4CC0BF07-9E61-ACA8-24C8-90C022D428C3}"/>
              </a:ext>
            </a:extLst>
          </p:cNvPr>
          <p:cNvSpPr txBox="1"/>
          <p:nvPr/>
        </p:nvSpPr>
        <p:spPr>
          <a:xfrm>
            <a:off x="3091544" y="4681584"/>
            <a:ext cx="2479935" cy="338554"/>
          </a:xfrm>
          <a:prstGeom prst="rect">
            <a:avLst/>
          </a:prstGeom>
          <a:noFill/>
        </p:spPr>
        <p:txBody>
          <a:bodyPr wrap="square">
            <a:spAutoFit/>
          </a:bodyPr>
          <a:lstStyle/>
          <a:p>
            <a:pPr algn="ctr"/>
            <a:r>
              <a:rPr lang="it-IT" sz="1600" dirty="0">
                <a:effectLst/>
                <a:latin typeface="Times New Roman" panose="02020603050405020304" pitchFamily="18" charset="0"/>
                <a:ea typeface="Calibri" panose="020F0502020204030204" pitchFamily="34" charset="0"/>
              </a:rPr>
              <a:t>RT-qPCR</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CasellaDiTesto 18">
            <a:extLst>
              <a:ext uri="{FF2B5EF4-FFF2-40B4-BE49-F238E27FC236}">
                <a16:creationId xmlns:a16="http://schemas.microsoft.com/office/drawing/2014/main" id="{859BFB80-A42D-5864-4A14-A08B5C2F6744}"/>
              </a:ext>
            </a:extLst>
          </p:cNvPr>
          <p:cNvSpPr txBox="1"/>
          <p:nvPr/>
        </p:nvSpPr>
        <p:spPr>
          <a:xfrm>
            <a:off x="5060343" y="3898153"/>
            <a:ext cx="2479935" cy="1923604"/>
          </a:xfrm>
          <a:prstGeom prst="rect">
            <a:avLst/>
          </a:prstGeom>
          <a:noFill/>
        </p:spPr>
        <p:txBody>
          <a:bodyPr wrap="square">
            <a:spAutoFit/>
          </a:bodyPr>
          <a:lstStyle/>
          <a:p>
            <a:pPr algn="ctr"/>
            <a:r>
              <a:rPr lang="it-IT" sz="1600" dirty="0" err="1">
                <a:effectLst/>
                <a:latin typeface="Times New Roman" panose="02020603050405020304" pitchFamily="18" charset="0"/>
                <a:ea typeface="Calibri" panose="020F0502020204030204" pitchFamily="34" charset="0"/>
              </a:rPr>
              <a:t>Quantification</a:t>
            </a:r>
            <a:r>
              <a:rPr lang="it-IT" sz="1600" dirty="0">
                <a:effectLst/>
                <a:latin typeface="Times New Roman" panose="02020603050405020304" pitchFamily="18" charset="0"/>
                <a:ea typeface="Calibri" panose="020F0502020204030204" pitchFamily="34" charset="0"/>
              </a:rPr>
              <a:t>:</a:t>
            </a:r>
          </a:p>
          <a:p>
            <a:pPr algn="ctr"/>
            <a:endParaRPr lang="it-IT" sz="1600" dirty="0">
              <a:effectLst/>
              <a:latin typeface="Times New Roman" panose="02020603050405020304" pitchFamily="18" charset="0"/>
              <a:ea typeface="Calibri" panose="020F0502020204030204" pitchFamily="34" charset="0"/>
            </a:endParaRPr>
          </a:p>
          <a:p>
            <a:pPr algn="ctr"/>
            <a:endParaRPr lang="it-IT" sz="700" dirty="0">
              <a:effectLst/>
              <a:latin typeface="Times New Roman" panose="02020603050405020304" pitchFamily="18" charset="0"/>
              <a:ea typeface="Calibri" panose="020F0502020204030204" pitchFamily="34" charset="0"/>
            </a:endParaRPr>
          </a:p>
          <a:p>
            <a:pPr algn="ctr"/>
            <a:r>
              <a:rPr kumimoji="0" lang="it-IT" sz="1600" i="0" u="none" strike="noStrike" kern="1200" cap="none" spc="0" normalizeH="0" baseline="0" noProof="0" dirty="0">
                <a:ln>
                  <a:noFill/>
                </a:ln>
                <a:uLnTx/>
                <a:uFillTx/>
                <a:latin typeface="Times New Roman" panose="02020603050405020304" pitchFamily="18" charset="0"/>
                <a:ea typeface="Calibri" panose="020F0502020204030204" pitchFamily="34" charset="0"/>
                <a:cs typeface="Times New Roman" panose="02020603050405020304" pitchFamily="18" charset="0"/>
              </a:rPr>
              <a:t>ABPV-</a:t>
            </a:r>
            <a:r>
              <a:rPr kumimoji="0" lang="it-IT" sz="1600" i="0" u="none" strike="noStrike" kern="1200" cap="none" spc="0" normalizeH="0" baseline="0" noProof="0" dirty="0" err="1">
                <a:ln>
                  <a:noFill/>
                </a:ln>
                <a:uLnTx/>
                <a:uFillTx/>
                <a:latin typeface="Times New Roman" panose="02020603050405020304" pitchFamily="18" charset="0"/>
                <a:ea typeface="Calibri" panose="020F0502020204030204" pitchFamily="34" charset="0"/>
                <a:cs typeface="Times New Roman" panose="02020603050405020304" pitchFamily="18" charset="0"/>
              </a:rPr>
              <a:t>complex</a:t>
            </a:r>
            <a:endParaRPr kumimoji="0" lang="it-IT" sz="1600" i="0" u="none" strike="noStrike" kern="1200" cap="none" spc="0" normalizeH="0" baseline="0" noProof="0" dirty="0">
              <a:ln>
                <a:noFill/>
              </a:ln>
              <a:uLnTx/>
              <a:uFillTx/>
              <a:latin typeface="Times New Roman" panose="02020603050405020304" pitchFamily="18" charset="0"/>
              <a:ea typeface="Calibri" panose="020F0502020204030204" pitchFamily="34" charset="0"/>
              <a:cs typeface="Times New Roman" panose="02020603050405020304" pitchFamily="18" charset="0"/>
            </a:endParaRPr>
          </a:p>
          <a:p>
            <a:pPr algn="ctr"/>
            <a:r>
              <a:rPr lang="it-IT" sz="1600" dirty="0">
                <a:effectLst/>
                <a:latin typeface="Times New Roman" panose="02020603050405020304" pitchFamily="18" charset="0"/>
                <a:ea typeface="Calibri" panose="020F0502020204030204" pitchFamily="34" charset="0"/>
                <a:cs typeface="Times New Roman" panose="02020603050405020304" pitchFamily="18" charset="0"/>
              </a:rPr>
              <a:t>BQCV</a:t>
            </a:r>
          </a:p>
          <a:p>
            <a:pPr algn="ctr"/>
            <a:r>
              <a:rPr lang="it-IT" sz="1600" dirty="0">
                <a:latin typeface="Times New Roman" panose="02020603050405020304" pitchFamily="18" charset="0"/>
                <a:ea typeface="Calibri" panose="020F0502020204030204" pitchFamily="34" charset="0"/>
                <a:cs typeface="Times New Roman" panose="02020603050405020304" pitchFamily="18" charset="0"/>
              </a:rPr>
              <a:t>CBPV</a:t>
            </a:r>
            <a:endParaRPr lang="it-IT"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kumimoji="0" lang="it-IT" sz="1600" i="0" u="none" strike="noStrike" kern="1200" cap="none" spc="0" normalizeH="0" baseline="0" noProof="0" dirty="0">
                <a:ln>
                  <a:noFill/>
                </a:ln>
                <a:uLnTx/>
                <a:uFillTx/>
                <a:latin typeface="Times New Roman" panose="02020603050405020304" pitchFamily="18" charset="0"/>
                <a:ea typeface="Calibri" panose="020F0502020204030204" pitchFamily="34" charset="0"/>
                <a:cs typeface="Times New Roman" panose="02020603050405020304" pitchFamily="18" charset="0"/>
              </a:rPr>
              <a:t>DWV-</a:t>
            </a:r>
            <a:r>
              <a:rPr kumimoji="0" lang="it-IT" sz="1600" i="0" u="none" strike="noStrike" kern="1200" cap="none" spc="0" normalizeH="0" baseline="0" noProof="0" dirty="0" err="1">
                <a:ln>
                  <a:noFill/>
                </a:ln>
                <a:uLnTx/>
                <a:uFillTx/>
                <a:latin typeface="Times New Roman" panose="02020603050405020304" pitchFamily="18" charset="0"/>
                <a:ea typeface="Calibri" panose="020F0502020204030204" pitchFamily="34" charset="0"/>
                <a:cs typeface="Times New Roman" panose="02020603050405020304" pitchFamily="18" charset="0"/>
              </a:rPr>
              <a:t>complex</a:t>
            </a:r>
            <a:endParaRPr lang="it-IT" sz="1600" dirty="0">
              <a:latin typeface="Times New Roman" panose="02020603050405020304" pitchFamily="18" charset="0"/>
              <a:ea typeface="Calibri" panose="020F0502020204030204" pitchFamily="34" charset="0"/>
              <a:cs typeface="Times New Roman" panose="02020603050405020304" pitchFamily="18" charset="0"/>
            </a:endParaRPr>
          </a:p>
          <a:p>
            <a:pPr algn="ctr"/>
            <a:r>
              <a:rPr kumimoji="0" lang="it-IT" sz="1600" i="0" u="none" strike="noStrike" kern="1200" cap="none" spc="0" normalizeH="0" baseline="0" noProof="0" dirty="0">
                <a:ln>
                  <a:noFill/>
                </a:ln>
                <a:uLnTx/>
                <a:uFillTx/>
                <a:latin typeface="Times New Roman" panose="02020603050405020304" pitchFamily="18" charset="0"/>
                <a:ea typeface="Calibri" panose="020F0502020204030204" pitchFamily="34" charset="0"/>
                <a:cs typeface="Times New Roman" panose="02020603050405020304" pitchFamily="18" charset="0"/>
              </a:rPr>
              <a:t>SBV</a:t>
            </a:r>
          </a:p>
        </p:txBody>
      </p:sp>
      <p:cxnSp>
        <p:nvCxnSpPr>
          <p:cNvPr id="29" name="Connettore 2 28">
            <a:extLst>
              <a:ext uri="{FF2B5EF4-FFF2-40B4-BE49-F238E27FC236}">
                <a16:creationId xmlns:a16="http://schemas.microsoft.com/office/drawing/2014/main" id="{9D4ABCA5-59F5-2414-1B60-83BC8EECFDFB}"/>
              </a:ext>
            </a:extLst>
          </p:cNvPr>
          <p:cNvCxnSpPr/>
          <p:nvPr/>
        </p:nvCxnSpPr>
        <p:spPr>
          <a:xfrm>
            <a:off x="4408324" y="2359205"/>
            <a:ext cx="321671" cy="8679"/>
          </a:xfrm>
          <a:prstGeom prst="straightConnector1">
            <a:avLst/>
          </a:prstGeom>
          <a:ln w="41275" cmpd="sng">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a:extLst>
              <a:ext uri="{FF2B5EF4-FFF2-40B4-BE49-F238E27FC236}">
                <a16:creationId xmlns:a16="http://schemas.microsoft.com/office/drawing/2014/main" id="{9D4ABCA5-59F5-2414-1B60-83BC8EECFDFB}"/>
              </a:ext>
            </a:extLst>
          </p:cNvPr>
          <p:cNvCxnSpPr/>
          <p:nvPr/>
        </p:nvCxnSpPr>
        <p:spPr>
          <a:xfrm>
            <a:off x="6532086" y="2345410"/>
            <a:ext cx="321671" cy="8679"/>
          </a:xfrm>
          <a:prstGeom prst="straightConnector1">
            <a:avLst/>
          </a:prstGeom>
          <a:ln w="41275" cmpd="sng">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30">
            <a:extLst>
              <a:ext uri="{FF2B5EF4-FFF2-40B4-BE49-F238E27FC236}">
                <a16:creationId xmlns:a16="http://schemas.microsoft.com/office/drawing/2014/main" id="{9D4ABCA5-59F5-2414-1B60-83BC8EECFDFB}"/>
              </a:ext>
            </a:extLst>
          </p:cNvPr>
          <p:cNvCxnSpPr/>
          <p:nvPr/>
        </p:nvCxnSpPr>
        <p:spPr>
          <a:xfrm>
            <a:off x="1248246" y="4818629"/>
            <a:ext cx="321671" cy="8679"/>
          </a:xfrm>
          <a:prstGeom prst="straightConnector1">
            <a:avLst/>
          </a:prstGeom>
          <a:ln w="41275" cmpd="sng">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a:extLst>
              <a:ext uri="{FF2B5EF4-FFF2-40B4-BE49-F238E27FC236}">
                <a16:creationId xmlns:a16="http://schemas.microsoft.com/office/drawing/2014/main" id="{9D4ABCA5-59F5-2414-1B60-83BC8EECFDFB}"/>
              </a:ext>
            </a:extLst>
          </p:cNvPr>
          <p:cNvCxnSpPr/>
          <p:nvPr/>
        </p:nvCxnSpPr>
        <p:spPr>
          <a:xfrm>
            <a:off x="3448560" y="4855616"/>
            <a:ext cx="321671" cy="8679"/>
          </a:xfrm>
          <a:prstGeom prst="straightConnector1">
            <a:avLst/>
          </a:prstGeom>
          <a:ln w="41275" cmpd="sng">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ttore 2 32">
            <a:extLst>
              <a:ext uri="{FF2B5EF4-FFF2-40B4-BE49-F238E27FC236}">
                <a16:creationId xmlns:a16="http://schemas.microsoft.com/office/drawing/2014/main" id="{9D4ABCA5-59F5-2414-1B60-83BC8EECFDFB}"/>
              </a:ext>
            </a:extLst>
          </p:cNvPr>
          <p:cNvCxnSpPr/>
          <p:nvPr/>
        </p:nvCxnSpPr>
        <p:spPr>
          <a:xfrm>
            <a:off x="4852068" y="4859955"/>
            <a:ext cx="321671" cy="8679"/>
          </a:xfrm>
          <a:prstGeom prst="straightConnector1">
            <a:avLst/>
          </a:prstGeom>
          <a:ln w="41275" cmpd="sng">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 name="Image 9">
            <a:extLst>
              <a:ext uri="{FF2B5EF4-FFF2-40B4-BE49-F238E27FC236}">
                <a16:creationId xmlns:a16="http://schemas.microsoft.com/office/drawing/2014/main" id="{A80F6749-5EC7-52C3-ADE7-AA8E2CE5F05D}"/>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112568" y="89163"/>
            <a:ext cx="784860" cy="784860"/>
          </a:xfrm>
          <a:prstGeom prst="rect">
            <a:avLst/>
          </a:prstGeom>
          <a:noFill/>
          <a:ln>
            <a:noFill/>
          </a:ln>
        </p:spPr>
      </p:pic>
    </p:spTree>
    <p:extLst>
      <p:ext uri="{BB962C8B-B14F-4D97-AF65-F5344CB8AC3E}">
        <p14:creationId xmlns:p14="http://schemas.microsoft.com/office/powerpoint/2010/main" val="513547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967914"/>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6" name="ZoneTexte 4"/>
          <p:cNvSpPr txBox="1"/>
          <p:nvPr/>
        </p:nvSpPr>
        <p:spPr>
          <a:xfrm>
            <a:off x="107504" y="13807"/>
            <a:ext cx="1805302" cy="523220"/>
          </a:xfrm>
          <a:prstGeom prst="rect">
            <a:avLst/>
          </a:prstGeom>
          <a:noFill/>
        </p:spPr>
        <p:txBody>
          <a:bodyPr wrap="none" rtlCol="0">
            <a:spAutoFit/>
          </a:bodyPr>
          <a:lstStyle/>
          <a:p>
            <a:r>
              <a:rPr lang="fr-FR" sz="2800" b="1" dirty="0">
                <a:solidFill>
                  <a:srgbClr val="000000"/>
                </a:solidFill>
                <a:latin typeface="Arial" pitchFamily="34" charset="0"/>
                <a:cs typeface="Arial" pitchFamily="34" charset="0"/>
              </a:rPr>
              <a:t>Résultats</a:t>
            </a:r>
          </a:p>
        </p:txBody>
      </p:sp>
      <p:pic>
        <p:nvPicPr>
          <p:cNvPr id="8" name="Image 7"/>
          <p:cNvPicPr>
            <a:picLocks noChangeAspect="1"/>
          </p:cNvPicPr>
          <p:nvPr/>
        </p:nvPicPr>
        <p:blipFill>
          <a:blip r:embed="rId3"/>
          <a:stretch>
            <a:fillRect/>
          </a:stretch>
        </p:blipFill>
        <p:spPr>
          <a:xfrm>
            <a:off x="7167154" y="0"/>
            <a:ext cx="1976846" cy="964432"/>
          </a:xfrm>
          <a:prstGeom prst="rect">
            <a:avLst/>
          </a:prstGeom>
        </p:spPr>
      </p:pic>
      <p:sp>
        <p:nvSpPr>
          <p:cNvPr id="20" name="ZoneTexte 12">
            <a:extLst>
              <a:ext uri="{FF2B5EF4-FFF2-40B4-BE49-F238E27FC236}">
                <a16:creationId xmlns:a16="http://schemas.microsoft.com/office/drawing/2014/main" id="{1A2D93D2-47BC-3E47-BA85-DAE04CF444E5}"/>
              </a:ext>
            </a:extLst>
          </p:cNvPr>
          <p:cNvSpPr txBox="1"/>
          <p:nvPr/>
        </p:nvSpPr>
        <p:spPr>
          <a:xfrm>
            <a:off x="1047050" y="665482"/>
            <a:ext cx="6120103" cy="784830"/>
          </a:xfrm>
          <a:prstGeom prst="rect">
            <a:avLst/>
          </a:prstGeom>
          <a:noFill/>
        </p:spPr>
        <p:txBody>
          <a:bodyPr wrap="square" rtlCol="0">
            <a:spAutoFit/>
          </a:bodyPr>
          <a:lstStyle/>
          <a:p>
            <a:pPr>
              <a:spcAft>
                <a:spcPts val="600"/>
              </a:spcAft>
            </a:pPr>
            <a:endParaRPr lang="fr-FR" sz="2000" i="1" dirty="0">
              <a:solidFill>
                <a:srgbClr val="000000"/>
              </a:solidFill>
              <a:latin typeface="Arial" panose="020B0604020202020204" pitchFamily="34" charset="0"/>
              <a:cs typeface="Arial" panose="020B0604020202020204" pitchFamily="34" charset="0"/>
            </a:endParaRPr>
          </a:p>
          <a:p>
            <a:pPr>
              <a:spcAft>
                <a:spcPts val="600"/>
              </a:spcAft>
              <a:buFont typeface="Courier New" pitchFamily="49" charset="0"/>
              <a:buChar char="o"/>
            </a:pPr>
            <a:r>
              <a:rPr lang="fr-FR" sz="2000" b="1" dirty="0">
                <a:solidFill>
                  <a:srgbClr val="FF6600"/>
                </a:solidFill>
                <a:latin typeface="Arial" panose="020B0604020202020204" pitchFamily="34" charset="0"/>
                <a:cs typeface="Arial" panose="020B0604020202020204" pitchFamily="34" charset="0"/>
              </a:rPr>
              <a:t>  </a:t>
            </a:r>
            <a:r>
              <a:rPr lang="fr-FR" sz="2000" dirty="0">
                <a:solidFill>
                  <a:srgbClr val="000000"/>
                </a:solidFill>
              </a:rPr>
              <a:t>Combien des colonies sont infectées par des virus?</a:t>
            </a:r>
          </a:p>
        </p:txBody>
      </p:sp>
      <p:graphicFrame>
        <p:nvGraphicFramePr>
          <p:cNvPr id="22" name="Grafico 21"/>
          <p:cNvGraphicFramePr>
            <a:graphicFrameLocks/>
          </p:cNvGraphicFramePr>
          <p:nvPr>
            <p:extLst>
              <p:ext uri="{D42A27DB-BD31-4B8C-83A1-F6EECF244321}">
                <p14:modId xmlns:p14="http://schemas.microsoft.com/office/powerpoint/2010/main" val="1283824021"/>
              </p:ext>
            </p:extLst>
          </p:nvPr>
        </p:nvGraphicFramePr>
        <p:xfrm>
          <a:off x="0" y="2460588"/>
          <a:ext cx="4176172" cy="263039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Grafico 22"/>
          <p:cNvGraphicFramePr>
            <a:graphicFrameLocks/>
          </p:cNvGraphicFramePr>
          <p:nvPr>
            <p:extLst>
              <p:ext uri="{D42A27DB-BD31-4B8C-83A1-F6EECF244321}">
                <p14:modId xmlns:p14="http://schemas.microsoft.com/office/powerpoint/2010/main" val="1069963620"/>
              </p:ext>
            </p:extLst>
          </p:nvPr>
        </p:nvGraphicFramePr>
        <p:xfrm>
          <a:off x="4666329" y="2460587"/>
          <a:ext cx="4477671" cy="2630395"/>
        </p:xfrm>
        <a:graphic>
          <a:graphicData uri="http://schemas.openxmlformats.org/drawingml/2006/chart">
            <c:chart xmlns:c="http://schemas.openxmlformats.org/drawingml/2006/chart" xmlns:r="http://schemas.openxmlformats.org/officeDocument/2006/relationships" r:id="rId5"/>
          </a:graphicData>
        </a:graphic>
      </p:graphicFrame>
      <p:pic>
        <p:nvPicPr>
          <p:cNvPr id="24" name="Immagin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7145" y="3118413"/>
            <a:ext cx="865185" cy="865185"/>
          </a:xfrm>
          <a:prstGeom prst="rect">
            <a:avLst/>
          </a:prstGeom>
        </p:spPr>
      </p:pic>
      <p:pic>
        <p:nvPicPr>
          <p:cNvPr id="25" name="Immagin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94130" y="3286651"/>
            <a:ext cx="822068" cy="803961"/>
          </a:xfrm>
          <a:prstGeom prst="rect">
            <a:avLst/>
          </a:prstGeom>
        </p:spPr>
      </p:pic>
      <p:sp>
        <p:nvSpPr>
          <p:cNvPr id="26" name="ZoneTexte 12">
            <a:extLst>
              <a:ext uri="{FF2B5EF4-FFF2-40B4-BE49-F238E27FC236}">
                <a16:creationId xmlns:a16="http://schemas.microsoft.com/office/drawing/2014/main" id="{1EBC0E8A-45DB-154C-941B-8A93AF8AF490}"/>
              </a:ext>
            </a:extLst>
          </p:cNvPr>
          <p:cNvSpPr txBox="1"/>
          <p:nvPr/>
        </p:nvSpPr>
        <p:spPr>
          <a:xfrm>
            <a:off x="53752" y="5210198"/>
            <a:ext cx="9036496" cy="1077218"/>
          </a:xfrm>
          <a:prstGeom prst="rect">
            <a:avLst/>
          </a:prstGeom>
          <a:noFill/>
        </p:spPr>
        <p:txBody>
          <a:bodyPr wrap="square" rtlCol="0">
            <a:spAutoFit/>
          </a:bodyPr>
          <a:lstStyle/>
          <a:p>
            <a:pPr>
              <a:spcAft>
                <a:spcPts val="600"/>
              </a:spcAft>
            </a:pPr>
            <a:endParaRPr lang="fr-FR" dirty="0">
              <a:solidFill>
                <a:srgbClr val="000000"/>
              </a:solidFill>
            </a:endParaRPr>
          </a:p>
          <a:p>
            <a:pPr>
              <a:spcAft>
                <a:spcPts val="600"/>
              </a:spcAft>
            </a:pPr>
            <a:r>
              <a:rPr lang="fr-FR" b="1" dirty="0">
                <a:solidFill>
                  <a:srgbClr val="FF6600"/>
                </a:solidFill>
              </a:rPr>
              <a:t> </a:t>
            </a:r>
            <a:r>
              <a:rPr lang="fr-FR" dirty="0">
                <a:solidFill>
                  <a:srgbClr val="000000"/>
                </a:solidFill>
              </a:rPr>
              <a:t>Plus de 95% des colonies analysées étaient infectées par au moins un virus dans les deux pays.</a:t>
            </a:r>
          </a:p>
          <a:p>
            <a:pPr>
              <a:spcAft>
                <a:spcPts val="600"/>
              </a:spcAft>
            </a:pPr>
            <a:endParaRPr lang="fr-FR" dirty="0">
              <a:solidFill>
                <a:srgbClr val="000000"/>
              </a:solidFill>
            </a:endParaRPr>
          </a:p>
        </p:txBody>
      </p:sp>
      <p:sp>
        <p:nvSpPr>
          <p:cNvPr id="28" name="ZoneTexte 12">
            <a:extLst>
              <a:ext uri="{FF2B5EF4-FFF2-40B4-BE49-F238E27FC236}">
                <a16:creationId xmlns:a16="http://schemas.microsoft.com/office/drawing/2014/main" id="{1EBC0E8A-45DB-154C-941B-8A93AF8AF490}"/>
              </a:ext>
            </a:extLst>
          </p:cNvPr>
          <p:cNvSpPr txBox="1"/>
          <p:nvPr/>
        </p:nvSpPr>
        <p:spPr>
          <a:xfrm>
            <a:off x="2112220" y="1884961"/>
            <a:ext cx="9036496" cy="461665"/>
          </a:xfrm>
          <a:prstGeom prst="rect">
            <a:avLst/>
          </a:prstGeom>
          <a:noFill/>
        </p:spPr>
        <p:txBody>
          <a:bodyPr wrap="square" rtlCol="0">
            <a:spAutoFit/>
          </a:bodyPr>
          <a:lstStyle/>
          <a:p>
            <a:pPr>
              <a:spcAft>
                <a:spcPts val="600"/>
              </a:spcAft>
            </a:pPr>
            <a:r>
              <a:rPr lang="fr-FR" sz="2400" b="1" dirty="0">
                <a:solidFill>
                  <a:srgbClr val="FF6600"/>
                </a:solidFill>
              </a:rPr>
              <a:t> </a:t>
            </a:r>
            <a:r>
              <a:rPr lang="fr-FR" sz="1400" dirty="0">
                <a:solidFill>
                  <a:srgbClr val="000000"/>
                </a:solidFill>
              </a:rPr>
              <a:t>Fréquence des colonies infectées par au moins un virus (%)</a:t>
            </a:r>
          </a:p>
        </p:txBody>
      </p:sp>
      <p:sp>
        <p:nvSpPr>
          <p:cNvPr id="4" name="CasellaDiTesto 3"/>
          <p:cNvSpPr txBox="1"/>
          <p:nvPr/>
        </p:nvSpPr>
        <p:spPr>
          <a:xfrm>
            <a:off x="1712111" y="5090677"/>
            <a:ext cx="800219" cy="369332"/>
          </a:xfrm>
          <a:prstGeom prst="rect">
            <a:avLst/>
          </a:prstGeom>
          <a:noFill/>
        </p:spPr>
        <p:txBody>
          <a:bodyPr wrap="none" rtlCol="0">
            <a:spAutoFit/>
          </a:bodyPr>
          <a:lstStyle/>
          <a:p>
            <a:r>
              <a:rPr lang="it-IT" dirty="0"/>
              <a:t>N=452</a:t>
            </a:r>
          </a:p>
        </p:txBody>
      </p:sp>
      <p:sp>
        <p:nvSpPr>
          <p:cNvPr id="34" name="CasellaDiTesto 33"/>
          <p:cNvSpPr txBox="1"/>
          <p:nvPr/>
        </p:nvSpPr>
        <p:spPr>
          <a:xfrm>
            <a:off x="6494130" y="4965924"/>
            <a:ext cx="800219" cy="369332"/>
          </a:xfrm>
          <a:prstGeom prst="rect">
            <a:avLst/>
          </a:prstGeom>
          <a:noFill/>
        </p:spPr>
        <p:txBody>
          <a:bodyPr wrap="none" rtlCol="0">
            <a:spAutoFit/>
          </a:bodyPr>
          <a:lstStyle/>
          <a:p>
            <a:r>
              <a:rPr lang="it-IT" dirty="0"/>
              <a:t>N=214</a:t>
            </a:r>
          </a:p>
        </p:txBody>
      </p:sp>
      <p:pic>
        <p:nvPicPr>
          <p:cNvPr id="2" name="Image 9">
            <a:extLst>
              <a:ext uri="{FF2B5EF4-FFF2-40B4-BE49-F238E27FC236}">
                <a16:creationId xmlns:a16="http://schemas.microsoft.com/office/drawing/2014/main" id="{1CED91A5-50A4-B87C-C632-CAD2618FAADC}"/>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112568" y="89163"/>
            <a:ext cx="784860" cy="784860"/>
          </a:xfrm>
          <a:prstGeom prst="rect">
            <a:avLst/>
          </a:prstGeom>
          <a:noFill/>
          <a:ln>
            <a:noFill/>
          </a:ln>
        </p:spPr>
      </p:pic>
    </p:spTree>
    <p:extLst>
      <p:ext uri="{BB962C8B-B14F-4D97-AF65-F5344CB8AC3E}">
        <p14:creationId xmlns:p14="http://schemas.microsoft.com/office/powerpoint/2010/main" val="38930955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967914"/>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4" name="ZoneTexte 12"/>
          <p:cNvSpPr txBox="1"/>
          <p:nvPr/>
        </p:nvSpPr>
        <p:spPr>
          <a:xfrm>
            <a:off x="0" y="5189404"/>
            <a:ext cx="9036496" cy="1000274"/>
          </a:xfrm>
          <a:prstGeom prst="rect">
            <a:avLst/>
          </a:prstGeom>
          <a:noFill/>
        </p:spPr>
        <p:txBody>
          <a:bodyPr wrap="square" rtlCol="0">
            <a:spAutoFit/>
          </a:bodyPr>
          <a:lstStyle/>
          <a:p>
            <a:pPr algn="ctr">
              <a:spcAft>
                <a:spcPts val="600"/>
              </a:spcAft>
            </a:pPr>
            <a:endParaRPr lang="fr-FR" i="1" dirty="0">
              <a:solidFill>
                <a:srgbClr val="000000"/>
              </a:solidFill>
            </a:endParaRPr>
          </a:p>
          <a:p>
            <a:pPr algn="ctr">
              <a:spcAft>
                <a:spcPts val="600"/>
              </a:spcAft>
            </a:pPr>
            <a:r>
              <a:rPr lang="fr-FR" dirty="0">
                <a:solidFill>
                  <a:srgbClr val="000000"/>
                </a:solidFill>
              </a:rPr>
              <a:t>La présence des différents virus est similaire dans les colonies qui ont subi la mise en cage de la reine et dans celles qui ne l'ont pas subi.</a:t>
            </a:r>
          </a:p>
        </p:txBody>
      </p:sp>
      <p:sp>
        <p:nvSpPr>
          <p:cNvPr id="66" name="ZoneTexte 4"/>
          <p:cNvSpPr txBox="1"/>
          <p:nvPr/>
        </p:nvSpPr>
        <p:spPr>
          <a:xfrm>
            <a:off x="107504" y="13807"/>
            <a:ext cx="1805302" cy="523220"/>
          </a:xfrm>
          <a:prstGeom prst="rect">
            <a:avLst/>
          </a:prstGeom>
          <a:noFill/>
        </p:spPr>
        <p:txBody>
          <a:bodyPr wrap="none" rtlCol="0">
            <a:spAutoFit/>
          </a:bodyPr>
          <a:lstStyle/>
          <a:p>
            <a:r>
              <a:rPr lang="fr-FR" sz="2800" b="1" dirty="0">
                <a:solidFill>
                  <a:srgbClr val="000000"/>
                </a:solidFill>
                <a:latin typeface="Arial" pitchFamily="34" charset="0"/>
                <a:cs typeface="Arial" pitchFamily="34" charset="0"/>
              </a:rPr>
              <a:t>Résultats</a:t>
            </a:r>
          </a:p>
        </p:txBody>
      </p:sp>
      <p:sp>
        <p:nvSpPr>
          <p:cNvPr id="67" name="ZoneTexte 12">
            <a:extLst>
              <a:ext uri="{FF2B5EF4-FFF2-40B4-BE49-F238E27FC236}">
                <a16:creationId xmlns:a16="http://schemas.microsoft.com/office/drawing/2014/main" id="{1A2D93D2-47BC-3E47-BA85-DAE04CF444E5}"/>
              </a:ext>
            </a:extLst>
          </p:cNvPr>
          <p:cNvSpPr txBox="1"/>
          <p:nvPr/>
        </p:nvSpPr>
        <p:spPr>
          <a:xfrm>
            <a:off x="165169" y="995340"/>
            <a:ext cx="9036496" cy="1007968"/>
          </a:xfrm>
          <a:prstGeom prst="rect">
            <a:avLst/>
          </a:prstGeom>
          <a:noFill/>
        </p:spPr>
        <p:txBody>
          <a:bodyPr wrap="square" rtlCol="0">
            <a:spAutoFit/>
          </a:bodyPr>
          <a:lstStyle/>
          <a:p>
            <a:pPr>
              <a:spcAft>
                <a:spcPts val="600"/>
              </a:spcAft>
            </a:pPr>
            <a:endParaRPr lang="fr-FR" sz="1050" i="1" dirty="0">
              <a:solidFill>
                <a:srgbClr val="000000"/>
              </a:solidFill>
            </a:endParaRPr>
          </a:p>
          <a:p>
            <a:pPr>
              <a:spcAft>
                <a:spcPts val="600"/>
              </a:spcAft>
              <a:buFont typeface="Courier New" pitchFamily="49" charset="0"/>
              <a:buChar char="o"/>
            </a:pPr>
            <a:r>
              <a:rPr lang="fr-FR" sz="2400" b="1" dirty="0">
                <a:solidFill>
                  <a:srgbClr val="FF6600"/>
                </a:solidFill>
              </a:rPr>
              <a:t>  </a:t>
            </a:r>
            <a:r>
              <a:rPr lang="fr-FR" sz="2000" dirty="0">
                <a:solidFill>
                  <a:srgbClr val="000000"/>
                </a:solidFill>
              </a:rPr>
              <a:t>La présence d'au moins un virus est-elle différente dans les colonies ayant subi la mise en cage de la reine?			</a:t>
            </a:r>
          </a:p>
        </p:txBody>
      </p:sp>
      <p:pic>
        <p:nvPicPr>
          <p:cNvPr id="8" name="Image 7"/>
          <p:cNvPicPr>
            <a:picLocks noChangeAspect="1"/>
          </p:cNvPicPr>
          <p:nvPr/>
        </p:nvPicPr>
        <p:blipFill>
          <a:blip r:embed="rId3"/>
          <a:stretch>
            <a:fillRect/>
          </a:stretch>
        </p:blipFill>
        <p:spPr>
          <a:xfrm>
            <a:off x="7167154" y="0"/>
            <a:ext cx="1976846" cy="964432"/>
          </a:xfrm>
          <a:prstGeom prst="rect">
            <a:avLst/>
          </a:prstGeom>
        </p:spPr>
      </p:pic>
      <p:graphicFrame>
        <p:nvGraphicFramePr>
          <p:cNvPr id="12" name="Grafico 11">
            <a:extLst>
              <a:ext uri="{FF2B5EF4-FFF2-40B4-BE49-F238E27FC236}">
                <a16:creationId xmlns:a16="http://schemas.microsoft.com/office/drawing/2014/main" id="{7A07133F-6BEE-3057-97BB-447111CD659F}"/>
              </a:ext>
            </a:extLst>
          </p:cNvPr>
          <p:cNvGraphicFramePr>
            <a:graphicFrameLocks/>
          </p:cNvGraphicFramePr>
          <p:nvPr>
            <p:extLst>
              <p:ext uri="{D42A27DB-BD31-4B8C-83A1-F6EECF244321}">
                <p14:modId xmlns:p14="http://schemas.microsoft.com/office/powerpoint/2010/main" val="1197453280"/>
              </p:ext>
            </p:extLst>
          </p:nvPr>
        </p:nvGraphicFramePr>
        <p:xfrm>
          <a:off x="2248930" y="2373310"/>
          <a:ext cx="4572000" cy="2857500"/>
        </p:xfrm>
        <a:graphic>
          <a:graphicData uri="http://schemas.openxmlformats.org/drawingml/2006/chart">
            <c:chart xmlns:c="http://schemas.openxmlformats.org/drawingml/2006/chart" xmlns:r="http://schemas.openxmlformats.org/officeDocument/2006/relationships" r:id="rId4"/>
          </a:graphicData>
        </a:graphic>
      </p:graphicFrame>
      <p:sp>
        <p:nvSpPr>
          <p:cNvPr id="3" name="CasellaDiTesto 2"/>
          <p:cNvSpPr txBox="1"/>
          <p:nvPr/>
        </p:nvSpPr>
        <p:spPr>
          <a:xfrm>
            <a:off x="3830891" y="2296366"/>
            <a:ext cx="704039" cy="307777"/>
          </a:xfrm>
          <a:prstGeom prst="rect">
            <a:avLst/>
          </a:prstGeom>
          <a:noFill/>
        </p:spPr>
        <p:txBody>
          <a:bodyPr wrap="none" rtlCol="0">
            <a:spAutoFit/>
          </a:bodyPr>
          <a:lstStyle/>
          <a:p>
            <a:r>
              <a:rPr lang="it-IT" sz="1400" dirty="0"/>
              <a:t>N= 212</a:t>
            </a:r>
          </a:p>
        </p:txBody>
      </p:sp>
      <p:sp>
        <p:nvSpPr>
          <p:cNvPr id="14" name="CasellaDiTesto 13"/>
          <p:cNvSpPr txBox="1"/>
          <p:nvPr/>
        </p:nvSpPr>
        <p:spPr>
          <a:xfrm>
            <a:off x="4973890" y="2296366"/>
            <a:ext cx="704039" cy="307777"/>
          </a:xfrm>
          <a:prstGeom prst="rect">
            <a:avLst/>
          </a:prstGeom>
          <a:noFill/>
        </p:spPr>
        <p:txBody>
          <a:bodyPr wrap="none" rtlCol="0">
            <a:spAutoFit/>
          </a:bodyPr>
          <a:lstStyle/>
          <a:p>
            <a:r>
              <a:rPr lang="it-IT" sz="1400" dirty="0"/>
              <a:t>N= 240</a:t>
            </a:r>
          </a:p>
        </p:txBody>
      </p:sp>
      <p:sp>
        <p:nvSpPr>
          <p:cNvPr id="10" name="ZoneTexte 12">
            <a:extLst>
              <a:ext uri="{FF2B5EF4-FFF2-40B4-BE49-F238E27FC236}">
                <a16:creationId xmlns:a16="http://schemas.microsoft.com/office/drawing/2014/main" id="{1EBC0E8A-45DB-154C-941B-8A93AF8AF490}"/>
              </a:ext>
            </a:extLst>
          </p:cNvPr>
          <p:cNvSpPr txBox="1"/>
          <p:nvPr/>
        </p:nvSpPr>
        <p:spPr>
          <a:xfrm>
            <a:off x="2248930" y="1867950"/>
            <a:ext cx="9036496" cy="461665"/>
          </a:xfrm>
          <a:prstGeom prst="rect">
            <a:avLst/>
          </a:prstGeom>
          <a:noFill/>
        </p:spPr>
        <p:txBody>
          <a:bodyPr wrap="square" rtlCol="0">
            <a:spAutoFit/>
          </a:bodyPr>
          <a:lstStyle/>
          <a:p>
            <a:pPr>
              <a:spcAft>
                <a:spcPts val="600"/>
              </a:spcAft>
            </a:pPr>
            <a:r>
              <a:rPr lang="fr-FR" sz="2400" b="1" dirty="0">
                <a:solidFill>
                  <a:srgbClr val="FF6600"/>
                </a:solidFill>
              </a:rPr>
              <a:t> </a:t>
            </a:r>
            <a:r>
              <a:rPr lang="fr-FR" sz="1400" dirty="0">
                <a:solidFill>
                  <a:srgbClr val="000000"/>
                </a:solidFill>
              </a:rPr>
              <a:t>Fréquence des colonies infectées par au moins un virus (%)</a:t>
            </a:r>
          </a:p>
        </p:txBody>
      </p:sp>
      <p:pic>
        <p:nvPicPr>
          <p:cNvPr id="11" name="Immagin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4434" y="1755717"/>
            <a:ext cx="865185" cy="865185"/>
          </a:xfrm>
          <a:prstGeom prst="rect">
            <a:avLst/>
          </a:prstGeom>
        </p:spPr>
      </p:pic>
      <p:pic>
        <p:nvPicPr>
          <p:cNvPr id="2" name="Image 9">
            <a:extLst>
              <a:ext uri="{FF2B5EF4-FFF2-40B4-BE49-F238E27FC236}">
                <a16:creationId xmlns:a16="http://schemas.microsoft.com/office/drawing/2014/main" id="{9C386647-78A2-9A94-033E-A767F2682FA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112568" y="89163"/>
            <a:ext cx="784860" cy="784860"/>
          </a:xfrm>
          <a:prstGeom prst="rect">
            <a:avLst/>
          </a:prstGeom>
          <a:noFill/>
          <a:ln>
            <a:noFill/>
          </a:ln>
        </p:spPr>
      </p:pic>
    </p:spTree>
    <p:extLst>
      <p:ext uri="{BB962C8B-B14F-4D97-AF65-F5344CB8AC3E}">
        <p14:creationId xmlns:p14="http://schemas.microsoft.com/office/powerpoint/2010/main" val="28830591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967914"/>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4" name="ZoneTexte 12"/>
          <p:cNvSpPr txBox="1"/>
          <p:nvPr/>
        </p:nvSpPr>
        <p:spPr>
          <a:xfrm>
            <a:off x="53752" y="5291746"/>
            <a:ext cx="9036496" cy="723275"/>
          </a:xfrm>
          <a:prstGeom prst="rect">
            <a:avLst/>
          </a:prstGeom>
          <a:noFill/>
        </p:spPr>
        <p:txBody>
          <a:bodyPr wrap="square" rtlCol="0">
            <a:spAutoFit/>
          </a:bodyPr>
          <a:lstStyle/>
          <a:p>
            <a:pPr algn="ctr">
              <a:spcAft>
                <a:spcPts val="600"/>
              </a:spcAft>
            </a:pPr>
            <a:endParaRPr lang="fr-FR" i="1" dirty="0">
              <a:solidFill>
                <a:srgbClr val="000000"/>
              </a:solidFill>
            </a:endParaRPr>
          </a:p>
          <a:p>
            <a:pPr algn="ctr">
              <a:spcAft>
                <a:spcPts val="600"/>
              </a:spcAft>
            </a:pPr>
            <a:r>
              <a:rPr lang="fr-FR" dirty="0">
                <a:solidFill>
                  <a:srgbClr val="000000"/>
                </a:solidFill>
              </a:rPr>
              <a:t>La présence des différents virus est similaire dans les colonies de montagne et de plaine.</a:t>
            </a:r>
          </a:p>
        </p:txBody>
      </p:sp>
      <p:sp>
        <p:nvSpPr>
          <p:cNvPr id="66" name="ZoneTexte 4"/>
          <p:cNvSpPr txBox="1"/>
          <p:nvPr/>
        </p:nvSpPr>
        <p:spPr>
          <a:xfrm>
            <a:off x="107504" y="13807"/>
            <a:ext cx="1805302" cy="523220"/>
          </a:xfrm>
          <a:prstGeom prst="rect">
            <a:avLst/>
          </a:prstGeom>
          <a:noFill/>
        </p:spPr>
        <p:txBody>
          <a:bodyPr wrap="none" rtlCol="0">
            <a:spAutoFit/>
          </a:bodyPr>
          <a:lstStyle/>
          <a:p>
            <a:r>
              <a:rPr lang="fr-FR" sz="2800" b="1" dirty="0">
                <a:solidFill>
                  <a:srgbClr val="000000"/>
                </a:solidFill>
                <a:latin typeface="Arial" pitchFamily="34" charset="0"/>
                <a:cs typeface="Arial" pitchFamily="34" charset="0"/>
              </a:rPr>
              <a:t>Résultats</a:t>
            </a:r>
          </a:p>
        </p:txBody>
      </p:sp>
      <p:sp>
        <p:nvSpPr>
          <p:cNvPr id="67" name="ZoneTexte 12">
            <a:extLst>
              <a:ext uri="{FF2B5EF4-FFF2-40B4-BE49-F238E27FC236}">
                <a16:creationId xmlns:a16="http://schemas.microsoft.com/office/drawing/2014/main" id="{1A2D93D2-47BC-3E47-BA85-DAE04CF444E5}"/>
              </a:ext>
            </a:extLst>
          </p:cNvPr>
          <p:cNvSpPr txBox="1"/>
          <p:nvPr/>
        </p:nvSpPr>
        <p:spPr>
          <a:xfrm>
            <a:off x="107504" y="1077720"/>
            <a:ext cx="9036496" cy="1007968"/>
          </a:xfrm>
          <a:prstGeom prst="rect">
            <a:avLst/>
          </a:prstGeom>
          <a:noFill/>
        </p:spPr>
        <p:txBody>
          <a:bodyPr wrap="square" rtlCol="0">
            <a:spAutoFit/>
          </a:bodyPr>
          <a:lstStyle/>
          <a:p>
            <a:pPr>
              <a:spcAft>
                <a:spcPts val="600"/>
              </a:spcAft>
            </a:pPr>
            <a:endParaRPr lang="fr-FR" sz="1050" i="1" dirty="0">
              <a:solidFill>
                <a:srgbClr val="000000"/>
              </a:solidFill>
            </a:endParaRPr>
          </a:p>
          <a:p>
            <a:pPr>
              <a:spcAft>
                <a:spcPts val="600"/>
              </a:spcAft>
              <a:buFont typeface="Courier New" pitchFamily="49" charset="0"/>
              <a:buChar char="o"/>
            </a:pPr>
            <a:r>
              <a:rPr lang="fr-FR" sz="2400" b="1" dirty="0">
                <a:solidFill>
                  <a:srgbClr val="FF6600"/>
                </a:solidFill>
              </a:rPr>
              <a:t>  </a:t>
            </a:r>
            <a:r>
              <a:rPr lang="fr-FR" sz="2000" dirty="0">
                <a:solidFill>
                  <a:srgbClr val="000000"/>
                </a:solidFill>
              </a:rPr>
              <a:t>Présence de virus dans les colonies en montagne et dans celles en plaine.		</a:t>
            </a:r>
          </a:p>
        </p:txBody>
      </p:sp>
      <p:pic>
        <p:nvPicPr>
          <p:cNvPr id="8" name="Image 7"/>
          <p:cNvPicPr>
            <a:picLocks noChangeAspect="1"/>
          </p:cNvPicPr>
          <p:nvPr/>
        </p:nvPicPr>
        <p:blipFill>
          <a:blip r:embed="rId3"/>
          <a:stretch>
            <a:fillRect/>
          </a:stretch>
        </p:blipFill>
        <p:spPr>
          <a:xfrm>
            <a:off x="7167154" y="0"/>
            <a:ext cx="1976846" cy="964432"/>
          </a:xfrm>
          <a:prstGeom prst="rect">
            <a:avLst/>
          </a:prstGeom>
        </p:spPr>
      </p:pic>
      <p:sp>
        <p:nvSpPr>
          <p:cNvPr id="3" name="CasellaDiTesto 2"/>
          <p:cNvSpPr txBox="1"/>
          <p:nvPr/>
        </p:nvSpPr>
        <p:spPr>
          <a:xfrm>
            <a:off x="3748512" y="2371293"/>
            <a:ext cx="704039" cy="307777"/>
          </a:xfrm>
          <a:prstGeom prst="rect">
            <a:avLst/>
          </a:prstGeom>
          <a:noFill/>
        </p:spPr>
        <p:txBody>
          <a:bodyPr wrap="none" rtlCol="0">
            <a:spAutoFit/>
          </a:bodyPr>
          <a:lstStyle/>
          <a:p>
            <a:r>
              <a:rPr lang="it-IT" sz="1400" dirty="0"/>
              <a:t>N= 212</a:t>
            </a:r>
          </a:p>
        </p:txBody>
      </p:sp>
      <p:sp>
        <p:nvSpPr>
          <p:cNvPr id="14" name="CasellaDiTesto 13"/>
          <p:cNvSpPr txBox="1"/>
          <p:nvPr/>
        </p:nvSpPr>
        <p:spPr>
          <a:xfrm>
            <a:off x="5402255" y="2371293"/>
            <a:ext cx="704039" cy="307777"/>
          </a:xfrm>
          <a:prstGeom prst="rect">
            <a:avLst/>
          </a:prstGeom>
          <a:noFill/>
        </p:spPr>
        <p:txBody>
          <a:bodyPr wrap="none" rtlCol="0">
            <a:spAutoFit/>
          </a:bodyPr>
          <a:lstStyle/>
          <a:p>
            <a:r>
              <a:rPr lang="it-IT" sz="1400" dirty="0"/>
              <a:t>N= 240</a:t>
            </a:r>
          </a:p>
        </p:txBody>
      </p:sp>
      <p:graphicFrame>
        <p:nvGraphicFramePr>
          <p:cNvPr id="13" name="Grafico 12">
            <a:extLst>
              <a:ext uri="{FF2B5EF4-FFF2-40B4-BE49-F238E27FC236}">
                <a16:creationId xmlns:a16="http://schemas.microsoft.com/office/drawing/2014/main" id="{BA45592A-A8DB-8C60-BED8-732A9AC86AC9}"/>
              </a:ext>
            </a:extLst>
          </p:cNvPr>
          <p:cNvGraphicFramePr>
            <a:graphicFrameLocks/>
          </p:cNvGraphicFramePr>
          <p:nvPr>
            <p:extLst>
              <p:ext uri="{D42A27DB-BD31-4B8C-83A1-F6EECF244321}">
                <p14:modId xmlns:p14="http://schemas.microsoft.com/office/powerpoint/2010/main" val="281967141"/>
              </p:ext>
            </p:extLst>
          </p:nvPr>
        </p:nvGraphicFramePr>
        <p:xfrm>
          <a:off x="2784389" y="2545490"/>
          <a:ext cx="3968689" cy="23571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Grafico 14">
            <a:extLst>
              <a:ext uri="{FF2B5EF4-FFF2-40B4-BE49-F238E27FC236}">
                <a16:creationId xmlns:a16="http://schemas.microsoft.com/office/drawing/2014/main" id="{BA45592A-A8DB-8C60-BED8-732A9AC86AC9}"/>
              </a:ext>
            </a:extLst>
          </p:cNvPr>
          <p:cNvGraphicFramePr>
            <a:graphicFrameLocks/>
          </p:cNvGraphicFramePr>
          <p:nvPr>
            <p:extLst>
              <p:ext uri="{D42A27DB-BD31-4B8C-83A1-F6EECF244321}">
                <p14:modId xmlns:p14="http://schemas.microsoft.com/office/powerpoint/2010/main" val="546801543"/>
              </p:ext>
            </p:extLst>
          </p:nvPr>
        </p:nvGraphicFramePr>
        <p:xfrm>
          <a:off x="2669059" y="2471350"/>
          <a:ext cx="4133446" cy="2679793"/>
        </p:xfrm>
        <a:graphic>
          <a:graphicData uri="http://schemas.openxmlformats.org/drawingml/2006/chart">
            <c:chart xmlns:c="http://schemas.openxmlformats.org/drawingml/2006/chart" xmlns:r="http://schemas.openxmlformats.org/officeDocument/2006/relationships" r:id="rId5"/>
          </a:graphicData>
        </a:graphic>
      </p:graphicFrame>
      <p:pic>
        <p:nvPicPr>
          <p:cNvPr id="2" name="Immagin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2550" y="2858525"/>
            <a:ext cx="929192" cy="1660383"/>
          </a:xfrm>
          <a:prstGeom prst="rect">
            <a:avLst/>
          </a:prstGeom>
        </p:spPr>
      </p:pic>
      <p:pic>
        <p:nvPicPr>
          <p:cNvPr id="4" name="Immagin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2462" y="2895153"/>
            <a:ext cx="903624" cy="1638155"/>
          </a:xfrm>
          <a:prstGeom prst="rect">
            <a:avLst/>
          </a:prstGeom>
        </p:spPr>
      </p:pic>
      <p:pic>
        <p:nvPicPr>
          <p:cNvPr id="16" name="Immagin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41930" y="1832052"/>
            <a:ext cx="865185" cy="865185"/>
          </a:xfrm>
          <a:prstGeom prst="rect">
            <a:avLst/>
          </a:prstGeom>
        </p:spPr>
      </p:pic>
      <p:sp>
        <p:nvSpPr>
          <p:cNvPr id="17" name="ZoneTexte 12">
            <a:extLst>
              <a:ext uri="{FF2B5EF4-FFF2-40B4-BE49-F238E27FC236}">
                <a16:creationId xmlns:a16="http://schemas.microsoft.com/office/drawing/2014/main" id="{1EBC0E8A-45DB-154C-941B-8A93AF8AF490}"/>
              </a:ext>
            </a:extLst>
          </p:cNvPr>
          <p:cNvSpPr txBox="1"/>
          <p:nvPr/>
        </p:nvSpPr>
        <p:spPr>
          <a:xfrm>
            <a:off x="2247989" y="1889280"/>
            <a:ext cx="4755525" cy="461665"/>
          </a:xfrm>
          <a:prstGeom prst="rect">
            <a:avLst/>
          </a:prstGeom>
          <a:noFill/>
        </p:spPr>
        <p:txBody>
          <a:bodyPr wrap="square" rtlCol="0">
            <a:spAutoFit/>
          </a:bodyPr>
          <a:lstStyle/>
          <a:p>
            <a:pPr>
              <a:spcAft>
                <a:spcPts val="600"/>
              </a:spcAft>
            </a:pPr>
            <a:r>
              <a:rPr lang="fr-FR" sz="2400" b="1" dirty="0">
                <a:solidFill>
                  <a:srgbClr val="FF6600"/>
                </a:solidFill>
              </a:rPr>
              <a:t> </a:t>
            </a:r>
            <a:r>
              <a:rPr lang="fr-FR" sz="1400" dirty="0">
                <a:solidFill>
                  <a:srgbClr val="000000"/>
                </a:solidFill>
              </a:rPr>
              <a:t>Fréquence des colonies infectées par au moins un virus (%)</a:t>
            </a:r>
          </a:p>
        </p:txBody>
      </p:sp>
      <p:pic>
        <p:nvPicPr>
          <p:cNvPr id="5" name="Image 9">
            <a:extLst>
              <a:ext uri="{FF2B5EF4-FFF2-40B4-BE49-F238E27FC236}">
                <a16:creationId xmlns:a16="http://schemas.microsoft.com/office/drawing/2014/main" id="{B88E1DDB-AD44-609A-DA96-E3078C1F0F20}"/>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6112568" y="89163"/>
            <a:ext cx="784860" cy="784860"/>
          </a:xfrm>
          <a:prstGeom prst="rect">
            <a:avLst/>
          </a:prstGeom>
          <a:noFill/>
          <a:ln>
            <a:noFill/>
          </a:ln>
        </p:spPr>
      </p:pic>
    </p:spTree>
    <p:extLst>
      <p:ext uri="{BB962C8B-B14F-4D97-AF65-F5344CB8AC3E}">
        <p14:creationId xmlns:p14="http://schemas.microsoft.com/office/powerpoint/2010/main" val="12578445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967914"/>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4" name="ZoneTexte 12"/>
          <p:cNvSpPr txBox="1"/>
          <p:nvPr/>
        </p:nvSpPr>
        <p:spPr>
          <a:xfrm>
            <a:off x="53752" y="5291746"/>
            <a:ext cx="9036496" cy="1000274"/>
          </a:xfrm>
          <a:prstGeom prst="rect">
            <a:avLst/>
          </a:prstGeom>
          <a:noFill/>
        </p:spPr>
        <p:txBody>
          <a:bodyPr wrap="square" rtlCol="0">
            <a:spAutoFit/>
          </a:bodyPr>
          <a:lstStyle/>
          <a:p>
            <a:pPr algn="ctr">
              <a:spcAft>
                <a:spcPts val="600"/>
              </a:spcAft>
            </a:pPr>
            <a:endParaRPr lang="fr-FR" i="1" dirty="0">
              <a:solidFill>
                <a:srgbClr val="000000"/>
              </a:solidFill>
            </a:endParaRPr>
          </a:p>
          <a:p>
            <a:pPr algn="ctr">
              <a:spcAft>
                <a:spcPts val="600"/>
              </a:spcAft>
            </a:pPr>
            <a:r>
              <a:rPr lang="fr-FR" dirty="0">
                <a:solidFill>
                  <a:srgbClr val="000000"/>
                </a:solidFill>
              </a:rPr>
              <a:t>Le BQCV et le DWV sont les virus les plus répandus dans les deux pays. Le BQCV est le plus prévalent en Italie, le DWV en France. Les trois autres virus sont moins fréquents. </a:t>
            </a:r>
          </a:p>
        </p:txBody>
      </p:sp>
      <p:sp>
        <p:nvSpPr>
          <p:cNvPr id="66" name="ZoneTexte 4"/>
          <p:cNvSpPr txBox="1"/>
          <p:nvPr/>
        </p:nvSpPr>
        <p:spPr>
          <a:xfrm>
            <a:off x="107504" y="13807"/>
            <a:ext cx="1805302" cy="523220"/>
          </a:xfrm>
          <a:prstGeom prst="rect">
            <a:avLst/>
          </a:prstGeom>
          <a:noFill/>
        </p:spPr>
        <p:txBody>
          <a:bodyPr wrap="none" rtlCol="0">
            <a:spAutoFit/>
          </a:bodyPr>
          <a:lstStyle/>
          <a:p>
            <a:r>
              <a:rPr lang="fr-FR" sz="2800" b="1" dirty="0">
                <a:solidFill>
                  <a:srgbClr val="000000"/>
                </a:solidFill>
                <a:latin typeface="Arial" pitchFamily="34" charset="0"/>
                <a:cs typeface="Arial" pitchFamily="34" charset="0"/>
              </a:rPr>
              <a:t>Résultats</a:t>
            </a:r>
          </a:p>
        </p:txBody>
      </p:sp>
      <p:sp>
        <p:nvSpPr>
          <p:cNvPr id="67" name="ZoneTexte 12">
            <a:extLst>
              <a:ext uri="{FF2B5EF4-FFF2-40B4-BE49-F238E27FC236}">
                <a16:creationId xmlns:a16="http://schemas.microsoft.com/office/drawing/2014/main" id="{1A2D93D2-47BC-3E47-BA85-DAE04CF444E5}"/>
              </a:ext>
            </a:extLst>
          </p:cNvPr>
          <p:cNvSpPr txBox="1"/>
          <p:nvPr/>
        </p:nvSpPr>
        <p:spPr>
          <a:xfrm>
            <a:off x="107504" y="900722"/>
            <a:ext cx="9036496" cy="1007968"/>
          </a:xfrm>
          <a:prstGeom prst="rect">
            <a:avLst/>
          </a:prstGeom>
          <a:noFill/>
        </p:spPr>
        <p:txBody>
          <a:bodyPr wrap="square" rtlCol="0">
            <a:spAutoFit/>
          </a:bodyPr>
          <a:lstStyle/>
          <a:p>
            <a:pPr>
              <a:spcAft>
                <a:spcPts val="600"/>
              </a:spcAft>
            </a:pPr>
            <a:endParaRPr lang="fr-FR" sz="1050" i="1" dirty="0">
              <a:solidFill>
                <a:srgbClr val="000000"/>
              </a:solidFill>
            </a:endParaRPr>
          </a:p>
          <a:p>
            <a:pPr>
              <a:spcAft>
                <a:spcPts val="600"/>
              </a:spcAft>
              <a:buFont typeface="Courier New" pitchFamily="49" charset="0"/>
              <a:buChar char="o"/>
            </a:pPr>
            <a:r>
              <a:rPr lang="fr-FR" sz="2400" b="1" dirty="0">
                <a:solidFill>
                  <a:srgbClr val="FF6600"/>
                </a:solidFill>
              </a:rPr>
              <a:t>  </a:t>
            </a:r>
            <a:r>
              <a:rPr lang="fr-FR" sz="2000" dirty="0">
                <a:solidFill>
                  <a:srgbClr val="000000"/>
                </a:solidFill>
              </a:rPr>
              <a:t>Répartition des 5 virus dans les colonies analysées dans les deux pays.		</a:t>
            </a:r>
          </a:p>
        </p:txBody>
      </p:sp>
      <p:pic>
        <p:nvPicPr>
          <p:cNvPr id="8" name="Image 7"/>
          <p:cNvPicPr>
            <a:picLocks noChangeAspect="1"/>
          </p:cNvPicPr>
          <p:nvPr/>
        </p:nvPicPr>
        <p:blipFill>
          <a:blip r:embed="rId3"/>
          <a:stretch>
            <a:fillRect/>
          </a:stretch>
        </p:blipFill>
        <p:spPr>
          <a:xfrm>
            <a:off x="7167154" y="0"/>
            <a:ext cx="1976846" cy="964432"/>
          </a:xfrm>
          <a:prstGeom prst="rect">
            <a:avLst/>
          </a:prstGeom>
        </p:spPr>
      </p:pic>
      <p:sp>
        <p:nvSpPr>
          <p:cNvPr id="16" name="CasellaDiTesto 15"/>
          <p:cNvSpPr txBox="1"/>
          <p:nvPr/>
        </p:nvSpPr>
        <p:spPr>
          <a:xfrm>
            <a:off x="1712111" y="4511733"/>
            <a:ext cx="800219" cy="369332"/>
          </a:xfrm>
          <a:prstGeom prst="rect">
            <a:avLst/>
          </a:prstGeom>
          <a:noFill/>
        </p:spPr>
        <p:txBody>
          <a:bodyPr wrap="none" rtlCol="0">
            <a:spAutoFit/>
          </a:bodyPr>
          <a:lstStyle/>
          <a:p>
            <a:r>
              <a:rPr lang="it-IT" dirty="0"/>
              <a:t>N=452</a:t>
            </a:r>
          </a:p>
        </p:txBody>
      </p:sp>
      <p:graphicFrame>
        <p:nvGraphicFramePr>
          <p:cNvPr id="17" name="Grafico 16"/>
          <p:cNvGraphicFramePr>
            <a:graphicFrameLocks/>
          </p:cNvGraphicFramePr>
          <p:nvPr>
            <p:extLst>
              <p:ext uri="{D42A27DB-BD31-4B8C-83A1-F6EECF244321}">
                <p14:modId xmlns:p14="http://schemas.microsoft.com/office/powerpoint/2010/main" val="2749888879"/>
              </p:ext>
            </p:extLst>
          </p:nvPr>
        </p:nvGraphicFramePr>
        <p:xfrm>
          <a:off x="4909869" y="2261139"/>
          <a:ext cx="3962400" cy="2150060"/>
        </p:xfrm>
        <a:graphic>
          <a:graphicData uri="http://schemas.openxmlformats.org/drawingml/2006/chart">
            <c:chart xmlns:c="http://schemas.openxmlformats.org/drawingml/2006/chart" xmlns:r="http://schemas.openxmlformats.org/officeDocument/2006/relationships" r:id="rId4"/>
          </a:graphicData>
        </a:graphic>
      </p:graphicFrame>
      <p:sp>
        <p:nvSpPr>
          <p:cNvPr id="18" name="CasellaDiTesto 17"/>
          <p:cNvSpPr txBox="1"/>
          <p:nvPr/>
        </p:nvSpPr>
        <p:spPr>
          <a:xfrm>
            <a:off x="6767044" y="4511733"/>
            <a:ext cx="800219" cy="369332"/>
          </a:xfrm>
          <a:prstGeom prst="rect">
            <a:avLst/>
          </a:prstGeom>
          <a:noFill/>
        </p:spPr>
        <p:txBody>
          <a:bodyPr wrap="none" rtlCol="0">
            <a:spAutoFit/>
          </a:bodyPr>
          <a:lstStyle/>
          <a:p>
            <a:r>
              <a:rPr lang="it-IT" dirty="0"/>
              <a:t>N=214</a:t>
            </a:r>
          </a:p>
        </p:txBody>
      </p:sp>
      <p:graphicFrame>
        <p:nvGraphicFramePr>
          <p:cNvPr id="19" name="Grafico 18">
            <a:extLst>
              <a:ext uri="{FF2B5EF4-FFF2-40B4-BE49-F238E27FC236}">
                <a16:creationId xmlns:a16="http://schemas.microsoft.com/office/drawing/2014/main" id="{543DE45F-64E9-69A8-58A2-830CCA71F02E}"/>
              </a:ext>
            </a:extLst>
          </p:cNvPr>
          <p:cNvGraphicFramePr>
            <a:graphicFrameLocks/>
          </p:cNvGraphicFramePr>
          <p:nvPr>
            <p:extLst>
              <p:ext uri="{D42A27DB-BD31-4B8C-83A1-F6EECF244321}">
                <p14:modId xmlns:p14="http://schemas.microsoft.com/office/powerpoint/2010/main" val="2664233195"/>
              </p:ext>
            </p:extLst>
          </p:nvPr>
        </p:nvGraphicFramePr>
        <p:xfrm>
          <a:off x="181231" y="2186222"/>
          <a:ext cx="4036541" cy="2284162"/>
        </p:xfrm>
        <a:graphic>
          <a:graphicData uri="http://schemas.openxmlformats.org/drawingml/2006/chart">
            <c:chart xmlns:c="http://schemas.openxmlformats.org/drawingml/2006/chart" xmlns:r="http://schemas.openxmlformats.org/officeDocument/2006/relationships" r:id="rId5"/>
          </a:graphicData>
        </a:graphic>
      </p:graphicFrame>
      <p:pic>
        <p:nvPicPr>
          <p:cNvPr id="20" name="Immagin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6112" y="2186222"/>
            <a:ext cx="761660" cy="761660"/>
          </a:xfrm>
          <a:prstGeom prst="rect">
            <a:avLst/>
          </a:prstGeom>
        </p:spPr>
      </p:pic>
      <p:pic>
        <p:nvPicPr>
          <p:cNvPr id="22" name="Immagin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50201" y="2186222"/>
            <a:ext cx="822068" cy="803961"/>
          </a:xfrm>
          <a:prstGeom prst="rect">
            <a:avLst/>
          </a:prstGeom>
        </p:spPr>
      </p:pic>
      <p:sp>
        <p:nvSpPr>
          <p:cNvPr id="13" name="ZoneTexte 12">
            <a:extLst>
              <a:ext uri="{FF2B5EF4-FFF2-40B4-BE49-F238E27FC236}">
                <a16:creationId xmlns:a16="http://schemas.microsoft.com/office/drawing/2014/main" id="{1EBC0E8A-45DB-154C-941B-8A93AF8AF490}"/>
              </a:ext>
            </a:extLst>
          </p:cNvPr>
          <p:cNvSpPr txBox="1"/>
          <p:nvPr/>
        </p:nvSpPr>
        <p:spPr>
          <a:xfrm>
            <a:off x="2407628" y="1857706"/>
            <a:ext cx="4483441" cy="461665"/>
          </a:xfrm>
          <a:prstGeom prst="rect">
            <a:avLst/>
          </a:prstGeom>
          <a:noFill/>
        </p:spPr>
        <p:txBody>
          <a:bodyPr wrap="square" rtlCol="0">
            <a:spAutoFit/>
          </a:bodyPr>
          <a:lstStyle/>
          <a:p>
            <a:pPr>
              <a:spcAft>
                <a:spcPts val="600"/>
              </a:spcAft>
            </a:pPr>
            <a:r>
              <a:rPr lang="fr-FR" sz="2400" b="1" dirty="0">
                <a:solidFill>
                  <a:srgbClr val="FF6600"/>
                </a:solidFill>
              </a:rPr>
              <a:t> </a:t>
            </a:r>
            <a:r>
              <a:rPr lang="fr-FR" sz="1400" dirty="0">
                <a:solidFill>
                  <a:srgbClr val="000000"/>
                </a:solidFill>
              </a:rPr>
              <a:t>Fréquence des colonies infectées par chaque virus (%)</a:t>
            </a:r>
          </a:p>
        </p:txBody>
      </p:sp>
      <p:pic>
        <p:nvPicPr>
          <p:cNvPr id="2" name="Image 9">
            <a:extLst>
              <a:ext uri="{FF2B5EF4-FFF2-40B4-BE49-F238E27FC236}">
                <a16:creationId xmlns:a16="http://schemas.microsoft.com/office/drawing/2014/main" id="{E2AFF36B-9E29-60FD-792E-83F947DC61DB}"/>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112568" y="89163"/>
            <a:ext cx="784860" cy="784860"/>
          </a:xfrm>
          <a:prstGeom prst="rect">
            <a:avLst/>
          </a:prstGeom>
          <a:noFill/>
          <a:ln>
            <a:noFill/>
          </a:ln>
        </p:spPr>
      </p:pic>
    </p:spTree>
    <p:extLst>
      <p:ext uri="{BB962C8B-B14F-4D97-AF65-F5344CB8AC3E}">
        <p14:creationId xmlns:p14="http://schemas.microsoft.com/office/powerpoint/2010/main" val="24472607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967914"/>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4" name="ZoneTexte 12"/>
          <p:cNvSpPr txBox="1"/>
          <p:nvPr/>
        </p:nvSpPr>
        <p:spPr>
          <a:xfrm>
            <a:off x="70770" y="5705475"/>
            <a:ext cx="2750442" cy="1200329"/>
          </a:xfrm>
          <a:prstGeom prst="rect">
            <a:avLst/>
          </a:prstGeom>
          <a:noFill/>
        </p:spPr>
        <p:txBody>
          <a:bodyPr wrap="square" rtlCol="0">
            <a:spAutoFit/>
          </a:bodyPr>
          <a:lstStyle/>
          <a:p>
            <a:pPr algn="just">
              <a:spcAft>
                <a:spcPts val="600"/>
              </a:spcAft>
            </a:pPr>
            <a:r>
              <a:rPr lang="fr-FR" dirty="0">
                <a:solidFill>
                  <a:srgbClr val="000000"/>
                </a:solidFill>
              </a:rPr>
              <a:t>La prévalence de l'</a:t>
            </a:r>
            <a:r>
              <a:rPr lang="fr-FR" dirty="0">
                <a:solidFill>
                  <a:srgbClr val="FF0000"/>
                </a:solidFill>
              </a:rPr>
              <a:t>ABPV</a:t>
            </a:r>
            <a:r>
              <a:rPr lang="fr-FR" dirty="0">
                <a:solidFill>
                  <a:srgbClr val="000000"/>
                </a:solidFill>
              </a:rPr>
              <a:t> et du </a:t>
            </a:r>
            <a:r>
              <a:rPr lang="fr-FR" dirty="0">
                <a:solidFill>
                  <a:srgbClr val="7030A0"/>
                </a:solidFill>
              </a:rPr>
              <a:t>SBV</a:t>
            </a:r>
            <a:r>
              <a:rPr lang="fr-FR" dirty="0">
                <a:solidFill>
                  <a:srgbClr val="000000"/>
                </a:solidFill>
              </a:rPr>
              <a:t> est la plus faible au printemps et la plus élevée en été.</a:t>
            </a:r>
          </a:p>
        </p:txBody>
      </p:sp>
      <p:sp>
        <p:nvSpPr>
          <p:cNvPr id="66" name="ZoneTexte 4"/>
          <p:cNvSpPr txBox="1"/>
          <p:nvPr/>
        </p:nvSpPr>
        <p:spPr>
          <a:xfrm>
            <a:off x="107504" y="13807"/>
            <a:ext cx="1805302" cy="523220"/>
          </a:xfrm>
          <a:prstGeom prst="rect">
            <a:avLst/>
          </a:prstGeom>
          <a:noFill/>
        </p:spPr>
        <p:txBody>
          <a:bodyPr wrap="none" rtlCol="0">
            <a:spAutoFit/>
          </a:bodyPr>
          <a:lstStyle/>
          <a:p>
            <a:r>
              <a:rPr lang="fr-FR" sz="2800" b="1" dirty="0">
                <a:solidFill>
                  <a:srgbClr val="000000"/>
                </a:solidFill>
                <a:latin typeface="Arial" pitchFamily="34" charset="0"/>
                <a:cs typeface="Arial" pitchFamily="34" charset="0"/>
              </a:rPr>
              <a:t>Résultats</a:t>
            </a:r>
          </a:p>
        </p:txBody>
      </p:sp>
      <p:sp>
        <p:nvSpPr>
          <p:cNvPr id="67" name="ZoneTexte 12">
            <a:extLst>
              <a:ext uri="{FF2B5EF4-FFF2-40B4-BE49-F238E27FC236}">
                <a16:creationId xmlns:a16="http://schemas.microsoft.com/office/drawing/2014/main" id="{1A2D93D2-47BC-3E47-BA85-DAE04CF444E5}"/>
              </a:ext>
            </a:extLst>
          </p:cNvPr>
          <p:cNvSpPr txBox="1"/>
          <p:nvPr/>
        </p:nvSpPr>
        <p:spPr>
          <a:xfrm>
            <a:off x="107504" y="640495"/>
            <a:ext cx="9036496" cy="1007968"/>
          </a:xfrm>
          <a:prstGeom prst="rect">
            <a:avLst/>
          </a:prstGeom>
          <a:noFill/>
        </p:spPr>
        <p:txBody>
          <a:bodyPr wrap="square" rtlCol="0">
            <a:spAutoFit/>
          </a:bodyPr>
          <a:lstStyle/>
          <a:p>
            <a:pPr>
              <a:spcAft>
                <a:spcPts val="600"/>
              </a:spcAft>
            </a:pPr>
            <a:endParaRPr lang="fr-FR" sz="1050" i="1" dirty="0">
              <a:solidFill>
                <a:srgbClr val="000000"/>
              </a:solidFill>
            </a:endParaRPr>
          </a:p>
          <a:p>
            <a:pPr>
              <a:spcAft>
                <a:spcPts val="600"/>
              </a:spcAft>
              <a:buFont typeface="Courier New" pitchFamily="49" charset="0"/>
              <a:buChar char="o"/>
            </a:pPr>
            <a:r>
              <a:rPr lang="fr-FR" sz="2400" b="1" dirty="0">
                <a:solidFill>
                  <a:srgbClr val="FF6600"/>
                </a:solidFill>
              </a:rPr>
              <a:t>  </a:t>
            </a:r>
            <a:r>
              <a:rPr lang="fr-FR" sz="2000" dirty="0">
                <a:solidFill>
                  <a:srgbClr val="000000"/>
                </a:solidFill>
              </a:rPr>
              <a:t>Pour chaque virus, la prévalence varie-t-elle en fonction de la saison?		</a:t>
            </a:r>
          </a:p>
        </p:txBody>
      </p:sp>
      <p:pic>
        <p:nvPicPr>
          <p:cNvPr id="8" name="Image 7"/>
          <p:cNvPicPr>
            <a:picLocks noChangeAspect="1"/>
          </p:cNvPicPr>
          <p:nvPr/>
        </p:nvPicPr>
        <p:blipFill>
          <a:blip r:embed="rId3"/>
          <a:stretch>
            <a:fillRect/>
          </a:stretch>
        </p:blipFill>
        <p:spPr>
          <a:xfrm>
            <a:off x="7167154" y="0"/>
            <a:ext cx="1976846" cy="964432"/>
          </a:xfrm>
          <a:prstGeom prst="rect">
            <a:avLst/>
          </a:prstGeom>
        </p:spPr>
      </p:pic>
      <p:graphicFrame>
        <p:nvGraphicFramePr>
          <p:cNvPr id="10" name="Grafico 9">
            <a:extLst>
              <a:ext uri="{FF2B5EF4-FFF2-40B4-BE49-F238E27FC236}">
                <a16:creationId xmlns:a16="http://schemas.microsoft.com/office/drawing/2014/main" id="{53BCB05A-CD22-654C-DCAC-E5EDDF719930}"/>
              </a:ext>
            </a:extLst>
          </p:cNvPr>
          <p:cNvGraphicFramePr>
            <a:graphicFrameLocks/>
          </p:cNvGraphicFramePr>
          <p:nvPr>
            <p:extLst>
              <p:ext uri="{D42A27DB-BD31-4B8C-83A1-F6EECF244321}">
                <p14:modId xmlns:p14="http://schemas.microsoft.com/office/powerpoint/2010/main" val="601741084"/>
              </p:ext>
            </p:extLst>
          </p:nvPr>
        </p:nvGraphicFramePr>
        <p:xfrm>
          <a:off x="3312650" y="1767293"/>
          <a:ext cx="2284805" cy="19459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Grafico 10">
            <a:extLst>
              <a:ext uri="{FF2B5EF4-FFF2-40B4-BE49-F238E27FC236}">
                <a16:creationId xmlns:a16="http://schemas.microsoft.com/office/drawing/2014/main" id="{43477E37-9998-EF65-1F18-9EAAEE423FE1}"/>
              </a:ext>
            </a:extLst>
          </p:cNvPr>
          <p:cNvGraphicFramePr>
            <a:graphicFrameLocks/>
          </p:cNvGraphicFramePr>
          <p:nvPr>
            <p:extLst>
              <p:ext uri="{D42A27DB-BD31-4B8C-83A1-F6EECF244321}">
                <p14:modId xmlns:p14="http://schemas.microsoft.com/office/powerpoint/2010/main" val="1256881379"/>
              </p:ext>
            </p:extLst>
          </p:nvPr>
        </p:nvGraphicFramePr>
        <p:xfrm>
          <a:off x="6248816" y="1817891"/>
          <a:ext cx="2286000" cy="191522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Grafico 11">
            <a:extLst>
              <a:ext uri="{FF2B5EF4-FFF2-40B4-BE49-F238E27FC236}">
                <a16:creationId xmlns:a16="http://schemas.microsoft.com/office/drawing/2014/main" id="{D350B424-4EC7-46EB-6028-40604D34DF3D}"/>
              </a:ext>
            </a:extLst>
          </p:cNvPr>
          <p:cNvGraphicFramePr>
            <a:graphicFrameLocks/>
          </p:cNvGraphicFramePr>
          <p:nvPr>
            <p:extLst>
              <p:ext uri="{D42A27DB-BD31-4B8C-83A1-F6EECF244321}">
                <p14:modId xmlns:p14="http://schemas.microsoft.com/office/powerpoint/2010/main" val="3970900607"/>
              </p:ext>
            </p:extLst>
          </p:nvPr>
        </p:nvGraphicFramePr>
        <p:xfrm>
          <a:off x="201226" y="1793699"/>
          <a:ext cx="2412439" cy="193058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Grafico 14"/>
          <p:cNvGraphicFramePr>
            <a:graphicFrameLocks/>
          </p:cNvGraphicFramePr>
          <p:nvPr>
            <p:extLst>
              <p:ext uri="{D42A27DB-BD31-4B8C-83A1-F6EECF244321}">
                <p14:modId xmlns:p14="http://schemas.microsoft.com/office/powerpoint/2010/main" val="2240499277"/>
              </p:ext>
            </p:extLst>
          </p:nvPr>
        </p:nvGraphicFramePr>
        <p:xfrm>
          <a:off x="371474" y="4094499"/>
          <a:ext cx="2140856" cy="161097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6" name="Grafico 15"/>
          <p:cNvGraphicFramePr>
            <a:graphicFrameLocks/>
          </p:cNvGraphicFramePr>
          <p:nvPr>
            <p:extLst>
              <p:ext uri="{D42A27DB-BD31-4B8C-83A1-F6EECF244321}">
                <p14:modId xmlns:p14="http://schemas.microsoft.com/office/powerpoint/2010/main" val="1239494724"/>
              </p:ext>
            </p:extLst>
          </p:nvPr>
        </p:nvGraphicFramePr>
        <p:xfrm>
          <a:off x="3312650" y="4094499"/>
          <a:ext cx="2140856" cy="161097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 name="Grafico 16"/>
          <p:cNvGraphicFramePr>
            <a:graphicFrameLocks/>
          </p:cNvGraphicFramePr>
          <p:nvPr>
            <p:extLst>
              <p:ext uri="{D42A27DB-BD31-4B8C-83A1-F6EECF244321}">
                <p14:modId xmlns:p14="http://schemas.microsoft.com/office/powerpoint/2010/main" val="2953830005"/>
              </p:ext>
            </p:extLst>
          </p:nvPr>
        </p:nvGraphicFramePr>
        <p:xfrm>
          <a:off x="6393960" y="3974743"/>
          <a:ext cx="2140856" cy="1610976"/>
        </p:xfrm>
        <a:graphic>
          <a:graphicData uri="http://schemas.openxmlformats.org/drawingml/2006/chart">
            <c:chart xmlns:c="http://schemas.openxmlformats.org/drawingml/2006/chart" xmlns:r="http://schemas.openxmlformats.org/officeDocument/2006/relationships" r:id="rId9"/>
          </a:graphicData>
        </a:graphic>
      </p:graphicFrame>
      <p:sp>
        <p:nvSpPr>
          <p:cNvPr id="2" name="ZoneTexte 12">
            <a:extLst>
              <a:ext uri="{FF2B5EF4-FFF2-40B4-BE49-F238E27FC236}">
                <a16:creationId xmlns:a16="http://schemas.microsoft.com/office/drawing/2014/main" id="{457C8319-9EAD-0B24-EA10-F90620ADBA87}"/>
              </a:ext>
            </a:extLst>
          </p:cNvPr>
          <p:cNvSpPr txBox="1"/>
          <p:nvPr/>
        </p:nvSpPr>
        <p:spPr>
          <a:xfrm>
            <a:off x="2179812" y="1123382"/>
            <a:ext cx="4483441" cy="461665"/>
          </a:xfrm>
          <a:prstGeom prst="rect">
            <a:avLst/>
          </a:prstGeom>
          <a:noFill/>
        </p:spPr>
        <p:txBody>
          <a:bodyPr wrap="square" rtlCol="0">
            <a:spAutoFit/>
          </a:bodyPr>
          <a:lstStyle/>
          <a:p>
            <a:pPr>
              <a:spcAft>
                <a:spcPts val="600"/>
              </a:spcAft>
            </a:pPr>
            <a:r>
              <a:rPr lang="fr-FR" sz="2400" b="1" dirty="0">
                <a:solidFill>
                  <a:srgbClr val="FF6600"/>
                </a:solidFill>
              </a:rPr>
              <a:t> </a:t>
            </a:r>
            <a:r>
              <a:rPr lang="fr-FR" sz="1400" dirty="0">
                <a:solidFill>
                  <a:srgbClr val="000000"/>
                </a:solidFill>
              </a:rPr>
              <a:t>Fréquence des colonies infectées par chaque virus (%)</a:t>
            </a:r>
          </a:p>
        </p:txBody>
      </p:sp>
      <p:pic>
        <p:nvPicPr>
          <p:cNvPr id="14" name="Immagine 13">
            <a:extLst>
              <a:ext uri="{FF2B5EF4-FFF2-40B4-BE49-F238E27FC236}">
                <a16:creationId xmlns:a16="http://schemas.microsoft.com/office/drawing/2014/main" id="{6B2A86EF-C020-BC4E-64B1-5CA5A466A2C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5455" r="11090" b="3552"/>
          <a:stretch/>
        </p:blipFill>
        <p:spPr>
          <a:xfrm>
            <a:off x="8025384" y="2461850"/>
            <a:ext cx="317536" cy="277471"/>
          </a:xfrm>
          <a:prstGeom prst="rect">
            <a:avLst/>
          </a:prstGeom>
        </p:spPr>
      </p:pic>
      <p:pic>
        <p:nvPicPr>
          <p:cNvPr id="20" name="Immagine 19">
            <a:extLst>
              <a:ext uri="{FF2B5EF4-FFF2-40B4-BE49-F238E27FC236}">
                <a16:creationId xmlns:a16="http://schemas.microsoft.com/office/drawing/2014/main" id="{CC2527A4-4BED-DCBB-68ED-126C913C406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7195" t="17197" r="17196" b="16261"/>
          <a:stretch/>
        </p:blipFill>
        <p:spPr>
          <a:xfrm>
            <a:off x="1083436" y="1980637"/>
            <a:ext cx="252151" cy="361965"/>
          </a:xfrm>
          <a:prstGeom prst="rect">
            <a:avLst/>
          </a:prstGeom>
        </p:spPr>
      </p:pic>
      <p:pic>
        <p:nvPicPr>
          <p:cNvPr id="29" name="Immagine 28">
            <a:extLst>
              <a:ext uri="{FF2B5EF4-FFF2-40B4-BE49-F238E27FC236}">
                <a16:creationId xmlns:a16="http://schemas.microsoft.com/office/drawing/2014/main" id="{3268654E-2DB2-8564-0283-3A9054390AF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7195" t="17197" r="17196" b="16261"/>
          <a:stretch/>
        </p:blipFill>
        <p:spPr>
          <a:xfrm>
            <a:off x="2004498" y="1694077"/>
            <a:ext cx="252151" cy="361965"/>
          </a:xfrm>
          <a:prstGeom prst="rect">
            <a:avLst/>
          </a:prstGeom>
        </p:spPr>
      </p:pic>
      <p:pic>
        <p:nvPicPr>
          <p:cNvPr id="30" name="Immagine 29">
            <a:extLst>
              <a:ext uri="{FF2B5EF4-FFF2-40B4-BE49-F238E27FC236}">
                <a16:creationId xmlns:a16="http://schemas.microsoft.com/office/drawing/2014/main" id="{BAA73E0A-0630-0F26-506D-8E034013B29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7195" t="17197" r="17196" b="16261"/>
          <a:stretch/>
        </p:blipFill>
        <p:spPr>
          <a:xfrm>
            <a:off x="1949251" y="3920238"/>
            <a:ext cx="252151" cy="361965"/>
          </a:xfrm>
          <a:prstGeom prst="rect">
            <a:avLst/>
          </a:prstGeom>
        </p:spPr>
      </p:pic>
      <p:pic>
        <p:nvPicPr>
          <p:cNvPr id="31" name="Immagine 30">
            <a:extLst>
              <a:ext uri="{FF2B5EF4-FFF2-40B4-BE49-F238E27FC236}">
                <a16:creationId xmlns:a16="http://schemas.microsoft.com/office/drawing/2014/main" id="{F319699C-A660-BE78-50E5-AA596ED3982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7195" t="17197" r="17196" b="16261"/>
          <a:stretch/>
        </p:blipFill>
        <p:spPr>
          <a:xfrm>
            <a:off x="1125250" y="4282203"/>
            <a:ext cx="252151" cy="361965"/>
          </a:xfrm>
          <a:prstGeom prst="rect">
            <a:avLst/>
          </a:prstGeom>
        </p:spPr>
      </p:pic>
      <p:sp>
        <p:nvSpPr>
          <p:cNvPr id="32" name="Freccia a destra 31">
            <a:extLst>
              <a:ext uri="{FF2B5EF4-FFF2-40B4-BE49-F238E27FC236}">
                <a16:creationId xmlns:a16="http://schemas.microsoft.com/office/drawing/2014/main" id="{47D3C04D-5752-F2C9-2126-FD0DDFDA0EC5}"/>
              </a:ext>
            </a:extLst>
          </p:cNvPr>
          <p:cNvSpPr/>
          <p:nvPr/>
        </p:nvSpPr>
        <p:spPr>
          <a:xfrm rot="16200000">
            <a:off x="1040971" y="1638523"/>
            <a:ext cx="337078" cy="136091"/>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Freccia a destra 32">
            <a:extLst>
              <a:ext uri="{FF2B5EF4-FFF2-40B4-BE49-F238E27FC236}">
                <a16:creationId xmlns:a16="http://schemas.microsoft.com/office/drawing/2014/main" id="{A8F7A97E-23D2-AE62-90B4-748AFBA90875}"/>
              </a:ext>
            </a:extLst>
          </p:cNvPr>
          <p:cNvSpPr/>
          <p:nvPr/>
        </p:nvSpPr>
        <p:spPr>
          <a:xfrm rot="5400000">
            <a:off x="802184" y="2225265"/>
            <a:ext cx="337078" cy="136091"/>
          </a:xfrm>
          <a:prstGeom prst="right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4" name="Immagine 33">
            <a:extLst>
              <a:ext uri="{FF2B5EF4-FFF2-40B4-BE49-F238E27FC236}">
                <a16:creationId xmlns:a16="http://schemas.microsoft.com/office/drawing/2014/main" id="{BCCB5FDA-9D96-0F46-51B2-D29C9BBBF5D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7195" t="17197" r="17196" b="16261"/>
          <a:stretch/>
        </p:blipFill>
        <p:spPr>
          <a:xfrm>
            <a:off x="4151212" y="1533790"/>
            <a:ext cx="252151" cy="361965"/>
          </a:xfrm>
          <a:prstGeom prst="rect">
            <a:avLst/>
          </a:prstGeom>
        </p:spPr>
      </p:pic>
      <p:sp>
        <p:nvSpPr>
          <p:cNvPr id="35" name="Freccia a destra 34">
            <a:extLst>
              <a:ext uri="{FF2B5EF4-FFF2-40B4-BE49-F238E27FC236}">
                <a16:creationId xmlns:a16="http://schemas.microsoft.com/office/drawing/2014/main" id="{10CBCC91-465F-EF35-DB13-6F6FC895D6DB}"/>
              </a:ext>
            </a:extLst>
          </p:cNvPr>
          <p:cNvSpPr/>
          <p:nvPr/>
        </p:nvSpPr>
        <p:spPr>
          <a:xfrm rot="16200000">
            <a:off x="4123505" y="2562682"/>
            <a:ext cx="337078" cy="136091"/>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CasellaDiTesto 35">
            <a:extLst>
              <a:ext uri="{FF2B5EF4-FFF2-40B4-BE49-F238E27FC236}">
                <a16:creationId xmlns:a16="http://schemas.microsoft.com/office/drawing/2014/main" id="{196DF6E4-0BAB-9DBD-1F85-9FA58031D8B2}"/>
              </a:ext>
            </a:extLst>
          </p:cNvPr>
          <p:cNvSpPr txBox="1"/>
          <p:nvPr/>
        </p:nvSpPr>
        <p:spPr>
          <a:xfrm>
            <a:off x="3176253" y="5715568"/>
            <a:ext cx="2474566"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a:ea typeface="+mn-ea"/>
                <a:cs typeface="+mn-cs"/>
              </a:rPr>
              <a:t>La prévalence de </a:t>
            </a:r>
            <a:r>
              <a:rPr kumimoji="0" lang="fr-FR" sz="1800" b="0" i="0" u="none" strike="noStrike" kern="1200" cap="none" spc="0" normalizeH="0" baseline="0" noProof="0" dirty="0">
                <a:ln>
                  <a:noFill/>
                </a:ln>
                <a:solidFill>
                  <a:srgbClr val="00B0F0"/>
                </a:solidFill>
                <a:effectLst/>
                <a:uLnTx/>
                <a:uFillTx/>
                <a:latin typeface="Calibri"/>
                <a:ea typeface="+mn-ea"/>
                <a:cs typeface="+mn-cs"/>
              </a:rPr>
              <a:t>BQCV</a:t>
            </a:r>
            <a:r>
              <a:rPr kumimoji="0" lang="fr-FR" sz="1800" b="0" i="0" u="none" strike="noStrike" kern="1200" cap="none" spc="0" normalizeH="0" baseline="0" noProof="0" dirty="0">
                <a:ln>
                  <a:noFill/>
                </a:ln>
                <a:solidFill>
                  <a:srgbClr val="000000"/>
                </a:solidFill>
                <a:effectLst/>
                <a:uLnTx/>
                <a:uFillTx/>
                <a:latin typeface="Calibri"/>
                <a:ea typeface="+mn-ea"/>
                <a:cs typeface="+mn-cs"/>
              </a:rPr>
              <a:t> et de </a:t>
            </a:r>
            <a:r>
              <a:rPr kumimoji="0" lang="fr-FR" sz="1800" b="0" i="0" u="none" strike="noStrike" kern="1200" cap="none" spc="0" normalizeH="0" baseline="0" noProof="0" dirty="0">
                <a:ln>
                  <a:noFill/>
                </a:ln>
                <a:solidFill>
                  <a:srgbClr val="92D050"/>
                </a:solidFill>
                <a:effectLst/>
                <a:uLnTx/>
                <a:uFillTx/>
                <a:latin typeface="Calibri"/>
                <a:ea typeface="+mn-ea"/>
                <a:cs typeface="+mn-cs"/>
              </a:rPr>
              <a:t>DWV</a:t>
            </a:r>
            <a:r>
              <a:rPr kumimoji="0" lang="fr-FR" sz="1800" b="0" i="0" u="none" strike="noStrike" kern="1200" cap="none" spc="0" normalizeH="0" baseline="0" noProof="0" dirty="0">
                <a:ln>
                  <a:noFill/>
                </a:ln>
                <a:solidFill>
                  <a:srgbClr val="000000"/>
                </a:solidFill>
                <a:effectLst/>
                <a:uLnTx/>
                <a:uFillTx/>
                <a:latin typeface="Calibri"/>
                <a:ea typeface="+mn-ea"/>
                <a:cs typeface="+mn-cs"/>
              </a:rPr>
              <a:t> est stable au printemps, et augmente en été.</a:t>
            </a:r>
          </a:p>
        </p:txBody>
      </p:sp>
      <p:sp>
        <p:nvSpPr>
          <p:cNvPr id="37" name="CasellaDiTesto 36">
            <a:extLst>
              <a:ext uri="{FF2B5EF4-FFF2-40B4-BE49-F238E27FC236}">
                <a16:creationId xmlns:a16="http://schemas.microsoft.com/office/drawing/2014/main" id="{A764BEF7-061E-5C54-2316-75D2759AD94C}"/>
              </a:ext>
            </a:extLst>
          </p:cNvPr>
          <p:cNvSpPr txBox="1"/>
          <p:nvPr/>
        </p:nvSpPr>
        <p:spPr>
          <a:xfrm>
            <a:off x="6112752" y="5742663"/>
            <a:ext cx="2812091" cy="923330"/>
          </a:xfrm>
          <a:prstGeom prst="rect">
            <a:avLst/>
          </a:prstGeom>
          <a:noFill/>
        </p:spPr>
        <p:txBody>
          <a:bodyPr wrap="square" rtlCol="0">
            <a:spAutoFit/>
          </a:bodyPr>
          <a:lstStyle/>
          <a:p>
            <a:pPr algn="just"/>
            <a:r>
              <a:rPr kumimoji="0" lang="fr-FR" sz="1800" b="0" i="0" u="none" strike="noStrike" kern="1200" cap="none" spc="0" normalizeH="0" baseline="0" noProof="0" dirty="0">
                <a:ln>
                  <a:noFill/>
                </a:ln>
                <a:solidFill>
                  <a:srgbClr val="000000"/>
                </a:solidFill>
                <a:effectLst/>
                <a:uLnTx/>
                <a:uFillTx/>
                <a:latin typeface="Calibri"/>
                <a:ea typeface="+mn-ea"/>
                <a:cs typeface="+mn-cs"/>
              </a:rPr>
              <a:t>La prévalence de </a:t>
            </a:r>
            <a:r>
              <a:rPr kumimoji="0" lang="fr-FR" sz="1800" b="0" i="0" u="none" strike="noStrike" kern="1200" cap="none" spc="0" normalizeH="0" baseline="0" noProof="0" dirty="0">
                <a:ln>
                  <a:noFill/>
                </a:ln>
                <a:solidFill>
                  <a:srgbClr val="FFC000"/>
                </a:solidFill>
                <a:effectLst/>
                <a:uLnTx/>
                <a:uFillTx/>
                <a:latin typeface="Calibri"/>
                <a:ea typeface="+mn-ea"/>
                <a:cs typeface="+mn-cs"/>
              </a:rPr>
              <a:t>CBPV</a:t>
            </a:r>
            <a:r>
              <a:rPr kumimoji="0" lang="fr-FR" sz="1800" b="0" i="0" u="none" strike="noStrike" kern="1200" cap="none" spc="0" normalizeH="0" baseline="0" noProof="0" dirty="0">
                <a:ln>
                  <a:noFill/>
                </a:ln>
                <a:solidFill>
                  <a:srgbClr val="000000"/>
                </a:solidFill>
                <a:effectLst/>
                <a:uLnTx/>
                <a:uFillTx/>
                <a:latin typeface="Calibri"/>
                <a:ea typeface="+mn-ea"/>
                <a:cs typeface="+mn-cs"/>
              </a:rPr>
              <a:t> augmente au printemps et diminue à l'automne.</a:t>
            </a:r>
          </a:p>
        </p:txBody>
      </p:sp>
      <p:sp>
        <p:nvSpPr>
          <p:cNvPr id="39" name="Freccia a destra 38">
            <a:extLst>
              <a:ext uri="{FF2B5EF4-FFF2-40B4-BE49-F238E27FC236}">
                <a16:creationId xmlns:a16="http://schemas.microsoft.com/office/drawing/2014/main" id="{7BDB25DC-7815-FB8E-4D49-7C250132EB00}"/>
              </a:ext>
            </a:extLst>
          </p:cNvPr>
          <p:cNvSpPr/>
          <p:nvPr/>
        </p:nvSpPr>
        <p:spPr>
          <a:xfrm rot="16200000">
            <a:off x="7171505" y="1543507"/>
            <a:ext cx="337078" cy="136091"/>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Freccia a destra 39">
            <a:extLst>
              <a:ext uri="{FF2B5EF4-FFF2-40B4-BE49-F238E27FC236}">
                <a16:creationId xmlns:a16="http://schemas.microsoft.com/office/drawing/2014/main" id="{DF3196CD-A43C-C143-88E9-5630DB7F942D}"/>
              </a:ext>
            </a:extLst>
          </p:cNvPr>
          <p:cNvSpPr/>
          <p:nvPr/>
        </p:nvSpPr>
        <p:spPr>
          <a:xfrm rot="5400000">
            <a:off x="8012609" y="2158590"/>
            <a:ext cx="337078" cy="136091"/>
          </a:xfrm>
          <a:prstGeom prst="right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1" name="Immagine 40">
            <a:extLst>
              <a:ext uri="{FF2B5EF4-FFF2-40B4-BE49-F238E27FC236}">
                <a16:creationId xmlns:a16="http://schemas.microsoft.com/office/drawing/2014/main" id="{DCFBDB18-BA77-B8ED-4093-97F1832220B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5455" r="11090" b="3552"/>
          <a:stretch/>
        </p:blipFill>
        <p:spPr>
          <a:xfrm>
            <a:off x="6747130" y="2288958"/>
            <a:ext cx="317536" cy="277471"/>
          </a:xfrm>
          <a:prstGeom prst="rect">
            <a:avLst/>
          </a:prstGeom>
        </p:spPr>
      </p:pic>
      <p:sp>
        <p:nvSpPr>
          <p:cNvPr id="42" name="Freccia a destra 41">
            <a:extLst>
              <a:ext uri="{FF2B5EF4-FFF2-40B4-BE49-F238E27FC236}">
                <a16:creationId xmlns:a16="http://schemas.microsoft.com/office/drawing/2014/main" id="{5216A833-294C-87D2-EDD8-9811A93CF83A}"/>
              </a:ext>
            </a:extLst>
          </p:cNvPr>
          <p:cNvSpPr/>
          <p:nvPr/>
        </p:nvSpPr>
        <p:spPr>
          <a:xfrm rot="5400000">
            <a:off x="6718724" y="1931563"/>
            <a:ext cx="337078" cy="136091"/>
          </a:xfrm>
          <a:prstGeom prst="right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9" name="Immagin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42920" y="4061204"/>
            <a:ext cx="822068" cy="803961"/>
          </a:xfrm>
          <a:prstGeom prst="rect">
            <a:avLst/>
          </a:prstGeom>
        </p:spPr>
      </p:pic>
      <p:pic>
        <p:nvPicPr>
          <p:cNvPr id="18" name="Immagin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51047" y="1995286"/>
            <a:ext cx="761660" cy="761660"/>
          </a:xfrm>
          <a:prstGeom prst="rect">
            <a:avLst/>
          </a:prstGeom>
        </p:spPr>
      </p:pic>
      <p:pic>
        <p:nvPicPr>
          <p:cNvPr id="43" name="Immagine 42"/>
          <p:cNvPicPr>
            <a:picLocks noChangeAspect="1"/>
          </p:cNvPicPr>
          <p:nvPr/>
        </p:nvPicPr>
        <p:blipFill rotWithShape="1">
          <a:blip r:embed="rId14"/>
          <a:srcRect l="17290" t="10702" r="17845"/>
          <a:stretch/>
        </p:blipFill>
        <p:spPr>
          <a:xfrm>
            <a:off x="841974" y="2581635"/>
            <a:ext cx="241462" cy="315372"/>
          </a:xfrm>
          <a:prstGeom prst="rect">
            <a:avLst/>
          </a:prstGeom>
        </p:spPr>
      </p:pic>
      <p:pic>
        <p:nvPicPr>
          <p:cNvPr id="45" name="Immagine 44"/>
          <p:cNvPicPr>
            <a:picLocks noChangeAspect="1"/>
          </p:cNvPicPr>
          <p:nvPr/>
        </p:nvPicPr>
        <p:blipFill rotWithShape="1">
          <a:blip r:embed="rId14"/>
          <a:srcRect l="17290" t="10702" r="17845"/>
          <a:stretch/>
        </p:blipFill>
        <p:spPr>
          <a:xfrm>
            <a:off x="1779512" y="2556109"/>
            <a:ext cx="241462" cy="315372"/>
          </a:xfrm>
          <a:prstGeom prst="rect">
            <a:avLst/>
          </a:prstGeom>
        </p:spPr>
      </p:pic>
      <p:pic>
        <p:nvPicPr>
          <p:cNvPr id="46" name="Immagine 45"/>
          <p:cNvPicPr>
            <a:picLocks noChangeAspect="1"/>
          </p:cNvPicPr>
          <p:nvPr/>
        </p:nvPicPr>
        <p:blipFill rotWithShape="1">
          <a:blip r:embed="rId14"/>
          <a:srcRect l="17290" t="10702" r="17845"/>
          <a:stretch/>
        </p:blipFill>
        <p:spPr>
          <a:xfrm>
            <a:off x="7213914" y="1875108"/>
            <a:ext cx="241462" cy="315372"/>
          </a:xfrm>
          <a:prstGeom prst="rect">
            <a:avLst/>
          </a:prstGeom>
        </p:spPr>
      </p:pic>
      <p:pic>
        <p:nvPicPr>
          <p:cNvPr id="3" name="Image 9">
            <a:extLst>
              <a:ext uri="{FF2B5EF4-FFF2-40B4-BE49-F238E27FC236}">
                <a16:creationId xmlns:a16="http://schemas.microsoft.com/office/drawing/2014/main" id="{0DBDDE3D-2C19-3B6E-3E23-F1DA866F2990}"/>
              </a:ext>
            </a:extLst>
          </p:cNvPr>
          <p:cNvPicPr/>
          <p:nvPr/>
        </p:nvPicPr>
        <p:blipFill>
          <a:blip r:embed="rId15">
            <a:extLst>
              <a:ext uri="{28A0092B-C50C-407E-A947-70E740481C1C}">
                <a14:useLocalDpi xmlns:a14="http://schemas.microsoft.com/office/drawing/2010/main" val="0"/>
              </a:ext>
            </a:extLst>
          </a:blip>
          <a:srcRect/>
          <a:stretch>
            <a:fillRect/>
          </a:stretch>
        </p:blipFill>
        <p:spPr bwMode="auto">
          <a:xfrm>
            <a:off x="6112568" y="89163"/>
            <a:ext cx="784860" cy="784860"/>
          </a:xfrm>
          <a:prstGeom prst="rect">
            <a:avLst/>
          </a:prstGeom>
          <a:noFill/>
          <a:ln>
            <a:noFill/>
          </a:ln>
        </p:spPr>
      </p:pic>
      <p:sp>
        <p:nvSpPr>
          <p:cNvPr id="6" name="Freccia a destra 5">
            <a:extLst>
              <a:ext uri="{FF2B5EF4-FFF2-40B4-BE49-F238E27FC236}">
                <a16:creationId xmlns:a16="http://schemas.microsoft.com/office/drawing/2014/main" id="{63E7FFD2-BCC5-7E44-1BDA-F6111215EB5D}"/>
              </a:ext>
            </a:extLst>
          </p:cNvPr>
          <p:cNvSpPr/>
          <p:nvPr/>
        </p:nvSpPr>
        <p:spPr>
          <a:xfrm rot="16200000">
            <a:off x="1957858" y="2238030"/>
            <a:ext cx="337078" cy="136091"/>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a destra 6">
            <a:extLst>
              <a:ext uri="{FF2B5EF4-FFF2-40B4-BE49-F238E27FC236}">
                <a16:creationId xmlns:a16="http://schemas.microsoft.com/office/drawing/2014/main" id="{96300CAF-0DD7-671E-471E-BCBCB38175FE}"/>
              </a:ext>
            </a:extLst>
          </p:cNvPr>
          <p:cNvSpPr/>
          <p:nvPr/>
        </p:nvSpPr>
        <p:spPr>
          <a:xfrm rot="5400000">
            <a:off x="1716601" y="2233933"/>
            <a:ext cx="337078" cy="136091"/>
          </a:xfrm>
          <a:prstGeom prst="right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156029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967914"/>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4" name="ZoneTexte 12"/>
          <p:cNvSpPr txBox="1"/>
          <p:nvPr/>
        </p:nvSpPr>
        <p:spPr>
          <a:xfrm>
            <a:off x="53751" y="5508140"/>
            <a:ext cx="9036496" cy="1000274"/>
          </a:xfrm>
          <a:prstGeom prst="rect">
            <a:avLst/>
          </a:prstGeom>
          <a:noFill/>
        </p:spPr>
        <p:txBody>
          <a:bodyPr wrap="square" rtlCol="0">
            <a:spAutoFit/>
          </a:bodyPr>
          <a:lstStyle/>
          <a:p>
            <a:pPr algn="ctr">
              <a:spcAft>
                <a:spcPts val="600"/>
              </a:spcAft>
            </a:pPr>
            <a:endParaRPr lang="fr-FR" i="1" dirty="0">
              <a:solidFill>
                <a:srgbClr val="000000"/>
              </a:solidFill>
            </a:endParaRPr>
          </a:p>
          <a:p>
            <a:pPr algn="ctr">
              <a:spcAft>
                <a:spcPts val="600"/>
              </a:spcAft>
            </a:pPr>
            <a:r>
              <a:rPr lang="fr-FR" dirty="0">
                <a:solidFill>
                  <a:srgbClr val="000000"/>
                </a:solidFill>
              </a:rPr>
              <a:t>Globalement, la mise en cage (de la reine) n'a pas réduit la fréquence des colonies infectées par les différents virus analysés.</a:t>
            </a:r>
          </a:p>
        </p:txBody>
      </p:sp>
      <p:sp>
        <p:nvSpPr>
          <p:cNvPr id="66" name="ZoneTexte 4"/>
          <p:cNvSpPr txBox="1"/>
          <p:nvPr/>
        </p:nvSpPr>
        <p:spPr>
          <a:xfrm>
            <a:off x="107504" y="13807"/>
            <a:ext cx="1805302" cy="523220"/>
          </a:xfrm>
          <a:prstGeom prst="rect">
            <a:avLst/>
          </a:prstGeom>
          <a:noFill/>
        </p:spPr>
        <p:txBody>
          <a:bodyPr wrap="none" rtlCol="0">
            <a:spAutoFit/>
          </a:bodyPr>
          <a:lstStyle/>
          <a:p>
            <a:r>
              <a:rPr lang="fr-FR" sz="2800" b="1" dirty="0">
                <a:solidFill>
                  <a:srgbClr val="000000"/>
                </a:solidFill>
                <a:latin typeface="Arial" pitchFamily="34" charset="0"/>
                <a:cs typeface="Arial" pitchFamily="34" charset="0"/>
              </a:rPr>
              <a:t>Résultats</a:t>
            </a:r>
          </a:p>
        </p:txBody>
      </p:sp>
      <p:sp>
        <p:nvSpPr>
          <p:cNvPr id="67" name="ZoneTexte 12">
            <a:extLst>
              <a:ext uri="{FF2B5EF4-FFF2-40B4-BE49-F238E27FC236}">
                <a16:creationId xmlns:a16="http://schemas.microsoft.com/office/drawing/2014/main" id="{1A2D93D2-47BC-3E47-BA85-DAE04CF444E5}"/>
              </a:ext>
            </a:extLst>
          </p:cNvPr>
          <p:cNvSpPr txBox="1"/>
          <p:nvPr/>
        </p:nvSpPr>
        <p:spPr>
          <a:xfrm>
            <a:off x="107504" y="805472"/>
            <a:ext cx="9036496" cy="1007968"/>
          </a:xfrm>
          <a:prstGeom prst="rect">
            <a:avLst/>
          </a:prstGeom>
          <a:noFill/>
        </p:spPr>
        <p:txBody>
          <a:bodyPr wrap="square" rtlCol="0">
            <a:spAutoFit/>
          </a:bodyPr>
          <a:lstStyle/>
          <a:p>
            <a:pPr>
              <a:spcAft>
                <a:spcPts val="600"/>
              </a:spcAft>
            </a:pPr>
            <a:endParaRPr lang="fr-FR" sz="1050" i="1" dirty="0">
              <a:solidFill>
                <a:srgbClr val="000000"/>
              </a:solidFill>
            </a:endParaRPr>
          </a:p>
          <a:p>
            <a:pPr>
              <a:spcAft>
                <a:spcPts val="600"/>
              </a:spcAft>
              <a:buFont typeface="Courier New" pitchFamily="49" charset="0"/>
              <a:buChar char="o"/>
            </a:pPr>
            <a:r>
              <a:rPr lang="fr-FR" sz="2400" b="1" dirty="0">
                <a:solidFill>
                  <a:srgbClr val="FF6600"/>
                </a:solidFill>
              </a:rPr>
              <a:t>  </a:t>
            </a:r>
            <a:r>
              <a:rPr lang="fr-FR" sz="2000" dirty="0">
                <a:solidFill>
                  <a:srgbClr val="000000"/>
                </a:solidFill>
              </a:rPr>
              <a:t>Prévalence de chaque virus dans les colonies qui ont subi la mise en cage de la reine et dans celles qui ne l'ont pas subi.		</a:t>
            </a:r>
          </a:p>
        </p:txBody>
      </p:sp>
      <p:pic>
        <p:nvPicPr>
          <p:cNvPr id="8" name="Image 7"/>
          <p:cNvPicPr>
            <a:picLocks noChangeAspect="1"/>
          </p:cNvPicPr>
          <p:nvPr/>
        </p:nvPicPr>
        <p:blipFill>
          <a:blip r:embed="rId3"/>
          <a:stretch>
            <a:fillRect/>
          </a:stretch>
        </p:blipFill>
        <p:spPr>
          <a:xfrm>
            <a:off x="7167154" y="0"/>
            <a:ext cx="1976846" cy="964432"/>
          </a:xfrm>
          <a:prstGeom prst="rect">
            <a:avLst/>
          </a:prstGeom>
        </p:spPr>
      </p:pic>
      <p:sp>
        <p:nvSpPr>
          <p:cNvPr id="14" name="ZoneTexte 12">
            <a:extLst>
              <a:ext uri="{FF2B5EF4-FFF2-40B4-BE49-F238E27FC236}">
                <a16:creationId xmlns:a16="http://schemas.microsoft.com/office/drawing/2014/main" id="{1EBC0E8A-45DB-154C-941B-8A93AF8AF490}"/>
              </a:ext>
            </a:extLst>
          </p:cNvPr>
          <p:cNvSpPr txBox="1"/>
          <p:nvPr/>
        </p:nvSpPr>
        <p:spPr>
          <a:xfrm>
            <a:off x="1838967" y="1748602"/>
            <a:ext cx="5573570" cy="677108"/>
          </a:xfrm>
          <a:prstGeom prst="rect">
            <a:avLst/>
          </a:prstGeom>
          <a:noFill/>
        </p:spPr>
        <p:txBody>
          <a:bodyPr wrap="square" rtlCol="0">
            <a:spAutoFit/>
          </a:bodyPr>
          <a:lstStyle/>
          <a:p>
            <a:pPr algn="ctr">
              <a:spcAft>
                <a:spcPts val="600"/>
              </a:spcAft>
            </a:pPr>
            <a:r>
              <a:rPr lang="fr-FR" sz="2400" b="1" dirty="0">
                <a:solidFill>
                  <a:srgbClr val="FF6600"/>
                </a:solidFill>
              </a:rPr>
              <a:t> </a:t>
            </a:r>
            <a:r>
              <a:rPr lang="fr-FR" sz="1400" dirty="0">
                <a:solidFill>
                  <a:srgbClr val="000000"/>
                </a:solidFill>
              </a:rPr>
              <a:t>Fréquence (%) des colonies infectées par chaque virus dans les 2 conditions (encagé et non encagé)</a:t>
            </a:r>
          </a:p>
        </p:txBody>
      </p:sp>
      <p:pic>
        <p:nvPicPr>
          <p:cNvPr id="15" name="Immagin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1079" y="1566530"/>
            <a:ext cx="761660" cy="761660"/>
          </a:xfrm>
          <a:prstGeom prst="rect">
            <a:avLst/>
          </a:prstGeom>
        </p:spPr>
      </p:pic>
      <p:graphicFrame>
        <p:nvGraphicFramePr>
          <p:cNvPr id="11" name="Grafico 10">
            <a:extLst>
              <a:ext uri="{FF2B5EF4-FFF2-40B4-BE49-F238E27FC236}">
                <a16:creationId xmlns:a16="http://schemas.microsoft.com/office/drawing/2014/main" id="{00000000-0008-0000-0A00-000003000000}"/>
              </a:ext>
            </a:extLst>
          </p:cNvPr>
          <p:cNvGraphicFramePr>
            <a:graphicFrameLocks/>
          </p:cNvGraphicFramePr>
          <p:nvPr>
            <p:extLst>
              <p:ext uri="{D42A27DB-BD31-4B8C-83A1-F6EECF244321}">
                <p14:modId xmlns:p14="http://schemas.microsoft.com/office/powerpoint/2010/main" val="1214889814"/>
              </p:ext>
            </p:extLst>
          </p:nvPr>
        </p:nvGraphicFramePr>
        <p:xfrm>
          <a:off x="1737177" y="2628862"/>
          <a:ext cx="5777149" cy="2992137"/>
        </p:xfrm>
        <a:graphic>
          <a:graphicData uri="http://schemas.openxmlformats.org/drawingml/2006/chart">
            <c:chart xmlns:c="http://schemas.openxmlformats.org/drawingml/2006/chart" xmlns:r="http://schemas.openxmlformats.org/officeDocument/2006/relationships" r:id="rId5"/>
          </a:graphicData>
        </a:graphic>
      </p:graphicFrame>
      <p:grpSp>
        <p:nvGrpSpPr>
          <p:cNvPr id="4" name="Gruppo 3"/>
          <p:cNvGrpSpPr/>
          <p:nvPr/>
        </p:nvGrpSpPr>
        <p:grpSpPr>
          <a:xfrm>
            <a:off x="1912806" y="2442450"/>
            <a:ext cx="5748383" cy="3248610"/>
            <a:chOff x="1912806" y="2442450"/>
            <a:chExt cx="5748383" cy="3248610"/>
          </a:xfrm>
        </p:grpSpPr>
        <p:sp>
          <p:nvSpPr>
            <p:cNvPr id="2" name="CasellaDiTesto 1">
              <a:extLst>
                <a:ext uri="{FF2B5EF4-FFF2-40B4-BE49-F238E27FC236}">
                  <a16:creationId xmlns:a16="http://schemas.microsoft.com/office/drawing/2014/main" id="{2EC256E6-2993-DB7E-F6EB-32CBDE026C20}"/>
                </a:ext>
              </a:extLst>
            </p:cNvPr>
            <p:cNvSpPr txBox="1"/>
            <p:nvPr/>
          </p:nvSpPr>
          <p:spPr>
            <a:xfrm>
              <a:off x="2277995" y="2442450"/>
              <a:ext cx="4889159" cy="369332"/>
            </a:xfrm>
            <a:prstGeom prst="rect">
              <a:avLst/>
            </a:prstGeom>
            <a:noFill/>
          </p:spPr>
          <p:txBody>
            <a:bodyPr wrap="none" rtlCol="0">
              <a:spAutoFit/>
            </a:bodyPr>
            <a:lstStyle/>
            <a:p>
              <a:r>
                <a:rPr lang="it-IT" dirty="0">
                  <a:solidFill>
                    <a:srgbClr val="FF0000"/>
                  </a:solidFill>
                </a:rPr>
                <a:t>ABPV</a:t>
              </a:r>
              <a:r>
                <a:rPr lang="it-IT" dirty="0"/>
                <a:t>           </a:t>
              </a:r>
              <a:r>
                <a:rPr lang="it-IT" dirty="0">
                  <a:solidFill>
                    <a:srgbClr val="00B0F0"/>
                  </a:solidFill>
                </a:rPr>
                <a:t>BQCV            </a:t>
              </a:r>
              <a:r>
                <a:rPr lang="it-IT" dirty="0">
                  <a:solidFill>
                    <a:srgbClr val="FFC000"/>
                  </a:solidFill>
                </a:rPr>
                <a:t>CBPV           </a:t>
              </a:r>
              <a:r>
                <a:rPr lang="it-IT" dirty="0">
                  <a:solidFill>
                    <a:srgbClr val="87FA54"/>
                  </a:solidFill>
                </a:rPr>
                <a:t>DWV          </a:t>
              </a:r>
              <a:r>
                <a:rPr lang="it-IT" dirty="0">
                  <a:solidFill>
                    <a:srgbClr val="7030A0"/>
                  </a:solidFill>
                </a:rPr>
                <a:t>SBV</a:t>
              </a:r>
            </a:p>
          </p:txBody>
        </p:sp>
        <p:sp>
          <p:nvSpPr>
            <p:cNvPr id="3" name="Rettangolo 2"/>
            <p:cNvSpPr/>
            <p:nvPr/>
          </p:nvSpPr>
          <p:spPr>
            <a:xfrm>
              <a:off x="1912806" y="5354595"/>
              <a:ext cx="5748383" cy="336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5" name="Image 9">
            <a:extLst>
              <a:ext uri="{FF2B5EF4-FFF2-40B4-BE49-F238E27FC236}">
                <a16:creationId xmlns:a16="http://schemas.microsoft.com/office/drawing/2014/main" id="{DAFBD658-1141-C7F1-9227-A48540817199}"/>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112568" y="89163"/>
            <a:ext cx="784860" cy="784860"/>
          </a:xfrm>
          <a:prstGeom prst="rect">
            <a:avLst/>
          </a:prstGeom>
          <a:noFill/>
          <a:ln>
            <a:noFill/>
          </a:ln>
        </p:spPr>
      </p:pic>
    </p:spTree>
    <p:extLst>
      <p:ext uri="{BB962C8B-B14F-4D97-AF65-F5344CB8AC3E}">
        <p14:creationId xmlns:p14="http://schemas.microsoft.com/office/powerpoint/2010/main" val="3048896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967914"/>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6" name="ZoneTexte 4"/>
          <p:cNvSpPr txBox="1"/>
          <p:nvPr/>
        </p:nvSpPr>
        <p:spPr>
          <a:xfrm>
            <a:off x="107504" y="13807"/>
            <a:ext cx="2342308" cy="523220"/>
          </a:xfrm>
          <a:prstGeom prst="rect">
            <a:avLst/>
          </a:prstGeom>
          <a:noFill/>
        </p:spPr>
        <p:txBody>
          <a:bodyPr wrap="none" rtlCol="0">
            <a:spAutoFit/>
          </a:bodyPr>
          <a:lstStyle/>
          <a:p>
            <a:r>
              <a:rPr lang="fr-FR" sz="2800" b="1" dirty="0">
                <a:solidFill>
                  <a:srgbClr val="000000"/>
                </a:solidFill>
                <a:latin typeface="Arial" pitchFamily="34" charset="0"/>
                <a:cs typeface="Arial" pitchFamily="34" charset="0"/>
              </a:rPr>
              <a:t>Conclusions</a:t>
            </a:r>
          </a:p>
        </p:txBody>
      </p:sp>
      <p:sp>
        <p:nvSpPr>
          <p:cNvPr id="67" name="ZoneTexte 12">
            <a:extLst>
              <a:ext uri="{FF2B5EF4-FFF2-40B4-BE49-F238E27FC236}">
                <a16:creationId xmlns:a16="http://schemas.microsoft.com/office/drawing/2014/main" id="{1A2D93D2-47BC-3E47-BA85-DAE04CF444E5}"/>
              </a:ext>
            </a:extLst>
          </p:cNvPr>
          <p:cNvSpPr txBox="1"/>
          <p:nvPr/>
        </p:nvSpPr>
        <p:spPr>
          <a:xfrm>
            <a:off x="107504" y="1053595"/>
            <a:ext cx="9036496" cy="6063198"/>
          </a:xfrm>
          <a:prstGeom prst="rect">
            <a:avLst/>
          </a:prstGeom>
          <a:noFill/>
        </p:spPr>
        <p:txBody>
          <a:bodyPr wrap="square" rtlCol="0">
            <a:spAutoFit/>
          </a:bodyPr>
          <a:lstStyle/>
          <a:p>
            <a:pPr>
              <a:spcAft>
                <a:spcPts val="600"/>
              </a:spcAft>
              <a:buFont typeface="Courier New" pitchFamily="49" charset="0"/>
              <a:buChar char="o"/>
            </a:pPr>
            <a:r>
              <a:rPr lang="fr-FR" sz="2000" dirty="0">
                <a:solidFill>
                  <a:srgbClr val="000000"/>
                </a:solidFill>
              </a:rPr>
              <a:t>Les virus sont presque omniprésents dans les ruchers analysés dans les deux pays.</a:t>
            </a:r>
          </a:p>
          <a:p>
            <a:pPr>
              <a:spcAft>
                <a:spcPts val="600"/>
              </a:spcAft>
              <a:buFont typeface="Courier New" pitchFamily="49" charset="0"/>
              <a:buChar char="o"/>
            </a:pPr>
            <a:endParaRPr lang="fr-FR" sz="800" dirty="0">
              <a:solidFill>
                <a:srgbClr val="000000"/>
              </a:solidFill>
            </a:endParaRPr>
          </a:p>
          <a:p>
            <a:pPr>
              <a:spcAft>
                <a:spcPts val="600"/>
              </a:spcAft>
              <a:buFont typeface="Courier New" pitchFamily="49" charset="0"/>
              <a:buChar char="o"/>
            </a:pPr>
            <a:r>
              <a:rPr lang="fr-FR" sz="2000" dirty="0">
                <a:solidFill>
                  <a:srgbClr val="000000"/>
                </a:solidFill>
              </a:rPr>
              <a:t>La prévalence de chaque virus, ainsi que la charge virale, varient dans le temps et de manière différente selon le virus.</a:t>
            </a:r>
          </a:p>
          <a:p>
            <a:pPr>
              <a:spcAft>
                <a:spcPts val="600"/>
              </a:spcAft>
              <a:buFont typeface="Courier New" pitchFamily="49" charset="0"/>
              <a:buChar char="o"/>
            </a:pPr>
            <a:endParaRPr lang="fr-FR" sz="800" dirty="0">
              <a:solidFill>
                <a:srgbClr val="000000"/>
              </a:solidFill>
            </a:endParaRPr>
          </a:p>
          <a:p>
            <a:pPr>
              <a:spcAft>
                <a:spcPts val="600"/>
              </a:spcAft>
              <a:buFont typeface="Courier New" pitchFamily="49" charset="0"/>
              <a:buChar char="o"/>
            </a:pPr>
            <a:r>
              <a:rPr lang="fr-FR" sz="2000" dirty="0">
                <a:solidFill>
                  <a:srgbClr val="000000"/>
                </a:solidFill>
              </a:rPr>
              <a:t> Le BQCV est le virus le plus fréquent dans les colonies analysées en Italie, tandis que le DWV est le plus répandu dans les colonies françaises. </a:t>
            </a:r>
          </a:p>
          <a:p>
            <a:pPr>
              <a:spcAft>
                <a:spcPts val="600"/>
              </a:spcAft>
              <a:buFont typeface="Courier New" pitchFamily="49" charset="0"/>
              <a:buChar char="o"/>
            </a:pPr>
            <a:endParaRPr lang="fr-FR" sz="800" dirty="0">
              <a:solidFill>
                <a:srgbClr val="000000"/>
              </a:solidFill>
            </a:endParaRPr>
          </a:p>
          <a:p>
            <a:pPr>
              <a:spcAft>
                <a:spcPts val="600"/>
              </a:spcAft>
              <a:buFont typeface="Courier New" pitchFamily="49" charset="0"/>
              <a:buChar char="o"/>
            </a:pPr>
            <a:r>
              <a:rPr lang="fr-FR" sz="2000" dirty="0">
                <a:solidFill>
                  <a:srgbClr val="000000"/>
                </a:solidFill>
              </a:rPr>
              <a:t>La présence des différents virus est similaire dans les colonies de montagne et de plaine et la mise en cage de la reine n'a pas réduit la fréquence des colonies infectées par les différents virus. </a:t>
            </a:r>
          </a:p>
          <a:p>
            <a:pPr>
              <a:spcAft>
                <a:spcPts val="600"/>
              </a:spcAft>
            </a:pPr>
            <a:endParaRPr lang="fr-FR" sz="800" dirty="0">
              <a:solidFill>
                <a:srgbClr val="000000"/>
              </a:solidFill>
            </a:endParaRPr>
          </a:p>
          <a:p>
            <a:pPr>
              <a:spcAft>
                <a:spcPts val="600"/>
              </a:spcAft>
              <a:buFont typeface="Courier New" pitchFamily="49" charset="0"/>
              <a:buChar char="o"/>
            </a:pPr>
            <a:r>
              <a:rPr lang="fr-FR" sz="2000" dirty="0">
                <a:solidFill>
                  <a:srgbClr val="000000"/>
                </a:solidFill>
              </a:rPr>
              <a:t> L'infestation de Varroa en Italie a été très faible et constante au fil du temps, et en tout cas peu affectée par les différents traitements appliqués dans le cadre du projet.</a:t>
            </a:r>
          </a:p>
          <a:p>
            <a:pPr>
              <a:spcAft>
                <a:spcPts val="600"/>
              </a:spcAft>
              <a:buFont typeface="Courier New" pitchFamily="49" charset="0"/>
              <a:buChar char="o"/>
            </a:pPr>
            <a:endParaRPr lang="fr-FR" sz="800" i="1" dirty="0">
              <a:solidFill>
                <a:srgbClr val="000000"/>
              </a:solidFill>
            </a:endParaRPr>
          </a:p>
          <a:p>
            <a:pPr>
              <a:spcAft>
                <a:spcPts val="600"/>
              </a:spcAft>
              <a:buFont typeface="Courier New" pitchFamily="49" charset="0"/>
              <a:buChar char="o"/>
            </a:pPr>
            <a:r>
              <a:rPr lang="fr-FR" sz="2000" dirty="0">
                <a:solidFill>
                  <a:srgbClr val="000000"/>
                </a:solidFill>
              </a:rPr>
              <a:t> Il est très probable que les virus analysés puissent également être transmis par d'autres voies que le varroa.</a:t>
            </a:r>
          </a:p>
          <a:p>
            <a:pPr>
              <a:spcAft>
                <a:spcPts val="600"/>
              </a:spcAft>
              <a:buFont typeface="Courier New" pitchFamily="49" charset="0"/>
              <a:buChar char="o"/>
            </a:pPr>
            <a:endParaRPr lang="fr-FR" sz="800" dirty="0">
              <a:solidFill>
                <a:srgbClr val="000000"/>
              </a:solidFill>
            </a:endParaRPr>
          </a:p>
          <a:p>
            <a:pPr>
              <a:spcAft>
                <a:spcPts val="600"/>
              </a:spcAft>
              <a:buFont typeface="Courier New" pitchFamily="49" charset="0"/>
              <a:buChar char="o"/>
            </a:pPr>
            <a:r>
              <a:rPr lang="fr-FR" sz="2000" dirty="0">
                <a:solidFill>
                  <a:srgbClr val="000000"/>
                </a:solidFill>
              </a:rPr>
              <a:t> La transmission de varroa n'a été démontrée que pour l'ABPV, le DWV et le SBV.			</a:t>
            </a:r>
          </a:p>
        </p:txBody>
      </p:sp>
      <p:pic>
        <p:nvPicPr>
          <p:cNvPr id="8" name="Image 7"/>
          <p:cNvPicPr>
            <a:picLocks noChangeAspect="1"/>
          </p:cNvPicPr>
          <p:nvPr/>
        </p:nvPicPr>
        <p:blipFill>
          <a:blip r:embed="rId3"/>
          <a:stretch>
            <a:fillRect/>
          </a:stretch>
        </p:blipFill>
        <p:spPr>
          <a:xfrm>
            <a:off x="7167154" y="0"/>
            <a:ext cx="1976846" cy="964432"/>
          </a:xfrm>
          <a:prstGeom prst="rect">
            <a:avLst/>
          </a:prstGeom>
        </p:spPr>
      </p:pic>
      <p:pic>
        <p:nvPicPr>
          <p:cNvPr id="2" name="Image 9">
            <a:extLst>
              <a:ext uri="{FF2B5EF4-FFF2-40B4-BE49-F238E27FC236}">
                <a16:creationId xmlns:a16="http://schemas.microsoft.com/office/drawing/2014/main" id="{0CF5E403-FD0A-7B96-CB7C-EDB965742B5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112568" y="89163"/>
            <a:ext cx="784860" cy="784860"/>
          </a:xfrm>
          <a:prstGeom prst="rect">
            <a:avLst/>
          </a:prstGeom>
          <a:noFill/>
          <a:ln>
            <a:noFill/>
          </a:ln>
        </p:spPr>
      </p:pic>
    </p:spTree>
    <p:extLst>
      <p:ext uri="{BB962C8B-B14F-4D97-AF65-F5344CB8AC3E}">
        <p14:creationId xmlns:p14="http://schemas.microsoft.com/office/powerpoint/2010/main" val="29122093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967914"/>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3"/>
          <a:stretch>
            <a:fillRect/>
          </a:stretch>
        </p:blipFill>
        <p:spPr>
          <a:xfrm>
            <a:off x="7167154" y="0"/>
            <a:ext cx="1976846" cy="964432"/>
          </a:xfrm>
          <a:prstGeom prst="rect">
            <a:avLst/>
          </a:prstGeom>
        </p:spPr>
      </p:pic>
      <p:sp>
        <p:nvSpPr>
          <p:cNvPr id="6" name="ZoneTexte 4"/>
          <p:cNvSpPr txBox="1"/>
          <p:nvPr/>
        </p:nvSpPr>
        <p:spPr>
          <a:xfrm>
            <a:off x="107504" y="13807"/>
            <a:ext cx="6768841" cy="892552"/>
          </a:xfrm>
          <a:prstGeom prst="rect">
            <a:avLst/>
          </a:prstGeom>
          <a:noFill/>
        </p:spPr>
        <p:txBody>
          <a:bodyPr wrap="none" rtlCol="0">
            <a:spAutoFit/>
          </a:bodyPr>
          <a:lstStyle/>
          <a:p>
            <a:r>
              <a:rPr lang="fr-FR" sz="2800" b="1" dirty="0">
                <a:solidFill>
                  <a:srgbClr val="000000"/>
                </a:solidFill>
                <a:latin typeface="Arial" pitchFamily="34" charset="0"/>
                <a:cs typeface="Arial" pitchFamily="34" charset="0"/>
              </a:rPr>
              <a:t>Résultats</a:t>
            </a:r>
          </a:p>
          <a:p>
            <a:r>
              <a:rPr lang="fr-FR" sz="2400" b="1" dirty="0">
                <a:solidFill>
                  <a:srgbClr val="000000"/>
                </a:solidFill>
                <a:latin typeface="Arial" pitchFamily="34" charset="0"/>
                <a:cs typeface="Arial" pitchFamily="34" charset="0"/>
              </a:rPr>
              <a:t>Évolution temporelle Varroa et charge virale</a:t>
            </a:r>
          </a:p>
        </p:txBody>
      </p:sp>
      <p:pic>
        <p:nvPicPr>
          <p:cNvPr id="4" name="Immagine 3"/>
          <p:cNvPicPr>
            <a:picLocks noChangeAspect="1"/>
          </p:cNvPicPr>
          <p:nvPr/>
        </p:nvPicPr>
        <p:blipFill>
          <a:blip r:embed="rId4"/>
          <a:stretch>
            <a:fillRect/>
          </a:stretch>
        </p:blipFill>
        <p:spPr>
          <a:xfrm>
            <a:off x="594178" y="1271114"/>
            <a:ext cx="2604226" cy="2604226"/>
          </a:xfrm>
          <a:prstGeom prst="rect">
            <a:avLst/>
          </a:prstGeom>
        </p:spPr>
      </p:pic>
      <p:pic>
        <p:nvPicPr>
          <p:cNvPr id="5" name="Immagine 4"/>
          <p:cNvPicPr>
            <a:picLocks noChangeAspect="1"/>
          </p:cNvPicPr>
          <p:nvPr/>
        </p:nvPicPr>
        <p:blipFill>
          <a:blip r:embed="rId5"/>
          <a:stretch>
            <a:fillRect/>
          </a:stretch>
        </p:blipFill>
        <p:spPr>
          <a:xfrm>
            <a:off x="3258853" y="1282037"/>
            <a:ext cx="2573423" cy="2573423"/>
          </a:xfrm>
          <a:prstGeom prst="rect">
            <a:avLst/>
          </a:prstGeom>
        </p:spPr>
      </p:pic>
      <p:pic>
        <p:nvPicPr>
          <p:cNvPr id="7" name="Immagine 6"/>
          <p:cNvPicPr>
            <a:picLocks noChangeAspect="1"/>
          </p:cNvPicPr>
          <p:nvPr/>
        </p:nvPicPr>
        <p:blipFill>
          <a:blip r:embed="rId6"/>
          <a:stretch>
            <a:fillRect/>
          </a:stretch>
        </p:blipFill>
        <p:spPr>
          <a:xfrm>
            <a:off x="5910077" y="1284499"/>
            <a:ext cx="2570633" cy="2570633"/>
          </a:xfrm>
          <a:prstGeom prst="rect">
            <a:avLst/>
          </a:prstGeom>
        </p:spPr>
      </p:pic>
      <p:pic>
        <p:nvPicPr>
          <p:cNvPr id="9" name="Immagine 8"/>
          <p:cNvPicPr>
            <a:picLocks noChangeAspect="1"/>
          </p:cNvPicPr>
          <p:nvPr/>
        </p:nvPicPr>
        <p:blipFill>
          <a:blip r:embed="rId7"/>
          <a:stretch>
            <a:fillRect/>
          </a:stretch>
        </p:blipFill>
        <p:spPr>
          <a:xfrm>
            <a:off x="3260488" y="4053186"/>
            <a:ext cx="2569718" cy="2569718"/>
          </a:xfrm>
          <a:prstGeom prst="rect">
            <a:avLst/>
          </a:prstGeom>
        </p:spPr>
      </p:pic>
      <p:pic>
        <p:nvPicPr>
          <p:cNvPr id="10" name="Immagine 9"/>
          <p:cNvPicPr>
            <a:picLocks noChangeAspect="1"/>
          </p:cNvPicPr>
          <p:nvPr/>
        </p:nvPicPr>
        <p:blipFill>
          <a:blip r:embed="rId8"/>
          <a:stretch>
            <a:fillRect/>
          </a:stretch>
        </p:blipFill>
        <p:spPr>
          <a:xfrm>
            <a:off x="624642" y="4053186"/>
            <a:ext cx="2569718" cy="2569718"/>
          </a:xfrm>
          <a:prstGeom prst="rect">
            <a:avLst/>
          </a:prstGeom>
        </p:spPr>
      </p:pic>
      <p:sp>
        <p:nvSpPr>
          <p:cNvPr id="11" name="Rettangolo 10"/>
          <p:cNvSpPr/>
          <p:nvPr/>
        </p:nvSpPr>
        <p:spPr>
          <a:xfrm>
            <a:off x="701682" y="1282037"/>
            <a:ext cx="691664" cy="369332"/>
          </a:xfrm>
          <a:prstGeom prst="rect">
            <a:avLst/>
          </a:prstGeom>
        </p:spPr>
        <p:txBody>
          <a:bodyPr wrap="none">
            <a:spAutoFit/>
          </a:bodyPr>
          <a:lstStyle/>
          <a:p>
            <a:r>
              <a:rPr lang="fr-FR" dirty="0">
                <a:solidFill>
                  <a:srgbClr val="FF0000"/>
                </a:solidFill>
              </a:rPr>
              <a:t>ABPV</a:t>
            </a:r>
            <a:endParaRPr lang="it-IT" dirty="0"/>
          </a:p>
        </p:txBody>
      </p:sp>
      <p:sp>
        <p:nvSpPr>
          <p:cNvPr id="12" name="Rettangolo 11"/>
          <p:cNvSpPr/>
          <p:nvPr/>
        </p:nvSpPr>
        <p:spPr>
          <a:xfrm>
            <a:off x="753933" y="4053186"/>
            <a:ext cx="544123" cy="369332"/>
          </a:xfrm>
          <a:prstGeom prst="rect">
            <a:avLst/>
          </a:prstGeom>
        </p:spPr>
        <p:txBody>
          <a:bodyPr wrap="none">
            <a:spAutoFit/>
          </a:bodyPr>
          <a:lstStyle/>
          <a:p>
            <a:r>
              <a:rPr lang="fr-FR" dirty="0">
                <a:solidFill>
                  <a:srgbClr val="7030A0"/>
                </a:solidFill>
              </a:rPr>
              <a:t>SBV</a:t>
            </a:r>
            <a:endParaRPr lang="it-IT" dirty="0"/>
          </a:p>
        </p:txBody>
      </p:sp>
      <p:sp>
        <p:nvSpPr>
          <p:cNvPr id="13" name="Rettangolo 12"/>
          <p:cNvSpPr/>
          <p:nvPr/>
        </p:nvSpPr>
        <p:spPr>
          <a:xfrm>
            <a:off x="3390269" y="1282037"/>
            <a:ext cx="814251" cy="369332"/>
          </a:xfrm>
          <a:prstGeom prst="rect">
            <a:avLst/>
          </a:prstGeom>
        </p:spPr>
        <p:txBody>
          <a:bodyPr wrap="square">
            <a:spAutoFit/>
          </a:bodyPr>
          <a:lstStyle/>
          <a:p>
            <a:r>
              <a:rPr lang="fr-FR" dirty="0">
                <a:solidFill>
                  <a:srgbClr val="00B0F0"/>
                </a:solidFill>
              </a:rPr>
              <a:t>BQCV</a:t>
            </a:r>
          </a:p>
        </p:txBody>
      </p:sp>
      <p:sp>
        <p:nvSpPr>
          <p:cNvPr id="14" name="Rettangolo 13"/>
          <p:cNvSpPr/>
          <p:nvPr/>
        </p:nvSpPr>
        <p:spPr>
          <a:xfrm>
            <a:off x="3360404" y="4053186"/>
            <a:ext cx="662361" cy="369332"/>
          </a:xfrm>
          <a:prstGeom prst="rect">
            <a:avLst/>
          </a:prstGeom>
        </p:spPr>
        <p:txBody>
          <a:bodyPr wrap="none">
            <a:spAutoFit/>
          </a:bodyPr>
          <a:lstStyle/>
          <a:p>
            <a:r>
              <a:rPr lang="fr-FR" dirty="0">
                <a:solidFill>
                  <a:srgbClr val="92D050"/>
                </a:solidFill>
              </a:rPr>
              <a:t>DWV</a:t>
            </a:r>
            <a:endParaRPr lang="it-IT" dirty="0"/>
          </a:p>
        </p:txBody>
      </p:sp>
      <p:sp>
        <p:nvSpPr>
          <p:cNvPr id="15" name="Rettangolo 14"/>
          <p:cNvSpPr/>
          <p:nvPr/>
        </p:nvSpPr>
        <p:spPr>
          <a:xfrm>
            <a:off x="6000480" y="1282037"/>
            <a:ext cx="682046" cy="369332"/>
          </a:xfrm>
          <a:prstGeom prst="rect">
            <a:avLst/>
          </a:prstGeom>
        </p:spPr>
        <p:txBody>
          <a:bodyPr wrap="none">
            <a:spAutoFit/>
          </a:bodyPr>
          <a:lstStyle/>
          <a:p>
            <a:r>
              <a:rPr lang="fr-FR" dirty="0">
                <a:solidFill>
                  <a:srgbClr val="FFC000"/>
                </a:solidFill>
              </a:rPr>
              <a:t>CBPV</a:t>
            </a:r>
            <a:endParaRPr lang="it-IT" dirty="0"/>
          </a:p>
        </p:txBody>
      </p:sp>
      <p:sp>
        <p:nvSpPr>
          <p:cNvPr id="23" name="CasellaDiTesto 22"/>
          <p:cNvSpPr txBox="1"/>
          <p:nvPr/>
        </p:nvSpPr>
        <p:spPr>
          <a:xfrm rot="16200000">
            <a:off x="-198094" y="2042655"/>
            <a:ext cx="1150244" cy="646331"/>
          </a:xfrm>
          <a:prstGeom prst="rect">
            <a:avLst/>
          </a:prstGeom>
          <a:solidFill>
            <a:schemeClr val="bg1"/>
          </a:solidFill>
          <a:ln>
            <a:solidFill>
              <a:schemeClr val="bg1"/>
            </a:solidFill>
          </a:ln>
        </p:spPr>
        <p:txBody>
          <a:bodyPr wrap="square" rtlCol="0">
            <a:spAutoFit/>
          </a:bodyPr>
          <a:lstStyle/>
          <a:p>
            <a:pPr algn="ctr"/>
            <a:r>
              <a:rPr lang="it-IT" dirty="0"/>
              <a:t>Varroa (Vp100ab)</a:t>
            </a:r>
          </a:p>
        </p:txBody>
      </p:sp>
      <p:sp>
        <p:nvSpPr>
          <p:cNvPr id="17" name="CasellaDiTesto 16"/>
          <p:cNvSpPr txBox="1"/>
          <p:nvPr/>
        </p:nvSpPr>
        <p:spPr>
          <a:xfrm rot="5400000">
            <a:off x="7631717" y="2187384"/>
            <a:ext cx="2378235" cy="646331"/>
          </a:xfrm>
          <a:prstGeom prst="rect">
            <a:avLst/>
          </a:prstGeom>
          <a:noFill/>
        </p:spPr>
        <p:txBody>
          <a:bodyPr wrap="square" rtlCol="0">
            <a:spAutoFit/>
          </a:bodyPr>
          <a:lstStyle/>
          <a:p>
            <a:pPr algn="ctr"/>
            <a:r>
              <a:rPr lang="it-IT" dirty="0" err="1">
                <a:solidFill>
                  <a:srgbClr val="FF0000"/>
                </a:solidFill>
              </a:rPr>
              <a:t>Nombre</a:t>
            </a:r>
            <a:r>
              <a:rPr lang="it-IT" dirty="0">
                <a:solidFill>
                  <a:srgbClr val="FF0000"/>
                </a:solidFill>
              </a:rPr>
              <a:t> de copie virus/</a:t>
            </a:r>
            <a:r>
              <a:rPr lang="it-IT" dirty="0" err="1">
                <a:solidFill>
                  <a:srgbClr val="FF0000"/>
                </a:solidFill>
              </a:rPr>
              <a:t>abeille</a:t>
            </a:r>
            <a:r>
              <a:rPr lang="it-IT" dirty="0">
                <a:solidFill>
                  <a:srgbClr val="FF0000"/>
                </a:solidFill>
              </a:rPr>
              <a:t> (log10)</a:t>
            </a:r>
          </a:p>
        </p:txBody>
      </p:sp>
      <p:pic>
        <p:nvPicPr>
          <p:cNvPr id="2" name="Image 9">
            <a:extLst>
              <a:ext uri="{FF2B5EF4-FFF2-40B4-BE49-F238E27FC236}">
                <a16:creationId xmlns:a16="http://schemas.microsoft.com/office/drawing/2014/main" id="{2B920BE4-E0DB-88B6-58E2-3F9B3AE56CD3}"/>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6542878" y="89163"/>
            <a:ext cx="784860" cy="784860"/>
          </a:xfrm>
          <a:prstGeom prst="rect">
            <a:avLst/>
          </a:prstGeom>
          <a:noFill/>
          <a:ln>
            <a:noFill/>
          </a:ln>
        </p:spPr>
      </p:pic>
      <p:sp>
        <p:nvSpPr>
          <p:cNvPr id="3" name="CasellaDiTesto 2">
            <a:extLst>
              <a:ext uri="{FF2B5EF4-FFF2-40B4-BE49-F238E27FC236}">
                <a16:creationId xmlns:a16="http://schemas.microsoft.com/office/drawing/2014/main" id="{6AAD1C19-47CE-EFD8-6609-9D79EA06C805}"/>
              </a:ext>
            </a:extLst>
          </p:cNvPr>
          <p:cNvSpPr txBox="1"/>
          <p:nvPr/>
        </p:nvSpPr>
        <p:spPr>
          <a:xfrm rot="5400000">
            <a:off x="5030595" y="4919138"/>
            <a:ext cx="2378235" cy="646331"/>
          </a:xfrm>
          <a:prstGeom prst="rect">
            <a:avLst/>
          </a:prstGeom>
          <a:noFill/>
        </p:spPr>
        <p:txBody>
          <a:bodyPr wrap="square" rtlCol="0">
            <a:spAutoFit/>
          </a:bodyPr>
          <a:lstStyle/>
          <a:p>
            <a:pPr algn="ctr"/>
            <a:r>
              <a:rPr lang="it-IT" dirty="0" err="1">
                <a:solidFill>
                  <a:srgbClr val="FF0000"/>
                </a:solidFill>
              </a:rPr>
              <a:t>Nombre</a:t>
            </a:r>
            <a:r>
              <a:rPr lang="it-IT" dirty="0">
                <a:solidFill>
                  <a:srgbClr val="FF0000"/>
                </a:solidFill>
              </a:rPr>
              <a:t> de copie virus/</a:t>
            </a:r>
            <a:r>
              <a:rPr lang="it-IT" dirty="0" err="1">
                <a:solidFill>
                  <a:srgbClr val="FF0000"/>
                </a:solidFill>
              </a:rPr>
              <a:t>abeille</a:t>
            </a:r>
            <a:r>
              <a:rPr lang="it-IT" dirty="0">
                <a:solidFill>
                  <a:srgbClr val="FF0000"/>
                </a:solidFill>
              </a:rPr>
              <a:t> (log10)</a:t>
            </a:r>
          </a:p>
        </p:txBody>
      </p:sp>
      <p:sp>
        <p:nvSpPr>
          <p:cNvPr id="18" name="CasellaDiTesto 17">
            <a:extLst>
              <a:ext uri="{FF2B5EF4-FFF2-40B4-BE49-F238E27FC236}">
                <a16:creationId xmlns:a16="http://schemas.microsoft.com/office/drawing/2014/main" id="{5EA0FEE7-217A-38FC-A0D9-56177B9A7F32}"/>
              </a:ext>
            </a:extLst>
          </p:cNvPr>
          <p:cNvSpPr txBox="1"/>
          <p:nvPr/>
        </p:nvSpPr>
        <p:spPr>
          <a:xfrm rot="16200000">
            <a:off x="-251957" y="4919138"/>
            <a:ext cx="1150244" cy="646331"/>
          </a:xfrm>
          <a:prstGeom prst="rect">
            <a:avLst/>
          </a:prstGeom>
          <a:solidFill>
            <a:schemeClr val="bg1"/>
          </a:solidFill>
          <a:ln>
            <a:solidFill>
              <a:schemeClr val="bg1"/>
            </a:solidFill>
          </a:ln>
        </p:spPr>
        <p:txBody>
          <a:bodyPr wrap="square" rtlCol="0">
            <a:spAutoFit/>
          </a:bodyPr>
          <a:lstStyle/>
          <a:p>
            <a:pPr algn="ctr"/>
            <a:r>
              <a:rPr lang="it-IT" dirty="0"/>
              <a:t>Varroa (Vp100ab)</a:t>
            </a:r>
          </a:p>
        </p:txBody>
      </p:sp>
    </p:spTree>
    <p:extLst>
      <p:ext uri="{BB962C8B-B14F-4D97-AF65-F5344CB8AC3E}">
        <p14:creationId xmlns:p14="http://schemas.microsoft.com/office/powerpoint/2010/main" val="31231251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155571" y="1675834"/>
            <a:ext cx="8860936" cy="1124657"/>
          </a:xfrm>
          <a:prstGeom prst="rect">
            <a:avLst/>
          </a:prstGeom>
          <a:noFill/>
          <a:ln/>
        </p:spPr>
        <p:txBody>
          <a:bodyPr>
            <a:noAutofit/>
          </a:bodyPr>
          <a:lstStyle/>
          <a:p>
            <a:pPr lvl="0" algn="ctr">
              <a:lnSpc>
                <a:spcPct val="110000"/>
              </a:lnSpc>
              <a:spcBef>
                <a:spcPct val="0"/>
              </a:spcBef>
              <a:defRPr/>
            </a:pPr>
            <a:r>
              <a:rPr lang="fr-FR" sz="3600" b="1" dirty="0">
                <a:solidFill>
                  <a:srgbClr val="0070C0"/>
                </a:solidFill>
                <a:latin typeface="Arial" panose="020B0604020202020204" pitchFamily="34" charset="0"/>
                <a:cs typeface="Arial" panose="020B0604020202020204" pitchFamily="34" charset="0"/>
              </a:rPr>
              <a:t>Merci pour votre attention !</a:t>
            </a:r>
          </a:p>
          <a:p>
            <a:pPr lvl="0" algn="ctr">
              <a:lnSpc>
                <a:spcPct val="110000"/>
              </a:lnSpc>
              <a:spcBef>
                <a:spcPct val="0"/>
              </a:spcBef>
              <a:defRPr/>
            </a:pPr>
            <a:r>
              <a:rPr lang="fr-FR" sz="3600" b="1" dirty="0" err="1">
                <a:solidFill>
                  <a:srgbClr val="0070C0"/>
                </a:solidFill>
                <a:latin typeface="Arial" panose="020B0604020202020204" pitchFamily="34" charset="0"/>
                <a:cs typeface="Arial" panose="020B0604020202020204" pitchFamily="34" charset="0"/>
              </a:rPr>
              <a:t>Grazie</a:t>
            </a:r>
            <a:r>
              <a:rPr lang="fr-FR" sz="3600" b="1" dirty="0">
                <a:solidFill>
                  <a:srgbClr val="0070C0"/>
                </a:solidFill>
                <a:latin typeface="Arial" panose="020B0604020202020204" pitchFamily="34" charset="0"/>
                <a:cs typeface="Arial" panose="020B0604020202020204" pitchFamily="34" charset="0"/>
              </a:rPr>
              <a:t> per l'</a:t>
            </a:r>
            <a:r>
              <a:rPr lang="fr-FR" sz="3600" b="1" dirty="0" err="1">
                <a:solidFill>
                  <a:srgbClr val="0070C0"/>
                </a:solidFill>
                <a:latin typeface="Arial" panose="020B0604020202020204" pitchFamily="34" charset="0"/>
                <a:cs typeface="Arial" panose="020B0604020202020204" pitchFamily="34" charset="0"/>
              </a:rPr>
              <a:t>attenzione</a:t>
            </a:r>
            <a:r>
              <a:rPr lang="fr-FR" sz="3600" b="1" dirty="0">
                <a:solidFill>
                  <a:srgbClr val="0070C0"/>
                </a:solidFill>
                <a:latin typeface="Arial" panose="020B0604020202020204" pitchFamily="34" charset="0"/>
                <a:cs typeface="Arial" panose="020B0604020202020204" pitchFamily="34" charset="0"/>
              </a:rPr>
              <a:t> !</a:t>
            </a:r>
          </a:p>
        </p:txBody>
      </p:sp>
      <p:sp>
        <p:nvSpPr>
          <p:cNvPr id="3" name="ZoneTexte 2">
            <a:extLst>
              <a:ext uri="{FF2B5EF4-FFF2-40B4-BE49-F238E27FC236}">
                <a16:creationId xmlns:a16="http://schemas.microsoft.com/office/drawing/2014/main" id="{2D23C4C5-56EC-D245-AB83-ACEA14ACD964}"/>
              </a:ext>
            </a:extLst>
          </p:cNvPr>
          <p:cNvSpPr txBox="1"/>
          <p:nvPr/>
        </p:nvSpPr>
        <p:spPr>
          <a:xfrm>
            <a:off x="1553229" y="2984266"/>
            <a:ext cx="6366295" cy="369332"/>
          </a:xfrm>
          <a:prstGeom prst="rect">
            <a:avLst/>
          </a:prstGeom>
          <a:noFill/>
        </p:spPr>
        <p:txBody>
          <a:bodyPr wrap="none" rtlCol="0">
            <a:spAutoFit/>
          </a:bodyPr>
          <a:lstStyle/>
          <a:p>
            <a:pPr algn="ctr"/>
            <a:r>
              <a:rPr lang="fr-FR" i="1" u="sng" dirty="0">
                <a:solidFill>
                  <a:srgbClr val="0070C0"/>
                </a:solidFill>
              </a:rPr>
              <a:t>http://w3.avignon.inra.fr/lavandes/biosp/APIN_ApinvernoFR.html</a:t>
            </a:r>
          </a:p>
        </p:txBody>
      </p:sp>
      <p:pic>
        <p:nvPicPr>
          <p:cNvPr id="22" name="Image 21"/>
          <p:cNvPicPr>
            <a:picLocks noChangeAspect="1"/>
          </p:cNvPicPr>
          <p:nvPr/>
        </p:nvPicPr>
        <p:blipFill>
          <a:blip r:embed="rId3"/>
          <a:stretch>
            <a:fillRect/>
          </a:stretch>
        </p:blipFill>
        <p:spPr>
          <a:xfrm>
            <a:off x="1405518" y="4350097"/>
            <a:ext cx="1503067" cy="1503067"/>
          </a:xfrm>
          <a:prstGeom prst="rect">
            <a:avLst/>
          </a:prstGeom>
        </p:spPr>
      </p:pic>
      <p:pic>
        <p:nvPicPr>
          <p:cNvPr id="23" name="Image 22"/>
          <p:cNvPicPr>
            <a:picLocks noChangeAspect="1"/>
          </p:cNvPicPr>
          <p:nvPr/>
        </p:nvPicPr>
        <p:blipFill>
          <a:blip r:embed="rId4"/>
          <a:stretch>
            <a:fillRect/>
          </a:stretch>
        </p:blipFill>
        <p:spPr>
          <a:xfrm>
            <a:off x="2976728" y="4343387"/>
            <a:ext cx="1503067" cy="1509777"/>
          </a:xfrm>
          <a:prstGeom prst="rect">
            <a:avLst/>
          </a:prstGeom>
        </p:spPr>
      </p:pic>
      <p:pic>
        <p:nvPicPr>
          <p:cNvPr id="24" name="Image 23"/>
          <p:cNvPicPr>
            <a:picLocks noChangeAspect="1"/>
          </p:cNvPicPr>
          <p:nvPr/>
        </p:nvPicPr>
        <p:blipFill>
          <a:blip r:embed="rId5"/>
          <a:stretch>
            <a:fillRect/>
          </a:stretch>
        </p:blipFill>
        <p:spPr>
          <a:xfrm>
            <a:off x="134673" y="6240064"/>
            <a:ext cx="4121773" cy="399789"/>
          </a:xfrm>
          <a:prstGeom prst="rect">
            <a:avLst/>
          </a:prstGeom>
        </p:spPr>
      </p:pic>
      <p:pic>
        <p:nvPicPr>
          <p:cNvPr id="25" name="Image 24"/>
          <p:cNvPicPr>
            <a:picLocks noChangeAspect="1"/>
          </p:cNvPicPr>
          <p:nvPr/>
        </p:nvPicPr>
        <p:blipFill>
          <a:blip r:embed="rId6"/>
          <a:stretch>
            <a:fillRect/>
          </a:stretch>
        </p:blipFill>
        <p:spPr>
          <a:xfrm>
            <a:off x="186245" y="4402830"/>
            <a:ext cx="1205556" cy="1536753"/>
          </a:xfrm>
          <a:prstGeom prst="rect">
            <a:avLst/>
          </a:prstGeom>
        </p:spPr>
      </p:pic>
      <p:pic>
        <p:nvPicPr>
          <p:cNvPr id="26" name="Image 25"/>
          <p:cNvPicPr>
            <a:picLocks noChangeAspect="1"/>
          </p:cNvPicPr>
          <p:nvPr/>
        </p:nvPicPr>
        <p:blipFill>
          <a:blip r:embed="rId7"/>
          <a:stretch>
            <a:fillRect/>
          </a:stretch>
        </p:blipFill>
        <p:spPr>
          <a:xfrm>
            <a:off x="4510638" y="3757480"/>
            <a:ext cx="4633362" cy="3109229"/>
          </a:xfrm>
          <a:prstGeom prst="rect">
            <a:avLst/>
          </a:prstGeom>
        </p:spPr>
      </p:pic>
      <p:grpSp>
        <p:nvGrpSpPr>
          <p:cNvPr id="27" name="Groupe 26">
            <a:extLst>
              <a:ext uri="{FF2B5EF4-FFF2-40B4-BE49-F238E27FC236}">
                <a16:creationId xmlns:a16="http://schemas.microsoft.com/office/drawing/2014/main" id="{91F71E12-9892-DE49-A490-9C0E23EEA1E2}"/>
              </a:ext>
            </a:extLst>
          </p:cNvPr>
          <p:cNvGrpSpPr>
            <a:grpSpLocks noChangeAspect="1"/>
          </p:cNvGrpSpPr>
          <p:nvPr/>
        </p:nvGrpSpPr>
        <p:grpSpPr>
          <a:xfrm>
            <a:off x="2574011" y="134991"/>
            <a:ext cx="3795489" cy="1282144"/>
            <a:chOff x="4624637" y="89277"/>
            <a:chExt cx="4643958" cy="1568761"/>
          </a:xfrm>
        </p:grpSpPr>
        <p:pic>
          <p:nvPicPr>
            <p:cNvPr id="28" name="Image 27">
              <a:extLst>
                <a:ext uri="{FF2B5EF4-FFF2-40B4-BE49-F238E27FC236}">
                  <a16:creationId xmlns:a16="http://schemas.microsoft.com/office/drawing/2014/main" id="{2C09E720-18E7-A048-A217-301CB664262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424880" y="89277"/>
              <a:ext cx="2843715" cy="1485523"/>
            </a:xfrm>
            <a:prstGeom prst="rect">
              <a:avLst/>
            </a:prstGeom>
          </p:spPr>
        </p:pic>
        <p:pic>
          <p:nvPicPr>
            <p:cNvPr id="29" name="Image 28">
              <a:extLst>
                <a:ext uri="{FF2B5EF4-FFF2-40B4-BE49-F238E27FC236}">
                  <a16:creationId xmlns:a16="http://schemas.microsoft.com/office/drawing/2014/main" id="{F091ACFF-DF3D-A947-8CA1-B4B74C868029}"/>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624637" y="89277"/>
              <a:ext cx="1575763" cy="1568761"/>
            </a:xfrm>
            <a:prstGeom prst="rect">
              <a:avLst/>
            </a:prstGeom>
          </p:spPr>
        </p:pic>
      </p:grpSp>
      <p:pic>
        <p:nvPicPr>
          <p:cNvPr id="30" name="Picture 2" descr="llustration Atelier européen sur la bioéconomie">
            <a:extLst>
              <a:ext uri="{FF2B5EF4-FFF2-40B4-BE49-F238E27FC236}">
                <a16:creationId xmlns:a16="http://schemas.microsoft.com/office/drawing/2014/main" id="{C4E9194E-DC4F-2248-954F-F7F223471FC9}"/>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0" y="232265"/>
            <a:ext cx="2574011" cy="936004"/>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48080" y="232265"/>
            <a:ext cx="2610811" cy="1171898"/>
          </a:xfrm>
          <a:prstGeom prst="rect">
            <a:avLst/>
          </a:prstGeom>
        </p:spPr>
      </p:pic>
      <p:pic>
        <p:nvPicPr>
          <p:cNvPr id="32" name="Image 31"/>
          <p:cNvPicPr/>
          <p:nvPr/>
        </p:nvPicPr>
        <p:blipFill>
          <a:blip r:embed="rId12">
            <a:extLst>
              <a:ext uri="{28A0092B-C50C-407E-A947-70E740481C1C}">
                <a14:useLocalDpi xmlns:a14="http://schemas.microsoft.com/office/drawing/2010/main" val="0"/>
              </a:ext>
            </a:extLst>
          </a:blip>
          <a:srcRect/>
          <a:stretch>
            <a:fillRect/>
          </a:stretch>
        </p:blipFill>
        <p:spPr bwMode="auto">
          <a:xfrm>
            <a:off x="7919524" y="1647423"/>
            <a:ext cx="784860" cy="784860"/>
          </a:xfrm>
          <a:prstGeom prst="rect">
            <a:avLst/>
          </a:prstGeom>
          <a:noFill/>
          <a:ln>
            <a:noFill/>
          </a:ln>
        </p:spPr>
      </p:pic>
      <p:pic>
        <p:nvPicPr>
          <p:cNvPr id="33" name="Image 32"/>
          <p:cNvPicPr/>
          <p:nvPr/>
        </p:nvPicPr>
        <p:blipFill>
          <a:blip r:embed="rId12">
            <a:extLst>
              <a:ext uri="{28A0092B-C50C-407E-A947-70E740481C1C}">
                <a14:useLocalDpi xmlns:a14="http://schemas.microsoft.com/office/drawing/2010/main" val="0"/>
              </a:ext>
            </a:extLst>
          </a:blip>
          <a:srcRect/>
          <a:stretch>
            <a:fillRect/>
          </a:stretch>
        </p:blipFill>
        <p:spPr bwMode="auto">
          <a:xfrm rot="17647363">
            <a:off x="8147917" y="2335374"/>
            <a:ext cx="784860" cy="784860"/>
          </a:xfrm>
          <a:prstGeom prst="rect">
            <a:avLst/>
          </a:prstGeom>
          <a:noFill/>
          <a:ln>
            <a:noFill/>
          </a:ln>
        </p:spPr>
      </p:pic>
    </p:spTree>
    <p:extLst>
      <p:ext uri="{BB962C8B-B14F-4D97-AF65-F5344CB8AC3E}">
        <p14:creationId xmlns:p14="http://schemas.microsoft.com/office/powerpoint/2010/main" val="10568004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967914"/>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6" name="ZoneTexte 4"/>
          <p:cNvSpPr txBox="1"/>
          <p:nvPr/>
        </p:nvSpPr>
        <p:spPr>
          <a:xfrm>
            <a:off x="107505" y="13807"/>
            <a:ext cx="6078142" cy="954107"/>
          </a:xfrm>
          <a:prstGeom prst="rect">
            <a:avLst/>
          </a:prstGeom>
          <a:noFill/>
        </p:spPr>
        <p:txBody>
          <a:bodyPr wrap="square" rtlCol="0">
            <a:spAutoFit/>
          </a:bodyPr>
          <a:lstStyle/>
          <a:p>
            <a:r>
              <a:rPr lang="fr-FR" sz="2800" b="1" dirty="0">
                <a:solidFill>
                  <a:srgbClr val="000000"/>
                </a:solidFill>
                <a:latin typeface="Arial" pitchFamily="34" charset="0"/>
                <a:cs typeface="Arial" pitchFamily="34" charset="0"/>
              </a:rPr>
              <a:t>Diagnostic et quantification des virus de l'abeille</a:t>
            </a:r>
          </a:p>
        </p:txBody>
      </p:sp>
      <p:sp>
        <p:nvSpPr>
          <p:cNvPr id="67" name="ZoneTexte 12">
            <a:extLst>
              <a:ext uri="{FF2B5EF4-FFF2-40B4-BE49-F238E27FC236}">
                <a16:creationId xmlns:a16="http://schemas.microsoft.com/office/drawing/2014/main" id="{1A2D93D2-47BC-3E47-BA85-DAE04CF444E5}"/>
              </a:ext>
            </a:extLst>
          </p:cNvPr>
          <p:cNvSpPr txBox="1"/>
          <p:nvPr/>
        </p:nvSpPr>
        <p:spPr>
          <a:xfrm>
            <a:off x="0" y="2928721"/>
            <a:ext cx="9036496" cy="2623795"/>
          </a:xfrm>
          <a:prstGeom prst="rect">
            <a:avLst/>
          </a:prstGeom>
          <a:noFill/>
        </p:spPr>
        <p:txBody>
          <a:bodyPr wrap="square" rtlCol="0">
            <a:spAutoFit/>
          </a:bodyPr>
          <a:lstStyle/>
          <a:p>
            <a:pPr>
              <a:spcAft>
                <a:spcPts val="600"/>
              </a:spcAft>
            </a:pPr>
            <a:endParaRPr lang="fr-FR" sz="1050" i="1" dirty="0">
              <a:solidFill>
                <a:srgbClr val="000000"/>
              </a:solidFill>
            </a:endParaRPr>
          </a:p>
          <a:p>
            <a:pPr algn="ctr">
              <a:spcAft>
                <a:spcPts val="600"/>
              </a:spcAft>
            </a:pPr>
            <a:r>
              <a:rPr lang="it-IT" sz="2000" dirty="0">
                <a:solidFill>
                  <a:srgbClr val="000000"/>
                </a:solidFill>
              </a:rPr>
              <a:t>Cristina Marzachì</a:t>
            </a:r>
            <a:r>
              <a:rPr lang="it-IT" sz="2000" baseline="30000" dirty="0">
                <a:solidFill>
                  <a:srgbClr val="000000"/>
                </a:solidFill>
              </a:rPr>
              <a:t>1*</a:t>
            </a:r>
            <a:r>
              <a:rPr lang="it-IT" sz="2000" dirty="0">
                <a:solidFill>
                  <a:srgbClr val="000000"/>
                </a:solidFill>
              </a:rPr>
              <a:t>, Valeria Grande</a:t>
            </a:r>
            <a:r>
              <a:rPr lang="it-IT" sz="2000" baseline="30000" dirty="0">
                <a:solidFill>
                  <a:srgbClr val="000000"/>
                </a:solidFill>
              </a:rPr>
              <a:t>1,2</a:t>
            </a:r>
            <a:r>
              <a:rPr lang="it-IT" sz="2000" dirty="0">
                <a:solidFill>
                  <a:srgbClr val="000000"/>
                </a:solidFill>
              </a:rPr>
              <a:t>, Simone Tosi</a:t>
            </a:r>
            <a:r>
              <a:rPr lang="it-IT" sz="2000" baseline="30000" dirty="0">
                <a:solidFill>
                  <a:srgbClr val="000000"/>
                </a:solidFill>
              </a:rPr>
              <a:t>3</a:t>
            </a:r>
          </a:p>
          <a:p>
            <a:pPr algn="ctr">
              <a:spcAft>
                <a:spcPts val="600"/>
              </a:spcAft>
            </a:pPr>
            <a:r>
              <a:rPr lang="it-IT" sz="2000" baseline="30000" dirty="0">
                <a:solidFill>
                  <a:srgbClr val="000000"/>
                </a:solidFill>
              </a:rPr>
              <a:t>1</a:t>
            </a:r>
            <a:r>
              <a:rPr lang="it-IT" sz="2000" dirty="0">
                <a:solidFill>
                  <a:srgbClr val="000000"/>
                </a:solidFill>
              </a:rPr>
              <a:t> IPSP-CNR, Torino (I)</a:t>
            </a:r>
          </a:p>
          <a:p>
            <a:pPr algn="ctr">
              <a:spcAft>
                <a:spcPts val="600"/>
              </a:spcAft>
            </a:pPr>
            <a:r>
              <a:rPr lang="it-IT" sz="2000" baseline="30000" dirty="0">
                <a:solidFill>
                  <a:srgbClr val="000000"/>
                </a:solidFill>
              </a:rPr>
              <a:t>2</a:t>
            </a:r>
            <a:r>
              <a:rPr lang="it-IT" sz="2000" dirty="0">
                <a:solidFill>
                  <a:srgbClr val="000000"/>
                </a:solidFill>
              </a:rPr>
              <a:t> Università del Piemonte Orientale, Alessandria (I)</a:t>
            </a:r>
          </a:p>
          <a:p>
            <a:pPr algn="ctr">
              <a:spcAft>
                <a:spcPts val="600"/>
              </a:spcAft>
            </a:pPr>
            <a:r>
              <a:rPr lang="it-IT" sz="2000" baseline="30000" dirty="0">
                <a:solidFill>
                  <a:srgbClr val="000000"/>
                </a:solidFill>
              </a:rPr>
              <a:t>3</a:t>
            </a:r>
            <a:r>
              <a:rPr lang="it-IT" sz="2000" dirty="0">
                <a:solidFill>
                  <a:srgbClr val="000000"/>
                </a:solidFill>
              </a:rPr>
              <a:t> Università di Torino (I)</a:t>
            </a:r>
          </a:p>
          <a:p>
            <a:pPr algn="ctr">
              <a:spcAft>
                <a:spcPts val="600"/>
              </a:spcAft>
            </a:pPr>
            <a:r>
              <a:rPr lang="it-IT" sz="2000" baseline="30000" dirty="0">
                <a:solidFill>
                  <a:srgbClr val="000000"/>
                </a:solidFill>
              </a:rPr>
              <a:t>*</a:t>
            </a:r>
            <a:r>
              <a:rPr lang="it-IT" sz="2000" dirty="0">
                <a:solidFill>
                  <a:srgbClr val="000000"/>
                </a:solidFill>
              </a:rPr>
              <a:t> </a:t>
            </a:r>
            <a:r>
              <a:rPr lang="it-IT" sz="2000" dirty="0" err="1">
                <a:solidFill>
                  <a:srgbClr val="000000"/>
                </a:solidFill>
              </a:rPr>
              <a:t>Presenting</a:t>
            </a:r>
            <a:r>
              <a:rPr lang="it-IT" sz="2000" dirty="0">
                <a:solidFill>
                  <a:srgbClr val="000000"/>
                </a:solidFill>
              </a:rPr>
              <a:t> </a:t>
            </a:r>
            <a:r>
              <a:rPr lang="it-IT" sz="2000" dirty="0" err="1">
                <a:solidFill>
                  <a:srgbClr val="000000"/>
                </a:solidFill>
              </a:rPr>
              <a:t>author</a:t>
            </a:r>
            <a:endParaRPr lang="it-IT" sz="2000" dirty="0">
              <a:solidFill>
                <a:srgbClr val="000000"/>
              </a:solidFill>
            </a:endParaRPr>
          </a:p>
          <a:p>
            <a:pPr>
              <a:spcAft>
                <a:spcPts val="600"/>
              </a:spcAft>
            </a:pPr>
            <a:r>
              <a:rPr lang="fr-FR" sz="2000" dirty="0">
                <a:solidFill>
                  <a:srgbClr val="000000"/>
                </a:solidFill>
              </a:rPr>
              <a:t>		</a:t>
            </a:r>
          </a:p>
        </p:txBody>
      </p:sp>
      <p:pic>
        <p:nvPicPr>
          <p:cNvPr id="8" name="Image 7"/>
          <p:cNvPicPr>
            <a:picLocks noChangeAspect="1"/>
          </p:cNvPicPr>
          <p:nvPr/>
        </p:nvPicPr>
        <p:blipFill>
          <a:blip r:embed="rId3"/>
          <a:stretch>
            <a:fillRect/>
          </a:stretch>
        </p:blipFill>
        <p:spPr>
          <a:xfrm>
            <a:off x="7167154" y="0"/>
            <a:ext cx="1976846" cy="964432"/>
          </a:xfrm>
          <a:prstGeom prst="rect">
            <a:avLst/>
          </a:prstGeom>
        </p:spPr>
      </p:pic>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1819" y="1358502"/>
            <a:ext cx="2652858" cy="1179631"/>
          </a:xfrm>
          <a:prstGeom prst="rect">
            <a:avLst/>
          </a:prstGeom>
        </p:spPr>
      </p:pic>
      <p:pic>
        <p:nvPicPr>
          <p:cNvPr id="3" name="Image 9">
            <a:extLst>
              <a:ext uri="{FF2B5EF4-FFF2-40B4-BE49-F238E27FC236}">
                <a16:creationId xmlns:a16="http://schemas.microsoft.com/office/drawing/2014/main" id="{3755A8DD-D983-8B08-E8F2-A23CB99F66E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112568" y="89163"/>
            <a:ext cx="784860" cy="784860"/>
          </a:xfrm>
          <a:prstGeom prst="rect">
            <a:avLst/>
          </a:prstGeom>
          <a:noFill/>
          <a:ln>
            <a:noFill/>
          </a:ln>
        </p:spPr>
      </p:pic>
    </p:spTree>
    <p:extLst>
      <p:ext uri="{BB962C8B-B14F-4D97-AF65-F5344CB8AC3E}">
        <p14:creationId xmlns:p14="http://schemas.microsoft.com/office/powerpoint/2010/main" val="2762122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967914"/>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6" name="ZoneTexte 4"/>
          <p:cNvSpPr txBox="1"/>
          <p:nvPr/>
        </p:nvSpPr>
        <p:spPr>
          <a:xfrm>
            <a:off x="107504" y="13807"/>
            <a:ext cx="4120039" cy="523220"/>
          </a:xfrm>
          <a:prstGeom prst="rect">
            <a:avLst/>
          </a:prstGeom>
          <a:noFill/>
        </p:spPr>
        <p:txBody>
          <a:bodyPr wrap="none" rtlCol="0">
            <a:spAutoFit/>
          </a:bodyPr>
          <a:lstStyle/>
          <a:p>
            <a:r>
              <a:rPr lang="fr-FR" sz="2800" b="1" dirty="0">
                <a:solidFill>
                  <a:srgbClr val="000000"/>
                </a:solidFill>
                <a:latin typeface="Arial" pitchFamily="34" charset="0"/>
                <a:cs typeface="Arial" pitchFamily="34" charset="0"/>
              </a:rPr>
              <a:t>Plan de la présentation</a:t>
            </a:r>
          </a:p>
        </p:txBody>
      </p:sp>
      <p:sp>
        <p:nvSpPr>
          <p:cNvPr id="67" name="ZoneTexte 12">
            <a:extLst>
              <a:ext uri="{FF2B5EF4-FFF2-40B4-BE49-F238E27FC236}">
                <a16:creationId xmlns:a16="http://schemas.microsoft.com/office/drawing/2014/main" id="{1A2D93D2-47BC-3E47-BA85-DAE04CF444E5}"/>
              </a:ext>
            </a:extLst>
          </p:cNvPr>
          <p:cNvSpPr txBox="1"/>
          <p:nvPr/>
        </p:nvSpPr>
        <p:spPr>
          <a:xfrm>
            <a:off x="107504" y="1299534"/>
            <a:ext cx="9036496" cy="5016758"/>
          </a:xfrm>
          <a:prstGeom prst="rect">
            <a:avLst/>
          </a:prstGeom>
          <a:noFill/>
        </p:spPr>
        <p:txBody>
          <a:bodyPr wrap="square" rtlCol="0">
            <a:spAutoFit/>
          </a:bodyPr>
          <a:lstStyle/>
          <a:p>
            <a:pPr>
              <a:spcAft>
                <a:spcPts val="600"/>
              </a:spcAft>
            </a:pPr>
            <a:r>
              <a:rPr lang="fr-FR" sz="2800" b="1" dirty="0">
                <a:solidFill>
                  <a:srgbClr val="FF6600"/>
                </a:solidFill>
              </a:rPr>
              <a:t> </a:t>
            </a:r>
          </a:p>
          <a:p>
            <a:pPr>
              <a:spcAft>
                <a:spcPts val="600"/>
              </a:spcAft>
            </a:pPr>
            <a:r>
              <a:rPr lang="fr-FR" sz="2800" dirty="0">
                <a:solidFill>
                  <a:srgbClr val="000000"/>
                </a:solidFill>
              </a:rPr>
              <a:t>Introduction</a:t>
            </a:r>
          </a:p>
          <a:p>
            <a:pPr marL="342900" indent="-342900">
              <a:spcAft>
                <a:spcPts val="600"/>
              </a:spcAft>
              <a:buFont typeface="Arial" panose="020B0604020202020204" pitchFamily="34" charset="0"/>
              <a:buChar char="•"/>
            </a:pPr>
            <a:r>
              <a:rPr lang="fr-FR" sz="2800" dirty="0">
                <a:solidFill>
                  <a:srgbClr val="000000"/>
                </a:solidFill>
              </a:rPr>
              <a:t>Virus des abeilles</a:t>
            </a:r>
          </a:p>
          <a:p>
            <a:pPr>
              <a:spcAft>
                <a:spcPts val="600"/>
              </a:spcAft>
            </a:pPr>
            <a:r>
              <a:rPr lang="fr-FR" sz="2800" dirty="0">
                <a:solidFill>
                  <a:srgbClr val="000000"/>
                </a:solidFill>
              </a:rPr>
              <a:t>Les méthodes</a:t>
            </a:r>
          </a:p>
          <a:p>
            <a:pPr marL="342900" indent="-342900">
              <a:spcAft>
                <a:spcPts val="600"/>
              </a:spcAft>
              <a:buFont typeface="Arial" panose="020B0604020202020204" pitchFamily="34" charset="0"/>
              <a:buChar char="•"/>
            </a:pPr>
            <a:r>
              <a:rPr lang="fr-FR" sz="2800" dirty="0">
                <a:solidFill>
                  <a:srgbClr val="000000"/>
                </a:solidFill>
              </a:rPr>
              <a:t>Les échantillonnages</a:t>
            </a:r>
          </a:p>
          <a:p>
            <a:pPr marL="342900" indent="-342900">
              <a:spcAft>
                <a:spcPts val="600"/>
              </a:spcAft>
              <a:buFont typeface="Arial" panose="020B0604020202020204" pitchFamily="34" charset="0"/>
              <a:buChar char="•"/>
            </a:pPr>
            <a:r>
              <a:rPr lang="fr-FR" sz="2800" dirty="0">
                <a:solidFill>
                  <a:srgbClr val="000000"/>
                </a:solidFill>
              </a:rPr>
              <a:t>Collecte et conservation des échantillons, extraction de l'ARN total et diagnostic/quantification des cinq virus</a:t>
            </a:r>
          </a:p>
          <a:p>
            <a:pPr marL="342900" indent="-342900">
              <a:spcAft>
                <a:spcPts val="600"/>
              </a:spcAft>
              <a:buFont typeface="Arial" panose="020B0604020202020204" pitchFamily="34" charset="0"/>
              <a:buChar char="•"/>
            </a:pPr>
            <a:r>
              <a:rPr lang="fr-FR" sz="2800" dirty="0">
                <a:solidFill>
                  <a:srgbClr val="000000"/>
                </a:solidFill>
              </a:rPr>
              <a:t>Analyse des résultats</a:t>
            </a:r>
          </a:p>
          <a:p>
            <a:pPr>
              <a:spcAft>
                <a:spcPts val="600"/>
              </a:spcAft>
            </a:pPr>
            <a:r>
              <a:rPr lang="fr-FR" sz="2800" dirty="0">
                <a:solidFill>
                  <a:srgbClr val="000000"/>
                </a:solidFill>
              </a:rPr>
              <a:t>Résultats</a:t>
            </a:r>
          </a:p>
          <a:p>
            <a:pPr>
              <a:spcAft>
                <a:spcPts val="600"/>
              </a:spcAft>
            </a:pPr>
            <a:r>
              <a:rPr lang="fr-FR" sz="2800" dirty="0">
                <a:solidFill>
                  <a:srgbClr val="000000"/>
                </a:solidFill>
              </a:rPr>
              <a:t>Conclusions			</a:t>
            </a:r>
          </a:p>
        </p:txBody>
      </p:sp>
      <p:pic>
        <p:nvPicPr>
          <p:cNvPr id="8" name="Image 7"/>
          <p:cNvPicPr>
            <a:picLocks noChangeAspect="1"/>
          </p:cNvPicPr>
          <p:nvPr/>
        </p:nvPicPr>
        <p:blipFill>
          <a:blip r:embed="rId3"/>
          <a:stretch>
            <a:fillRect/>
          </a:stretch>
        </p:blipFill>
        <p:spPr>
          <a:xfrm>
            <a:off x="7167154" y="0"/>
            <a:ext cx="1976846" cy="964432"/>
          </a:xfrm>
          <a:prstGeom prst="rect">
            <a:avLst/>
          </a:prstGeom>
        </p:spPr>
      </p:pic>
      <p:pic>
        <p:nvPicPr>
          <p:cNvPr id="2" name="Image 9">
            <a:extLst>
              <a:ext uri="{FF2B5EF4-FFF2-40B4-BE49-F238E27FC236}">
                <a16:creationId xmlns:a16="http://schemas.microsoft.com/office/drawing/2014/main" id="{1565653F-AD2F-984E-8D2C-4557258033C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112568" y="89163"/>
            <a:ext cx="784860" cy="784860"/>
          </a:xfrm>
          <a:prstGeom prst="rect">
            <a:avLst/>
          </a:prstGeom>
          <a:noFill/>
          <a:ln>
            <a:noFill/>
          </a:ln>
        </p:spPr>
      </p:pic>
    </p:spTree>
    <p:extLst>
      <p:ext uri="{BB962C8B-B14F-4D97-AF65-F5344CB8AC3E}">
        <p14:creationId xmlns:p14="http://schemas.microsoft.com/office/powerpoint/2010/main" val="565343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967914"/>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4" name="ZoneTexte 12"/>
          <p:cNvSpPr txBox="1"/>
          <p:nvPr/>
        </p:nvSpPr>
        <p:spPr>
          <a:xfrm>
            <a:off x="5874183" y="3420991"/>
            <a:ext cx="2281394" cy="1092607"/>
          </a:xfrm>
          <a:prstGeom prst="rect">
            <a:avLst/>
          </a:prstGeom>
          <a:noFill/>
        </p:spPr>
        <p:txBody>
          <a:bodyPr wrap="square" rtlCol="0">
            <a:spAutoFit/>
          </a:bodyPr>
          <a:lstStyle/>
          <a:p>
            <a:pPr algn="ctr">
              <a:spcAft>
                <a:spcPts val="600"/>
              </a:spcAft>
            </a:pPr>
            <a:endParaRPr lang="fr-FR" sz="2000" i="1" dirty="0">
              <a:solidFill>
                <a:srgbClr val="000000"/>
              </a:solidFill>
            </a:endParaRPr>
          </a:p>
          <a:p>
            <a:pPr algn="ctr">
              <a:spcAft>
                <a:spcPts val="600"/>
              </a:spcAft>
            </a:pPr>
            <a:r>
              <a:rPr lang="fr-FR" sz="2000" b="1" dirty="0">
                <a:solidFill>
                  <a:srgbClr val="FF6600"/>
                </a:solidFill>
              </a:rPr>
              <a:t> </a:t>
            </a:r>
            <a:r>
              <a:rPr lang="fr-FR" sz="2000" i="1" dirty="0">
                <a:solidFill>
                  <a:srgbClr val="000000"/>
                </a:solidFill>
              </a:rPr>
              <a:t>Varroa </a:t>
            </a:r>
            <a:r>
              <a:rPr lang="fr-FR" sz="2000" i="1" dirty="0" err="1">
                <a:solidFill>
                  <a:srgbClr val="000000"/>
                </a:solidFill>
              </a:rPr>
              <a:t>destructor</a:t>
            </a:r>
            <a:r>
              <a:rPr lang="fr-FR" sz="2000" i="1" dirty="0">
                <a:solidFill>
                  <a:srgbClr val="000000"/>
                </a:solidFill>
              </a:rPr>
              <a:t> </a:t>
            </a:r>
            <a:r>
              <a:rPr lang="fr-FR" sz="2000" dirty="0">
                <a:solidFill>
                  <a:srgbClr val="000000"/>
                </a:solidFill>
              </a:rPr>
              <a:t>et virus</a:t>
            </a:r>
            <a:r>
              <a:rPr lang="fr-FR" sz="2000" i="1" dirty="0">
                <a:solidFill>
                  <a:srgbClr val="000000"/>
                </a:solidFill>
              </a:rPr>
              <a:t> </a:t>
            </a:r>
          </a:p>
        </p:txBody>
      </p:sp>
      <p:sp>
        <p:nvSpPr>
          <p:cNvPr id="66" name="ZoneTexte 4"/>
          <p:cNvSpPr txBox="1"/>
          <p:nvPr/>
        </p:nvSpPr>
        <p:spPr>
          <a:xfrm>
            <a:off x="107504" y="13807"/>
            <a:ext cx="2281394" cy="523220"/>
          </a:xfrm>
          <a:prstGeom prst="rect">
            <a:avLst/>
          </a:prstGeom>
          <a:noFill/>
        </p:spPr>
        <p:txBody>
          <a:bodyPr wrap="none" rtlCol="0">
            <a:spAutoFit/>
          </a:bodyPr>
          <a:lstStyle/>
          <a:p>
            <a:r>
              <a:rPr lang="fr-FR" sz="2800" b="1" dirty="0">
                <a:solidFill>
                  <a:srgbClr val="000000"/>
                </a:solidFill>
                <a:latin typeface="Arial" pitchFamily="34" charset="0"/>
                <a:cs typeface="Arial" pitchFamily="34" charset="0"/>
              </a:rPr>
              <a:t>Introduction</a:t>
            </a:r>
          </a:p>
        </p:txBody>
      </p:sp>
      <p:sp>
        <p:nvSpPr>
          <p:cNvPr id="67" name="ZoneTexte 12">
            <a:extLst>
              <a:ext uri="{FF2B5EF4-FFF2-40B4-BE49-F238E27FC236}">
                <a16:creationId xmlns:a16="http://schemas.microsoft.com/office/drawing/2014/main" id="{1A2D93D2-47BC-3E47-BA85-DAE04CF444E5}"/>
              </a:ext>
            </a:extLst>
          </p:cNvPr>
          <p:cNvSpPr txBox="1"/>
          <p:nvPr/>
        </p:nvSpPr>
        <p:spPr>
          <a:xfrm>
            <a:off x="53752" y="979735"/>
            <a:ext cx="9036496" cy="1069524"/>
          </a:xfrm>
          <a:prstGeom prst="rect">
            <a:avLst/>
          </a:prstGeom>
          <a:noFill/>
        </p:spPr>
        <p:txBody>
          <a:bodyPr wrap="square" rtlCol="0">
            <a:spAutoFit/>
          </a:bodyPr>
          <a:lstStyle/>
          <a:p>
            <a:pPr>
              <a:spcAft>
                <a:spcPts val="600"/>
              </a:spcAft>
            </a:pPr>
            <a:endParaRPr lang="fr-FR" sz="1050" i="1" dirty="0">
              <a:solidFill>
                <a:srgbClr val="000000"/>
              </a:solidFill>
            </a:endParaRPr>
          </a:p>
          <a:p>
            <a:pPr>
              <a:spcAft>
                <a:spcPts val="600"/>
              </a:spcAft>
              <a:buFont typeface="Courier New" pitchFamily="49" charset="0"/>
              <a:buChar char="o"/>
            </a:pPr>
            <a:r>
              <a:rPr lang="fr-FR" sz="2400" b="1" dirty="0">
                <a:solidFill>
                  <a:srgbClr val="FF6600"/>
                </a:solidFill>
              </a:rPr>
              <a:t> Les abeilles mellifères sont confrontées à de nombreuses menaces de maladies (virus, parasites, bactéries et champignons)</a:t>
            </a:r>
            <a:r>
              <a:rPr lang="fr-FR" sz="2000" dirty="0">
                <a:solidFill>
                  <a:srgbClr val="000000"/>
                </a:solidFill>
              </a:rPr>
              <a:t>		</a:t>
            </a:r>
          </a:p>
        </p:txBody>
      </p:sp>
      <p:pic>
        <p:nvPicPr>
          <p:cNvPr id="8" name="Image 7"/>
          <p:cNvPicPr>
            <a:picLocks noChangeAspect="1"/>
          </p:cNvPicPr>
          <p:nvPr/>
        </p:nvPicPr>
        <p:blipFill>
          <a:blip r:embed="rId3"/>
          <a:stretch>
            <a:fillRect/>
          </a:stretch>
        </p:blipFill>
        <p:spPr>
          <a:xfrm>
            <a:off x="7167154" y="0"/>
            <a:ext cx="1976846" cy="964432"/>
          </a:xfrm>
          <a:prstGeom prst="rect">
            <a:avLst/>
          </a:prstGeom>
        </p:spPr>
      </p:pic>
      <p:pic>
        <p:nvPicPr>
          <p:cNvPr id="9" name="Immagine 8" descr="Immagine che contiene persona, aria aperta, alveare, mano&#10;&#10;Descrizione generata automaticamente">
            <a:extLst>
              <a:ext uri="{FF2B5EF4-FFF2-40B4-BE49-F238E27FC236}">
                <a16:creationId xmlns:a16="http://schemas.microsoft.com/office/drawing/2014/main" id="{B0463720-AB0E-986F-4206-ED01A32E363B}"/>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69"/>
                    </a14:imgEffect>
                    <a14:imgEffect>
                      <a14:saturation sat="94000"/>
                    </a14:imgEffect>
                    <a14:imgEffect>
                      <a14:brightnessContrast bright="-2000" contrast="2000"/>
                    </a14:imgEffect>
                  </a14:imgLayer>
                </a14:imgProps>
              </a:ext>
              <a:ext uri="{28A0092B-C50C-407E-A947-70E740481C1C}">
                <a14:useLocalDpi xmlns:a14="http://schemas.microsoft.com/office/drawing/2010/main" val="0"/>
              </a:ext>
            </a:extLst>
          </a:blip>
          <a:stretch>
            <a:fillRect/>
          </a:stretch>
        </p:blipFill>
        <p:spPr>
          <a:xfrm>
            <a:off x="325494" y="2887956"/>
            <a:ext cx="4994519" cy="2809417"/>
          </a:xfrm>
          <a:prstGeom prst="rect">
            <a:avLst/>
          </a:prstGeom>
        </p:spPr>
      </p:pic>
      <p:pic>
        <p:nvPicPr>
          <p:cNvPr id="2" name="Image 9">
            <a:extLst>
              <a:ext uri="{FF2B5EF4-FFF2-40B4-BE49-F238E27FC236}">
                <a16:creationId xmlns:a16="http://schemas.microsoft.com/office/drawing/2014/main" id="{2D8BB225-3DE9-6BB3-0DBF-7B612DBBC84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112568" y="89163"/>
            <a:ext cx="784860" cy="784860"/>
          </a:xfrm>
          <a:prstGeom prst="rect">
            <a:avLst/>
          </a:prstGeom>
          <a:noFill/>
          <a:ln>
            <a:noFill/>
          </a:ln>
        </p:spPr>
      </p:pic>
    </p:spTree>
    <p:extLst>
      <p:ext uri="{BB962C8B-B14F-4D97-AF65-F5344CB8AC3E}">
        <p14:creationId xmlns:p14="http://schemas.microsoft.com/office/powerpoint/2010/main" val="3835115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967914"/>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7" name="ZoneTexte 12">
            <a:extLst>
              <a:ext uri="{FF2B5EF4-FFF2-40B4-BE49-F238E27FC236}">
                <a16:creationId xmlns:a16="http://schemas.microsoft.com/office/drawing/2014/main" id="{1A2D93D2-47BC-3E47-BA85-DAE04CF444E5}"/>
              </a:ext>
            </a:extLst>
          </p:cNvPr>
          <p:cNvSpPr txBox="1"/>
          <p:nvPr/>
        </p:nvSpPr>
        <p:spPr>
          <a:xfrm>
            <a:off x="1170619" y="937331"/>
            <a:ext cx="5179547" cy="784830"/>
          </a:xfrm>
          <a:prstGeom prst="rect">
            <a:avLst/>
          </a:prstGeom>
          <a:noFill/>
        </p:spPr>
        <p:txBody>
          <a:bodyPr wrap="square" rtlCol="0">
            <a:spAutoFit/>
          </a:bodyPr>
          <a:lstStyle/>
          <a:p>
            <a:pPr>
              <a:spcAft>
                <a:spcPts val="600"/>
              </a:spcAft>
            </a:pPr>
            <a:endParaRPr lang="fr-FR" sz="2000" i="1" dirty="0">
              <a:solidFill>
                <a:srgbClr val="000000"/>
              </a:solidFill>
              <a:latin typeface="Arial" panose="020B0604020202020204" pitchFamily="34" charset="0"/>
              <a:cs typeface="Arial" panose="020B0604020202020204" pitchFamily="34" charset="0"/>
            </a:endParaRPr>
          </a:p>
          <a:p>
            <a:pPr>
              <a:spcAft>
                <a:spcPts val="600"/>
              </a:spcAft>
              <a:buFont typeface="Courier New" pitchFamily="49" charset="0"/>
              <a:buChar char="o"/>
            </a:pPr>
            <a:r>
              <a:rPr lang="fr-FR" sz="2000" b="1" dirty="0">
                <a:solidFill>
                  <a:srgbClr val="FF6600"/>
                </a:solidFill>
                <a:latin typeface="Arial" panose="020B0604020202020204" pitchFamily="34" charset="0"/>
                <a:cs typeface="Arial" panose="020B0604020202020204" pitchFamily="34" charset="0"/>
              </a:rPr>
              <a:t>  </a:t>
            </a:r>
            <a:r>
              <a:rPr lang="it-IT" sz="2000" b="1" dirty="0" err="1">
                <a:latin typeface="Arial" panose="020B0604020202020204" pitchFamily="34" charset="0"/>
                <a:cs typeface="Arial" panose="020B0604020202020204" pitchFamily="34" charset="0"/>
              </a:rPr>
              <a:t>Picornavirales</a:t>
            </a:r>
            <a:r>
              <a:rPr lang="it-IT" sz="2000" b="1" dirty="0">
                <a:latin typeface="Arial" panose="020B0604020202020204" pitchFamily="34" charset="0"/>
                <a:cs typeface="Arial" panose="020B0604020202020204" pitchFamily="34" charset="0"/>
              </a:rPr>
              <a:t>    (+) </a:t>
            </a:r>
            <a:r>
              <a:rPr lang="it-IT" sz="2000" b="1" dirty="0" err="1">
                <a:latin typeface="Arial" panose="020B0604020202020204" pitchFamily="34" charset="0"/>
                <a:cs typeface="Arial" panose="020B0604020202020204" pitchFamily="34" charset="0"/>
              </a:rPr>
              <a:t>ssRNA</a:t>
            </a:r>
            <a:r>
              <a:rPr lang="fr-FR" sz="2000" dirty="0">
                <a:solidFill>
                  <a:srgbClr val="000000"/>
                </a:solidFill>
                <a:latin typeface="Arial" panose="020B0604020202020204" pitchFamily="34" charset="0"/>
                <a:cs typeface="Arial" panose="020B0604020202020204" pitchFamily="34" charset="0"/>
              </a:rPr>
              <a:t>	</a:t>
            </a:r>
          </a:p>
        </p:txBody>
      </p:sp>
      <p:pic>
        <p:nvPicPr>
          <p:cNvPr id="8" name="Image 7"/>
          <p:cNvPicPr>
            <a:picLocks noChangeAspect="1"/>
          </p:cNvPicPr>
          <p:nvPr/>
        </p:nvPicPr>
        <p:blipFill>
          <a:blip r:embed="rId3"/>
          <a:stretch>
            <a:fillRect/>
          </a:stretch>
        </p:blipFill>
        <p:spPr>
          <a:xfrm>
            <a:off x="7167154" y="0"/>
            <a:ext cx="1976846" cy="964432"/>
          </a:xfrm>
          <a:prstGeom prst="rect">
            <a:avLst/>
          </a:prstGeom>
        </p:spPr>
      </p:pic>
      <p:sp>
        <p:nvSpPr>
          <p:cNvPr id="10" name="CasellaDiTesto 9">
            <a:extLst>
              <a:ext uri="{FF2B5EF4-FFF2-40B4-BE49-F238E27FC236}">
                <a16:creationId xmlns:a16="http://schemas.microsoft.com/office/drawing/2014/main" id="{1C3AB99F-9E03-7CA8-97C3-2C25DA60AF6A}"/>
              </a:ext>
            </a:extLst>
          </p:cNvPr>
          <p:cNvSpPr txBox="1"/>
          <p:nvPr/>
        </p:nvSpPr>
        <p:spPr>
          <a:xfrm>
            <a:off x="3541557" y="1998364"/>
            <a:ext cx="1395612" cy="400110"/>
          </a:xfrm>
          <a:prstGeom prst="rect">
            <a:avLst/>
          </a:prstGeom>
          <a:noFill/>
        </p:spPr>
        <p:txBody>
          <a:bodyPr wrap="square">
            <a:spAutoFit/>
          </a:bodyPr>
          <a:lstStyle/>
          <a:p>
            <a:r>
              <a:rPr lang="it-IT" sz="2000" b="1" dirty="0" err="1">
                <a:effectLst/>
                <a:latin typeface="Arial" panose="020B0604020202020204" pitchFamily="34" charset="0"/>
                <a:ea typeface="Calibri" panose="020F0502020204030204" pitchFamily="34" charset="0"/>
                <a:cs typeface="Arial" panose="020B0604020202020204" pitchFamily="34" charset="0"/>
              </a:rPr>
              <a:t>Iflaviridae</a:t>
            </a:r>
            <a:endParaRPr lang="it-IT" sz="2000" b="1" dirty="0">
              <a:latin typeface="Arial" panose="020B0604020202020204" pitchFamily="34" charset="0"/>
              <a:cs typeface="Arial" panose="020B0604020202020204" pitchFamily="34" charset="0"/>
            </a:endParaRPr>
          </a:p>
        </p:txBody>
      </p:sp>
      <p:pic>
        <p:nvPicPr>
          <p:cNvPr id="11" name="Immagine 10" descr="Immagine che contiene barriera corallina&#10;&#10;Descrizione generata automaticamente">
            <a:extLst>
              <a:ext uri="{FF2B5EF4-FFF2-40B4-BE49-F238E27FC236}">
                <a16:creationId xmlns:a16="http://schemas.microsoft.com/office/drawing/2014/main" id="{544BC474-FBB2-1BCC-179B-43FE241249E0}"/>
              </a:ext>
            </a:extLst>
          </p:cNvPr>
          <p:cNvPicPr>
            <a:picLocks noChangeAspect="1"/>
          </p:cNvPicPr>
          <p:nvPr/>
        </p:nvPicPr>
        <p:blipFill rotWithShape="1">
          <a:blip r:embed="rId4"/>
          <a:srcRect l="6120" t="3722" r="2931" b="4614"/>
          <a:stretch/>
        </p:blipFill>
        <p:spPr bwMode="auto">
          <a:xfrm>
            <a:off x="1001383" y="4959965"/>
            <a:ext cx="1470793" cy="1440000"/>
          </a:xfrm>
          <a:prstGeom prst="rect">
            <a:avLst/>
          </a:prstGeom>
          <a:ln>
            <a:noFill/>
          </a:ln>
          <a:extLst>
            <a:ext uri="{53640926-AAD7-44D8-BBD7-CCE9431645EC}">
              <a14:shadowObscured xmlns:a14="http://schemas.microsoft.com/office/drawing/2010/main"/>
            </a:ext>
          </a:extLst>
        </p:spPr>
      </p:pic>
      <p:pic>
        <p:nvPicPr>
          <p:cNvPr id="12" name="Immagine 11" descr="Immagine che contiene sfera, Policromia, palla, arte&#10;&#10;Descrizione generata automaticamente">
            <a:extLst>
              <a:ext uri="{FF2B5EF4-FFF2-40B4-BE49-F238E27FC236}">
                <a16:creationId xmlns:a16="http://schemas.microsoft.com/office/drawing/2014/main" id="{818A1FFF-A459-1713-07CD-8B44E4208A4A}"/>
              </a:ext>
            </a:extLst>
          </p:cNvPr>
          <p:cNvPicPr>
            <a:picLocks noChangeAspect="1"/>
          </p:cNvPicPr>
          <p:nvPr/>
        </p:nvPicPr>
        <p:blipFill rotWithShape="1">
          <a:blip r:embed="rId5"/>
          <a:srcRect b="1209"/>
          <a:stretch/>
        </p:blipFill>
        <p:spPr bwMode="auto">
          <a:xfrm>
            <a:off x="6976701" y="4239965"/>
            <a:ext cx="1427347" cy="1440000"/>
          </a:xfrm>
          <a:prstGeom prst="rect">
            <a:avLst/>
          </a:prstGeom>
          <a:ln>
            <a:noFill/>
          </a:ln>
          <a:extLst>
            <a:ext uri="{53640926-AAD7-44D8-BBD7-CCE9431645EC}">
              <a14:shadowObscured xmlns:a14="http://schemas.microsoft.com/office/drawing/2010/main"/>
            </a:ext>
          </a:extLst>
        </p:spPr>
      </p:pic>
      <p:grpSp>
        <p:nvGrpSpPr>
          <p:cNvPr id="13" name="Gruppo 12">
            <a:extLst>
              <a:ext uri="{FF2B5EF4-FFF2-40B4-BE49-F238E27FC236}">
                <a16:creationId xmlns:a16="http://schemas.microsoft.com/office/drawing/2014/main" id="{84C99DB4-992E-703D-0F4A-4AE5375239F6}"/>
              </a:ext>
            </a:extLst>
          </p:cNvPr>
          <p:cNvGrpSpPr/>
          <p:nvPr/>
        </p:nvGrpSpPr>
        <p:grpSpPr>
          <a:xfrm>
            <a:off x="3363588" y="4959965"/>
            <a:ext cx="1606607" cy="1440000"/>
            <a:chOff x="698101" y="3413237"/>
            <a:chExt cx="1606607" cy="1440000"/>
          </a:xfrm>
        </p:grpSpPr>
        <p:pic>
          <p:nvPicPr>
            <p:cNvPr id="14" name="Immagine 13">
              <a:extLst>
                <a:ext uri="{FF2B5EF4-FFF2-40B4-BE49-F238E27FC236}">
                  <a16:creationId xmlns:a16="http://schemas.microsoft.com/office/drawing/2014/main" id="{7CC7475C-5737-5449-10DE-8B926A27D2F8}"/>
                </a:ext>
              </a:extLst>
            </p:cNvPr>
            <p:cNvPicPr>
              <a:picLocks noChangeAspect="1"/>
            </p:cNvPicPr>
            <p:nvPr/>
          </p:nvPicPr>
          <p:blipFill rotWithShape="1">
            <a:blip r:embed="rId6"/>
            <a:srcRect t="1747" r="2216" b="2831"/>
            <a:stretch/>
          </p:blipFill>
          <p:spPr>
            <a:xfrm>
              <a:off x="802275" y="3413237"/>
              <a:ext cx="1502433" cy="1440000"/>
            </a:xfrm>
            <a:prstGeom prst="rect">
              <a:avLst/>
            </a:prstGeom>
          </p:spPr>
        </p:pic>
        <p:sp>
          <p:nvSpPr>
            <p:cNvPr id="15" name="Ovale 14">
              <a:extLst>
                <a:ext uri="{FF2B5EF4-FFF2-40B4-BE49-F238E27FC236}">
                  <a16:creationId xmlns:a16="http://schemas.microsoft.com/office/drawing/2014/main" id="{6ACD0822-181D-BAD6-1568-30E067514A26}"/>
                </a:ext>
              </a:extLst>
            </p:cNvPr>
            <p:cNvSpPr/>
            <p:nvPr/>
          </p:nvSpPr>
          <p:spPr>
            <a:xfrm>
              <a:off x="698101" y="3413237"/>
              <a:ext cx="274172" cy="279087"/>
            </a:xfrm>
            <a:prstGeom prst="ellipse">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6" name="CasellaDiTesto 15">
            <a:extLst>
              <a:ext uri="{FF2B5EF4-FFF2-40B4-BE49-F238E27FC236}">
                <a16:creationId xmlns:a16="http://schemas.microsoft.com/office/drawing/2014/main" id="{AA6364E4-3B8B-3B23-00FA-E198E926E7EB}"/>
              </a:ext>
            </a:extLst>
          </p:cNvPr>
          <p:cNvSpPr txBox="1"/>
          <p:nvPr/>
        </p:nvSpPr>
        <p:spPr>
          <a:xfrm>
            <a:off x="-403655" y="2497753"/>
            <a:ext cx="3473560" cy="2031325"/>
          </a:xfrm>
          <a:prstGeom prst="rect">
            <a:avLst/>
          </a:prstGeom>
          <a:noFill/>
        </p:spPr>
        <p:txBody>
          <a:bodyPr wrap="square">
            <a:spAutoFit/>
          </a:bodyPr>
          <a:lstStyle/>
          <a:p>
            <a:pPr algn="ctr"/>
            <a:r>
              <a:rPr lang="it-IT" b="1" dirty="0">
                <a:solidFill>
                  <a:srgbClr val="FF0000"/>
                </a:solidFill>
                <a:latin typeface="Arial" panose="020B0604020202020204" pitchFamily="34" charset="0"/>
                <a:cs typeface="Arial" panose="020B0604020202020204" pitchFamily="34" charset="0"/>
              </a:rPr>
              <a:t>ABPV</a:t>
            </a:r>
            <a:r>
              <a:rPr lang="it-IT" dirty="0">
                <a:latin typeface="Arial" panose="020B0604020202020204" pitchFamily="34" charset="0"/>
                <a:cs typeface="Arial" panose="020B0604020202020204" pitchFamily="34" charset="0"/>
              </a:rPr>
              <a:t>-IAPV-KBV</a:t>
            </a:r>
          </a:p>
          <a:p>
            <a:pPr algn="ctr"/>
            <a:r>
              <a:rPr lang="it-IT" dirty="0">
                <a:latin typeface="Arial" panose="020B0604020202020204" pitchFamily="34" charset="0"/>
                <a:cs typeface="Arial" panose="020B0604020202020204" pitchFamily="34" charset="0"/>
              </a:rPr>
              <a:t>Acute </a:t>
            </a:r>
            <a:r>
              <a:rPr lang="it-IT" dirty="0" err="1">
                <a:latin typeface="Arial" panose="020B0604020202020204" pitchFamily="34" charset="0"/>
                <a:cs typeface="Arial" panose="020B0604020202020204" pitchFamily="34" charset="0"/>
              </a:rPr>
              <a:t>bee</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paralysis</a:t>
            </a:r>
            <a:r>
              <a:rPr lang="it-IT" dirty="0">
                <a:latin typeface="Arial" panose="020B0604020202020204" pitchFamily="34" charset="0"/>
                <a:cs typeface="Arial" panose="020B0604020202020204" pitchFamily="34" charset="0"/>
              </a:rPr>
              <a:t> virus </a:t>
            </a:r>
            <a:r>
              <a:rPr lang="it-IT" dirty="0" err="1">
                <a:latin typeface="Arial" panose="020B0604020202020204" pitchFamily="34" charset="0"/>
                <a:cs typeface="Arial" panose="020B0604020202020204" pitchFamily="34" charset="0"/>
              </a:rPr>
              <a:t>complex</a:t>
            </a:r>
            <a:endParaRPr lang="it-IT" dirty="0">
              <a:latin typeface="Arial" panose="020B0604020202020204" pitchFamily="34" charset="0"/>
              <a:cs typeface="Arial" panose="020B0604020202020204" pitchFamily="34" charset="0"/>
            </a:endParaRPr>
          </a:p>
          <a:p>
            <a:pPr algn="ctr"/>
            <a:endParaRPr lang="it-IT" dirty="0">
              <a:latin typeface="Arial" panose="020B0604020202020204" pitchFamily="34" charset="0"/>
              <a:cs typeface="Arial" panose="020B0604020202020204" pitchFamily="34" charset="0"/>
            </a:endParaRPr>
          </a:p>
          <a:p>
            <a:pPr algn="ctr"/>
            <a:endParaRPr lang="it-IT" dirty="0">
              <a:latin typeface="Arial" panose="020B0604020202020204" pitchFamily="34" charset="0"/>
              <a:cs typeface="Arial" panose="020B0604020202020204" pitchFamily="34" charset="0"/>
            </a:endParaRPr>
          </a:p>
          <a:p>
            <a:pPr algn="ctr"/>
            <a:r>
              <a:rPr lang="it-IT" b="1" dirty="0">
                <a:solidFill>
                  <a:srgbClr val="00B0F0"/>
                </a:solidFill>
                <a:latin typeface="Arial" panose="020B0604020202020204" pitchFamily="34" charset="0"/>
                <a:cs typeface="Arial" panose="020B0604020202020204" pitchFamily="34" charset="0"/>
              </a:rPr>
              <a:t>BQCV</a:t>
            </a:r>
            <a:endParaRPr lang="it-IT" dirty="0">
              <a:solidFill>
                <a:srgbClr val="00B0F0"/>
              </a:solidFill>
              <a:latin typeface="Arial" panose="020B0604020202020204" pitchFamily="34" charset="0"/>
              <a:cs typeface="Arial" panose="020B0604020202020204" pitchFamily="34" charset="0"/>
            </a:endParaRPr>
          </a:p>
          <a:p>
            <a:pPr algn="ctr"/>
            <a:r>
              <a:rPr lang="it-IT" dirty="0">
                <a:latin typeface="Arial" panose="020B0604020202020204" pitchFamily="34" charset="0"/>
                <a:cs typeface="Arial" panose="020B0604020202020204" pitchFamily="34" charset="0"/>
              </a:rPr>
              <a:t>Black queen </a:t>
            </a:r>
            <a:r>
              <a:rPr lang="it-IT" dirty="0" err="1">
                <a:latin typeface="Arial" panose="020B0604020202020204" pitchFamily="34" charset="0"/>
                <a:cs typeface="Arial" panose="020B0604020202020204" pitchFamily="34" charset="0"/>
              </a:rPr>
              <a:t>cell</a:t>
            </a:r>
            <a:r>
              <a:rPr lang="it-IT" dirty="0">
                <a:latin typeface="Arial" panose="020B0604020202020204" pitchFamily="34" charset="0"/>
                <a:cs typeface="Arial" panose="020B0604020202020204" pitchFamily="34" charset="0"/>
              </a:rPr>
              <a:t> virus</a:t>
            </a:r>
          </a:p>
        </p:txBody>
      </p:sp>
      <p:sp>
        <p:nvSpPr>
          <p:cNvPr id="17" name="CasellaDiTesto 16">
            <a:extLst>
              <a:ext uri="{FF2B5EF4-FFF2-40B4-BE49-F238E27FC236}">
                <a16:creationId xmlns:a16="http://schemas.microsoft.com/office/drawing/2014/main" id="{FA2DA9BA-55AB-47A9-C0D4-4BF5937819F8}"/>
              </a:ext>
            </a:extLst>
          </p:cNvPr>
          <p:cNvSpPr txBox="1"/>
          <p:nvPr/>
        </p:nvSpPr>
        <p:spPr>
          <a:xfrm>
            <a:off x="2615562" y="2508569"/>
            <a:ext cx="3290467" cy="1754326"/>
          </a:xfrm>
          <a:prstGeom prst="rect">
            <a:avLst/>
          </a:prstGeom>
          <a:noFill/>
        </p:spPr>
        <p:txBody>
          <a:bodyPr wrap="square">
            <a:spAutoFit/>
          </a:bodyPr>
          <a:lstStyle/>
          <a:p>
            <a:pPr algn="ctr"/>
            <a:r>
              <a:rPr lang="it-IT" b="1" dirty="0">
                <a:solidFill>
                  <a:srgbClr val="92D050"/>
                </a:solidFill>
                <a:latin typeface="Arial" panose="020B0604020202020204" pitchFamily="34" charset="0"/>
                <a:cs typeface="Arial" panose="020B0604020202020204" pitchFamily="34" charset="0"/>
              </a:rPr>
              <a:t>DWV</a:t>
            </a:r>
            <a:r>
              <a:rPr lang="it-IT" dirty="0">
                <a:latin typeface="Arial" panose="020B0604020202020204" pitchFamily="34" charset="0"/>
                <a:cs typeface="Arial" panose="020B0604020202020204" pitchFamily="34" charset="0"/>
              </a:rPr>
              <a:t>-A DWV-B</a:t>
            </a:r>
          </a:p>
          <a:p>
            <a:pPr algn="ctr"/>
            <a:r>
              <a:rPr lang="it-IT" dirty="0" err="1">
                <a:latin typeface="Arial" panose="020B0604020202020204" pitchFamily="34" charset="0"/>
                <a:cs typeface="Arial" panose="020B0604020202020204" pitchFamily="34" charset="0"/>
              </a:rPr>
              <a:t>Deformed</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wing</a:t>
            </a:r>
            <a:r>
              <a:rPr lang="it-IT" dirty="0">
                <a:latin typeface="Arial" panose="020B0604020202020204" pitchFamily="34" charset="0"/>
                <a:cs typeface="Arial" panose="020B0604020202020204" pitchFamily="34" charset="0"/>
              </a:rPr>
              <a:t> virus </a:t>
            </a:r>
            <a:r>
              <a:rPr lang="it-IT" dirty="0" err="1">
                <a:latin typeface="Arial" panose="020B0604020202020204" pitchFamily="34" charset="0"/>
                <a:cs typeface="Arial" panose="020B0604020202020204" pitchFamily="34" charset="0"/>
              </a:rPr>
              <a:t>complex</a:t>
            </a:r>
            <a:endParaRPr lang="it-IT" dirty="0">
              <a:latin typeface="Arial" panose="020B0604020202020204" pitchFamily="34" charset="0"/>
              <a:cs typeface="Arial" panose="020B0604020202020204" pitchFamily="34" charset="0"/>
            </a:endParaRPr>
          </a:p>
          <a:p>
            <a:pPr algn="ctr"/>
            <a:r>
              <a:rPr lang="it-IT" dirty="0">
                <a:latin typeface="Arial" panose="020B0604020202020204" pitchFamily="34" charset="0"/>
                <a:cs typeface="Arial" panose="020B0604020202020204" pitchFamily="34" charset="0"/>
              </a:rPr>
              <a:t>Virus </a:t>
            </a:r>
            <a:r>
              <a:rPr lang="it-IT" dirty="0" err="1">
                <a:latin typeface="Arial" panose="020B0604020202020204" pitchFamily="34" charset="0"/>
                <a:cs typeface="Arial" panose="020B0604020202020204" pitchFamily="34" charset="0"/>
              </a:rPr>
              <a:t>des</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ailes</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déformées</a:t>
            </a:r>
            <a:endParaRPr lang="it-IT" dirty="0">
              <a:latin typeface="Arial" panose="020B0604020202020204" pitchFamily="34" charset="0"/>
              <a:cs typeface="Arial" panose="020B0604020202020204" pitchFamily="34" charset="0"/>
            </a:endParaRPr>
          </a:p>
          <a:p>
            <a:pPr algn="ctr"/>
            <a:endParaRPr lang="it-IT" dirty="0">
              <a:latin typeface="Arial" panose="020B0604020202020204" pitchFamily="34" charset="0"/>
              <a:cs typeface="Arial" panose="020B0604020202020204" pitchFamily="34" charset="0"/>
            </a:endParaRPr>
          </a:p>
          <a:p>
            <a:pPr algn="ctr"/>
            <a:r>
              <a:rPr lang="it-IT" b="1" dirty="0">
                <a:solidFill>
                  <a:srgbClr val="7030A0"/>
                </a:solidFill>
                <a:latin typeface="Arial" panose="020B0604020202020204" pitchFamily="34" charset="0"/>
                <a:cs typeface="Arial" panose="020B0604020202020204" pitchFamily="34" charset="0"/>
              </a:rPr>
              <a:t>SBV</a:t>
            </a:r>
            <a:endParaRPr lang="it-IT" dirty="0">
              <a:solidFill>
                <a:srgbClr val="7030A0"/>
              </a:solidFill>
              <a:latin typeface="Arial" panose="020B0604020202020204" pitchFamily="34" charset="0"/>
              <a:cs typeface="Arial" panose="020B0604020202020204" pitchFamily="34" charset="0"/>
            </a:endParaRPr>
          </a:p>
          <a:p>
            <a:pPr algn="ctr"/>
            <a:r>
              <a:rPr lang="it-IT" dirty="0" err="1">
                <a:latin typeface="Arial" panose="020B0604020202020204" pitchFamily="34" charset="0"/>
                <a:cs typeface="Arial" panose="020B0604020202020204" pitchFamily="34" charset="0"/>
              </a:rPr>
              <a:t>Sacbrood</a:t>
            </a:r>
            <a:r>
              <a:rPr lang="it-IT" dirty="0">
                <a:latin typeface="Arial" panose="020B0604020202020204" pitchFamily="34" charset="0"/>
                <a:cs typeface="Arial" panose="020B0604020202020204" pitchFamily="34" charset="0"/>
              </a:rPr>
              <a:t> virus</a:t>
            </a:r>
          </a:p>
        </p:txBody>
      </p:sp>
      <p:sp>
        <p:nvSpPr>
          <p:cNvPr id="18" name="CasellaDiTesto 17">
            <a:extLst>
              <a:ext uri="{FF2B5EF4-FFF2-40B4-BE49-F238E27FC236}">
                <a16:creationId xmlns:a16="http://schemas.microsoft.com/office/drawing/2014/main" id="{B58E51DD-9F78-282B-E92B-916335DD9532}"/>
              </a:ext>
            </a:extLst>
          </p:cNvPr>
          <p:cNvSpPr txBox="1"/>
          <p:nvPr/>
        </p:nvSpPr>
        <p:spPr>
          <a:xfrm>
            <a:off x="5994081" y="2497753"/>
            <a:ext cx="3290466" cy="646331"/>
          </a:xfrm>
          <a:prstGeom prst="rect">
            <a:avLst/>
          </a:prstGeom>
          <a:noFill/>
        </p:spPr>
        <p:txBody>
          <a:bodyPr wrap="square">
            <a:spAutoFit/>
          </a:bodyPr>
          <a:lstStyle/>
          <a:p>
            <a:pPr algn="ctr"/>
            <a:r>
              <a:rPr lang="it-IT" b="1" dirty="0">
                <a:solidFill>
                  <a:srgbClr val="FFC000"/>
                </a:solidFill>
                <a:effectLst/>
                <a:latin typeface="Arial" panose="020B0604020202020204" pitchFamily="34" charset="0"/>
                <a:ea typeface="Calibri" panose="020F0502020204030204" pitchFamily="34" charset="0"/>
                <a:cs typeface="Arial" panose="020B0604020202020204" pitchFamily="34" charset="0"/>
              </a:rPr>
              <a:t>CBPV</a:t>
            </a:r>
            <a:r>
              <a:rPr lang="it-IT" dirty="0">
                <a:latin typeface="Arial" panose="020B0604020202020204" pitchFamily="34" charset="0"/>
                <a:cs typeface="Arial" panose="020B0604020202020204" pitchFamily="34" charset="0"/>
              </a:rPr>
              <a:t> </a:t>
            </a:r>
          </a:p>
          <a:p>
            <a:pPr algn="ctr"/>
            <a:r>
              <a:rPr lang="it-IT" dirty="0" err="1">
                <a:latin typeface="Arial" panose="020B0604020202020204" pitchFamily="34" charset="0"/>
                <a:ea typeface="Calibri" panose="020F0502020204030204" pitchFamily="34" charset="0"/>
                <a:cs typeface="Arial" panose="020B0604020202020204" pitchFamily="34" charset="0"/>
              </a:rPr>
              <a:t>C</a:t>
            </a:r>
            <a:r>
              <a:rPr lang="it-IT" dirty="0" err="1">
                <a:effectLst/>
                <a:latin typeface="Arial" panose="020B0604020202020204" pitchFamily="34" charset="0"/>
                <a:ea typeface="Calibri" panose="020F0502020204030204" pitchFamily="34" charset="0"/>
                <a:cs typeface="Arial" panose="020B0604020202020204" pitchFamily="34" charset="0"/>
              </a:rPr>
              <a:t>hronic</a:t>
            </a:r>
            <a:r>
              <a:rPr lang="it-IT" dirty="0">
                <a:effectLst/>
                <a:latin typeface="Arial" panose="020B0604020202020204" pitchFamily="34" charset="0"/>
                <a:ea typeface="Calibri" panose="020F0502020204030204" pitchFamily="34" charset="0"/>
                <a:cs typeface="Arial" panose="020B0604020202020204" pitchFamily="34" charset="0"/>
              </a:rPr>
              <a:t> </a:t>
            </a:r>
            <a:r>
              <a:rPr lang="it-IT" dirty="0" err="1">
                <a:effectLst/>
                <a:latin typeface="Arial" panose="020B0604020202020204" pitchFamily="34" charset="0"/>
                <a:ea typeface="Calibri" panose="020F0502020204030204" pitchFamily="34" charset="0"/>
                <a:cs typeface="Arial" panose="020B0604020202020204" pitchFamily="34" charset="0"/>
              </a:rPr>
              <a:t>bee</a:t>
            </a:r>
            <a:r>
              <a:rPr lang="it-IT" dirty="0">
                <a:effectLst/>
                <a:latin typeface="Arial" panose="020B0604020202020204" pitchFamily="34" charset="0"/>
                <a:ea typeface="Calibri" panose="020F0502020204030204" pitchFamily="34" charset="0"/>
                <a:cs typeface="Arial" panose="020B0604020202020204" pitchFamily="34" charset="0"/>
              </a:rPr>
              <a:t> </a:t>
            </a:r>
            <a:r>
              <a:rPr lang="it-IT" dirty="0" err="1">
                <a:effectLst/>
                <a:latin typeface="Arial" panose="020B0604020202020204" pitchFamily="34" charset="0"/>
                <a:ea typeface="Calibri" panose="020F0502020204030204" pitchFamily="34" charset="0"/>
                <a:cs typeface="Arial" panose="020B0604020202020204" pitchFamily="34" charset="0"/>
              </a:rPr>
              <a:t>paralysis</a:t>
            </a:r>
            <a:r>
              <a:rPr lang="it-IT" dirty="0">
                <a:effectLst/>
                <a:latin typeface="Arial" panose="020B0604020202020204" pitchFamily="34" charset="0"/>
                <a:ea typeface="Calibri" panose="020F0502020204030204" pitchFamily="34" charset="0"/>
                <a:cs typeface="Arial" panose="020B0604020202020204" pitchFamily="34" charset="0"/>
              </a:rPr>
              <a:t> virus</a:t>
            </a:r>
            <a:endParaRPr lang="it-IT" dirty="0">
              <a:latin typeface="Arial" panose="020B0604020202020204" pitchFamily="34" charset="0"/>
              <a:cs typeface="Arial" panose="020B0604020202020204" pitchFamily="34" charset="0"/>
            </a:endParaRPr>
          </a:p>
        </p:txBody>
      </p:sp>
      <p:sp>
        <p:nvSpPr>
          <p:cNvPr id="19" name="CasellaDiTesto 18">
            <a:extLst>
              <a:ext uri="{FF2B5EF4-FFF2-40B4-BE49-F238E27FC236}">
                <a16:creationId xmlns:a16="http://schemas.microsoft.com/office/drawing/2014/main" id="{6015C931-5D1A-A63C-811A-F6D505371608}"/>
              </a:ext>
            </a:extLst>
          </p:cNvPr>
          <p:cNvSpPr txBox="1"/>
          <p:nvPr/>
        </p:nvSpPr>
        <p:spPr>
          <a:xfrm>
            <a:off x="521793" y="1975849"/>
            <a:ext cx="1950383" cy="400110"/>
          </a:xfrm>
          <a:prstGeom prst="rect">
            <a:avLst/>
          </a:prstGeom>
          <a:noFill/>
        </p:spPr>
        <p:txBody>
          <a:bodyPr wrap="square">
            <a:spAutoFit/>
          </a:bodyPr>
          <a:lstStyle/>
          <a:p>
            <a:r>
              <a:rPr lang="it-IT" sz="2000" b="1" dirty="0" err="1">
                <a:effectLst/>
                <a:latin typeface="Arial" panose="020B0604020202020204" pitchFamily="34" charset="0"/>
                <a:ea typeface="Calibri" panose="020F0502020204030204" pitchFamily="34" charset="0"/>
                <a:cs typeface="Arial" panose="020B0604020202020204" pitchFamily="34" charset="0"/>
              </a:rPr>
              <a:t>Dicistroviridae</a:t>
            </a:r>
            <a:endParaRPr lang="it-IT" sz="2000" b="1" dirty="0">
              <a:latin typeface="Arial" panose="020B0604020202020204" pitchFamily="34" charset="0"/>
              <a:cs typeface="Arial" panose="020B0604020202020204" pitchFamily="34" charset="0"/>
            </a:endParaRPr>
          </a:p>
        </p:txBody>
      </p:sp>
      <p:sp>
        <p:nvSpPr>
          <p:cNvPr id="20" name="CasellaDiTesto 19">
            <a:extLst>
              <a:ext uri="{FF2B5EF4-FFF2-40B4-BE49-F238E27FC236}">
                <a16:creationId xmlns:a16="http://schemas.microsoft.com/office/drawing/2014/main" id="{FDEECDC4-D72B-63FB-311E-8C157000810C}"/>
              </a:ext>
            </a:extLst>
          </p:cNvPr>
          <p:cNvSpPr txBox="1"/>
          <p:nvPr/>
        </p:nvSpPr>
        <p:spPr>
          <a:xfrm>
            <a:off x="7410187" y="1986665"/>
            <a:ext cx="293511" cy="400110"/>
          </a:xfrm>
          <a:prstGeom prst="rect">
            <a:avLst/>
          </a:prstGeom>
          <a:noFill/>
        </p:spPr>
        <p:txBody>
          <a:bodyPr wrap="square">
            <a:spAutoFit/>
          </a:bodyPr>
          <a:lstStyle/>
          <a:p>
            <a:r>
              <a:rPr lang="it-IT" sz="2000" b="1" dirty="0">
                <a:effectLst/>
                <a:latin typeface="Arial" panose="020B0604020202020204" pitchFamily="34" charset="0"/>
                <a:ea typeface="Calibri" panose="020F0502020204030204" pitchFamily="34" charset="0"/>
                <a:cs typeface="Arial" panose="020B0604020202020204" pitchFamily="34" charset="0"/>
              </a:rPr>
              <a:t>?</a:t>
            </a:r>
            <a:endParaRPr lang="it-IT" sz="2000" b="1" dirty="0">
              <a:latin typeface="Arial" panose="020B0604020202020204" pitchFamily="34" charset="0"/>
              <a:cs typeface="Arial" panose="020B0604020202020204" pitchFamily="34" charset="0"/>
            </a:endParaRPr>
          </a:p>
        </p:txBody>
      </p:sp>
      <p:sp>
        <p:nvSpPr>
          <p:cNvPr id="2" name="Rettangolo 1"/>
          <p:cNvSpPr/>
          <p:nvPr/>
        </p:nvSpPr>
        <p:spPr>
          <a:xfrm>
            <a:off x="24715" y="1128584"/>
            <a:ext cx="5881816" cy="54946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p:cNvSpPr/>
          <p:nvPr/>
        </p:nvSpPr>
        <p:spPr>
          <a:xfrm>
            <a:off x="6060133" y="1128584"/>
            <a:ext cx="3018360" cy="54946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3" name="Immagine 22">
            <a:extLst>
              <a:ext uri="{FF2B5EF4-FFF2-40B4-BE49-F238E27FC236}">
                <a16:creationId xmlns:a16="http://schemas.microsoft.com/office/drawing/2014/main" id="{3103A06C-7281-C7A1-E24A-B3741F287A71}"/>
              </a:ext>
            </a:extLst>
          </p:cNvPr>
          <p:cNvPicPr>
            <a:picLocks noChangeAspect="1"/>
          </p:cNvPicPr>
          <p:nvPr/>
        </p:nvPicPr>
        <p:blipFill>
          <a:blip r:embed="rId7"/>
          <a:stretch>
            <a:fillRect/>
          </a:stretch>
        </p:blipFill>
        <p:spPr>
          <a:xfrm>
            <a:off x="91856" y="4588631"/>
            <a:ext cx="876501" cy="1270115"/>
          </a:xfrm>
          <a:prstGeom prst="rect">
            <a:avLst/>
          </a:prstGeom>
        </p:spPr>
      </p:pic>
      <p:pic>
        <p:nvPicPr>
          <p:cNvPr id="24" name="Immagine 23" descr="Immagine che contiene interno&#10;&#10;Descrizione generata automaticamente">
            <a:extLst>
              <a:ext uri="{FF2B5EF4-FFF2-40B4-BE49-F238E27FC236}">
                <a16:creationId xmlns:a16="http://schemas.microsoft.com/office/drawing/2014/main" id="{9C8ED93F-7ED4-DA31-F171-E37461A7BEED}"/>
              </a:ext>
            </a:extLst>
          </p:cNvPr>
          <p:cNvPicPr>
            <a:picLocks noChangeAspect="1"/>
          </p:cNvPicPr>
          <p:nvPr/>
        </p:nvPicPr>
        <p:blipFill rotWithShape="1">
          <a:blip r:embed="rId8"/>
          <a:srcRect l="17312" r="19080" b="5192"/>
          <a:stretch/>
        </p:blipFill>
        <p:spPr>
          <a:xfrm>
            <a:off x="4970195" y="4189369"/>
            <a:ext cx="876501" cy="1248281"/>
          </a:xfrm>
          <a:prstGeom prst="rect">
            <a:avLst/>
          </a:prstGeom>
        </p:spPr>
      </p:pic>
      <p:pic>
        <p:nvPicPr>
          <p:cNvPr id="25" name="Immagine 24" descr="Immagine che contiene Insetto con ali a membrana, ape, Impollinatore, parassita&#10;&#10;Descrizione generata automaticamente">
            <a:extLst>
              <a:ext uri="{FF2B5EF4-FFF2-40B4-BE49-F238E27FC236}">
                <a16:creationId xmlns:a16="http://schemas.microsoft.com/office/drawing/2014/main" id="{CB01ED47-8988-C24B-F5FC-71A237F02C35}"/>
              </a:ext>
            </a:extLst>
          </p:cNvPr>
          <p:cNvPicPr>
            <a:picLocks noChangeAspect="1"/>
          </p:cNvPicPr>
          <p:nvPr/>
        </p:nvPicPr>
        <p:blipFill rotWithShape="1">
          <a:blip r:embed="rId9"/>
          <a:srcRect r="21580"/>
          <a:stretch/>
        </p:blipFill>
        <p:spPr>
          <a:xfrm>
            <a:off x="4970195" y="1429357"/>
            <a:ext cx="877153" cy="1114615"/>
          </a:xfrm>
          <a:prstGeom prst="rect">
            <a:avLst/>
          </a:prstGeom>
        </p:spPr>
      </p:pic>
      <p:sp>
        <p:nvSpPr>
          <p:cNvPr id="26" name="ZoneTexte 4"/>
          <p:cNvSpPr txBox="1"/>
          <p:nvPr/>
        </p:nvSpPr>
        <p:spPr>
          <a:xfrm>
            <a:off x="66315" y="-37021"/>
            <a:ext cx="3214278" cy="954107"/>
          </a:xfrm>
          <a:prstGeom prst="rect">
            <a:avLst/>
          </a:prstGeom>
          <a:noFill/>
        </p:spPr>
        <p:txBody>
          <a:bodyPr wrap="none" rtlCol="0">
            <a:spAutoFit/>
          </a:bodyPr>
          <a:lstStyle/>
          <a:p>
            <a:r>
              <a:rPr lang="fr-FR" sz="2800" b="1" dirty="0">
                <a:solidFill>
                  <a:srgbClr val="000000"/>
                </a:solidFill>
                <a:latin typeface="Arial" pitchFamily="34" charset="0"/>
                <a:cs typeface="Arial" pitchFamily="34" charset="0"/>
              </a:rPr>
              <a:t>Introduction</a:t>
            </a:r>
          </a:p>
          <a:p>
            <a:r>
              <a:rPr lang="fr-FR" sz="2800" b="1" dirty="0">
                <a:solidFill>
                  <a:srgbClr val="000000"/>
                </a:solidFill>
                <a:latin typeface="Arial" pitchFamily="34" charset="0"/>
                <a:cs typeface="Arial" pitchFamily="34" charset="0"/>
              </a:rPr>
              <a:t>Virus des abeilles</a:t>
            </a:r>
          </a:p>
        </p:txBody>
      </p:sp>
      <p:pic>
        <p:nvPicPr>
          <p:cNvPr id="3" name="Image 9">
            <a:extLst>
              <a:ext uri="{FF2B5EF4-FFF2-40B4-BE49-F238E27FC236}">
                <a16:creationId xmlns:a16="http://schemas.microsoft.com/office/drawing/2014/main" id="{1BA2FCE7-6AE7-78D3-24FE-9F1719DB9103}"/>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6112568" y="89163"/>
            <a:ext cx="784860" cy="784860"/>
          </a:xfrm>
          <a:prstGeom prst="rect">
            <a:avLst/>
          </a:prstGeom>
          <a:noFill/>
          <a:ln>
            <a:noFill/>
          </a:ln>
        </p:spPr>
      </p:pic>
    </p:spTree>
    <p:extLst>
      <p:ext uri="{BB962C8B-B14F-4D97-AF65-F5344CB8AC3E}">
        <p14:creationId xmlns:p14="http://schemas.microsoft.com/office/powerpoint/2010/main" val="942582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967914"/>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3"/>
          <a:stretch>
            <a:fillRect/>
          </a:stretch>
        </p:blipFill>
        <p:spPr>
          <a:xfrm>
            <a:off x="7167154" y="0"/>
            <a:ext cx="1976846" cy="964432"/>
          </a:xfrm>
          <a:prstGeom prst="rect">
            <a:avLst/>
          </a:prstGeom>
        </p:spPr>
      </p:pic>
      <p:pic>
        <p:nvPicPr>
          <p:cNvPr id="26" name="Picture 4" descr="Bee PNG Download – Free Download">
            <a:extLst>
              <a:ext uri="{FF2B5EF4-FFF2-40B4-BE49-F238E27FC236}">
                <a16:creationId xmlns:a16="http://schemas.microsoft.com/office/drawing/2014/main" id="{C7C56AEC-A274-C000-94DC-55448DC922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flipH="1">
            <a:off x="6321062" y="1930941"/>
            <a:ext cx="1543443" cy="1571763"/>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Connettore 2 26">
            <a:extLst>
              <a:ext uri="{FF2B5EF4-FFF2-40B4-BE49-F238E27FC236}">
                <a16:creationId xmlns:a16="http://schemas.microsoft.com/office/drawing/2014/main" id="{C17B71A7-E389-CDAA-B0AF-77D068DA9437}"/>
              </a:ext>
            </a:extLst>
          </p:cNvPr>
          <p:cNvCxnSpPr>
            <a:cxnSpLocks/>
          </p:cNvCxnSpPr>
          <p:nvPr/>
        </p:nvCxnSpPr>
        <p:spPr>
          <a:xfrm>
            <a:off x="7188918" y="3712071"/>
            <a:ext cx="0" cy="865527"/>
          </a:xfrm>
          <a:prstGeom prst="straightConnector1">
            <a:avLst/>
          </a:prstGeom>
          <a:ln w="38100">
            <a:solidFill>
              <a:srgbClr val="CD1C1F"/>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4" descr="Bee PNG Download – Free Download">
            <a:extLst>
              <a:ext uri="{FF2B5EF4-FFF2-40B4-BE49-F238E27FC236}">
                <a16:creationId xmlns:a16="http://schemas.microsoft.com/office/drawing/2014/main" id="{DDA0AF99-DF9C-4037-594B-AF38153972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flipH="1">
            <a:off x="6321061" y="4960490"/>
            <a:ext cx="1543443" cy="1571763"/>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Connettore 2 44">
            <a:extLst>
              <a:ext uri="{FF2B5EF4-FFF2-40B4-BE49-F238E27FC236}">
                <a16:creationId xmlns:a16="http://schemas.microsoft.com/office/drawing/2014/main" id="{3D8BFF4B-CA16-AD8E-E5C1-DD9534D09A71}"/>
              </a:ext>
            </a:extLst>
          </p:cNvPr>
          <p:cNvCxnSpPr>
            <a:cxnSpLocks/>
          </p:cNvCxnSpPr>
          <p:nvPr/>
        </p:nvCxnSpPr>
        <p:spPr>
          <a:xfrm rot="10800000" flipV="1">
            <a:off x="7188918" y="3974658"/>
            <a:ext cx="825183" cy="597350"/>
          </a:xfrm>
          <a:prstGeom prst="curvedConnector3">
            <a:avLst>
              <a:gd name="adj1" fmla="val 99674"/>
            </a:avLst>
          </a:prstGeom>
          <a:ln w="38100">
            <a:solidFill>
              <a:srgbClr val="CD1C1F"/>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uppo 29">
            <a:extLst>
              <a:ext uri="{FF2B5EF4-FFF2-40B4-BE49-F238E27FC236}">
                <a16:creationId xmlns:a16="http://schemas.microsoft.com/office/drawing/2014/main" id="{AF69D1E5-3B80-5767-8EEE-C5AAF5903981}"/>
              </a:ext>
            </a:extLst>
          </p:cNvPr>
          <p:cNvGrpSpPr/>
          <p:nvPr/>
        </p:nvGrpSpPr>
        <p:grpSpPr>
          <a:xfrm>
            <a:off x="6898475" y="5157916"/>
            <a:ext cx="580886" cy="474159"/>
            <a:chOff x="10237065" y="1761652"/>
            <a:chExt cx="580886" cy="474159"/>
          </a:xfrm>
        </p:grpSpPr>
        <p:pic>
          <p:nvPicPr>
            <p:cNvPr id="31" name="Elemento grafico 55" descr="Covid-19 con riempimento a tinta unita">
              <a:extLst>
                <a:ext uri="{FF2B5EF4-FFF2-40B4-BE49-F238E27FC236}">
                  <a16:creationId xmlns:a16="http://schemas.microsoft.com/office/drawing/2014/main" id="{247BE269-9148-7679-675A-AC2BC8C669D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237065" y="1761652"/>
              <a:ext cx="384895" cy="384895"/>
            </a:xfrm>
            <a:prstGeom prst="rect">
              <a:avLst/>
            </a:prstGeom>
          </p:spPr>
        </p:pic>
        <p:pic>
          <p:nvPicPr>
            <p:cNvPr id="32" name="Elemento grafico 56" descr="Covid-19 con riempimento a tinta unita">
              <a:extLst>
                <a:ext uri="{FF2B5EF4-FFF2-40B4-BE49-F238E27FC236}">
                  <a16:creationId xmlns:a16="http://schemas.microsoft.com/office/drawing/2014/main" id="{990B43F0-B471-C777-E7C0-40E046D297A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0553826" y="1902281"/>
              <a:ext cx="264125" cy="264125"/>
            </a:xfrm>
            <a:prstGeom prst="rect">
              <a:avLst/>
            </a:prstGeom>
          </p:spPr>
        </p:pic>
        <p:pic>
          <p:nvPicPr>
            <p:cNvPr id="33" name="Elemento grafico 57" descr="Covid-19 con riempimento a tinta unita">
              <a:extLst>
                <a:ext uri="{FF2B5EF4-FFF2-40B4-BE49-F238E27FC236}">
                  <a16:creationId xmlns:a16="http://schemas.microsoft.com/office/drawing/2014/main" id="{6ED3F196-6CB4-0EC8-06DA-165D837F7E1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471176" y="2060901"/>
              <a:ext cx="174910" cy="174910"/>
            </a:xfrm>
            <a:prstGeom prst="rect">
              <a:avLst/>
            </a:prstGeom>
          </p:spPr>
        </p:pic>
      </p:grpSp>
      <p:pic>
        <p:nvPicPr>
          <p:cNvPr id="34" name="Immagine 33" descr="Immagine che contiene Elementi grafici, design, arte, illustrazione&#10;&#10;Descrizione generata automaticamente con attendibilità media">
            <a:extLst>
              <a:ext uri="{FF2B5EF4-FFF2-40B4-BE49-F238E27FC236}">
                <a16:creationId xmlns:a16="http://schemas.microsoft.com/office/drawing/2014/main" id="{D191EA16-7EA8-036D-3805-05A5ABEB4A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76536" y="3639318"/>
            <a:ext cx="926322" cy="670679"/>
          </a:xfrm>
          <a:prstGeom prst="rect">
            <a:avLst/>
          </a:prstGeom>
        </p:spPr>
      </p:pic>
      <p:grpSp>
        <p:nvGrpSpPr>
          <p:cNvPr id="35" name="Gruppo 34">
            <a:extLst>
              <a:ext uri="{FF2B5EF4-FFF2-40B4-BE49-F238E27FC236}">
                <a16:creationId xmlns:a16="http://schemas.microsoft.com/office/drawing/2014/main" id="{DBB2E9F8-25EE-E74E-736A-6B5B989DA937}"/>
              </a:ext>
            </a:extLst>
          </p:cNvPr>
          <p:cNvGrpSpPr/>
          <p:nvPr/>
        </p:nvGrpSpPr>
        <p:grpSpPr>
          <a:xfrm>
            <a:off x="8512887" y="3492057"/>
            <a:ext cx="580886" cy="474159"/>
            <a:chOff x="10237065" y="1761652"/>
            <a:chExt cx="580886" cy="474159"/>
          </a:xfrm>
        </p:grpSpPr>
        <p:pic>
          <p:nvPicPr>
            <p:cNvPr id="36" name="Elemento grafico 63" descr="Covid-19 con riempimento a tinta unita">
              <a:extLst>
                <a:ext uri="{FF2B5EF4-FFF2-40B4-BE49-F238E27FC236}">
                  <a16:creationId xmlns:a16="http://schemas.microsoft.com/office/drawing/2014/main" id="{EA42B711-A66D-9193-728B-E137485F408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237065" y="1761652"/>
              <a:ext cx="384895" cy="384895"/>
            </a:xfrm>
            <a:prstGeom prst="rect">
              <a:avLst/>
            </a:prstGeom>
          </p:spPr>
        </p:pic>
        <p:pic>
          <p:nvPicPr>
            <p:cNvPr id="37" name="Elemento grafico 64" descr="Covid-19 con riempimento a tinta unita">
              <a:extLst>
                <a:ext uri="{FF2B5EF4-FFF2-40B4-BE49-F238E27FC236}">
                  <a16:creationId xmlns:a16="http://schemas.microsoft.com/office/drawing/2014/main" id="{44D0647D-9168-D37A-8A60-D67C4AE2524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0553826" y="1902281"/>
              <a:ext cx="264125" cy="264125"/>
            </a:xfrm>
            <a:prstGeom prst="rect">
              <a:avLst/>
            </a:prstGeom>
          </p:spPr>
        </p:pic>
        <p:pic>
          <p:nvPicPr>
            <p:cNvPr id="38" name="Elemento grafico 65" descr="Covid-19 con riempimento a tinta unita">
              <a:extLst>
                <a:ext uri="{FF2B5EF4-FFF2-40B4-BE49-F238E27FC236}">
                  <a16:creationId xmlns:a16="http://schemas.microsoft.com/office/drawing/2014/main" id="{65485F1E-B32D-E836-2266-BC9B762731D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471176" y="2060901"/>
              <a:ext cx="174910" cy="174910"/>
            </a:xfrm>
            <a:prstGeom prst="rect">
              <a:avLst/>
            </a:prstGeom>
          </p:spPr>
        </p:pic>
      </p:grpSp>
      <p:graphicFrame>
        <p:nvGraphicFramePr>
          <p:cNvPr id="39" name="Tabella 7">
            <a:extLst>
              <a:ext uri="{FF2B5EF4-FFF2-40B4-BE49-F238E27FC236}">
                <a16:creationId xmlns:a16="http://schemas.microsoft.com/office/drawing/2014/main" id="{3C15ABCA-2A1C-A7A0-6A56-07020392E3A0}"/>
              </a:ext>
            </a:extLst>
          </p:cNvPr>
          <p:cNvGraphicFramePr>
            <a:graphicFrameLocks noGrp="1"/>
          </p:cNvGraphicFramePr>
          <p:nvPr>
            <p:extLst>
              <p:ext uri="{D42A27DB-BD31-4B8C-83A1-F6EECF244321}">
                <p14:modId xmlns:p14="http://schemas.microsoft.com/office/powerpoint/2010/main" val="1041198822"/>
              </p:ext>
            </p:extLst>
          </p:nvPr>
        </p:nvGraphicFramePr>
        <p:xfrm>
          <a:off x="107293" y="2587937"/>
          <a:ext cx="5856902" cy="3159262"/>
        </p:xfrm>
        <a:graphic>
          <a:graphicData uri="http://schemas.openxmlformats.org/drawingml/2006/table">
            <a:tbl>
              <a:tblPr firstRow="1" bandRow="1">
                <a:tableStyleId>{5C22544A-7EE6-4342-B048-85BDC9FD1C3A}</a:tableStyleId>
              </a:tblPr>
              <a:tblGrid>
                <a:gridCol w="1361916">
                  <a:extLst>
                    <a:ext uri="{9D8B030D-6E8A-4147-A177-3AD203B41FA5}">
                      <a16:colId xmlns:a16="http://schemas.microsoft.com/office/drawing/2014/main" val="3986275798"/>
                    </a:ext>
                  </a:extLst>
                </a:gridCol>
                <a:gridCol w="1089128">
                  <a:extLst>
                    <a:ext uri="{9D8B030D-6E8A-4147-A177-3AD203B41FA5}">
                      <a16:colId xmlns:a16="http://schemas.microsoft.com/office/drawing/2014/main" val="20001"/>
                    </a:ext>
                  </a:extLst>
                </a:gridCol>
                <a:gridCol w="687371">
                  <a:extLst>
                    <a:ext uri="{9D8B030D-6E8A-4147-A177-3AD203B41FA5}">
                      <a16:colId xmlns:a16="http://schemas.microsoft.com/office/drawing/2014/main" val="3642400559"/>
                    </a:ext>
                  </a:extLst>
                </a:gridCol>
                <a:gridCol w="906162">
                  <a:extLst>
                    <a:ext uri="{9D8B030D-6E8A-4147-A177-3AD203B41FA5}">
                      <a16:colId xmlns:a16="http://schemas.microsoft.com/office/drawing/2014/main" val="3929698209"/>
                    </a:ext>
                  </a:extLst>
                </a:gridCol>
                <a:gridCol w="1812325">
                  <a:extLst>
                    <a:ext uri="{9D8B030D-6E8A-4147-A177-3AD203B41FA5}">
                      <a16:colId xmlns:a16="http://schemas.microsoft.com/office/drawing/2014/main" val="4170091833"/>
                    </a:ext>
                  </a:extLst>
                </a:gridCol>
              </a:tblGrid>
              <a:tr h="522512">
                <a:tc>
                  <a:txBody>
                    <a:bodyPr/>
                    <a:lstStyle/>
                    <a:p>
                      <a:pPr algn="r"/>
                      <a:r>
                        <a:rPr lang="it-IT" sz="1050" dirty="0" err="1">
                          <a:solidFill>
                            <a:schemeClr val="tx1"/>
                          </a:solidFill>
                          <a:latin typeface="Times New Roman" panose="02020603050405020304" pitchFamily="18" charset="0"/>
                          <a:cs typeface="Times New Roman" panose="02020603050405020304" pitchFamily="18" charset="0"/>
                        </a:rPr>
                        <a:t>Transmission</a:t>
                      </a:r>
                      <a:endParaRPr lang="it-IT" sz="1050" dirty="0">
                        <a:solidFill>
                          <a:schemeClr val="tx1"/>
                        </a:solidFill>
                        <a:latin typeface="Times New Roman" panose="02020603050405020304" pitchFamily="18" charset="0"/>
                        <a:cs typeface="Times New Roman" panose="02020603050405020304" pitchFamily="18" charset="0"/>
                      </a:endParaRPr>
                    </a:p>
                    <a:p>
                      <a:pPr algn="l"/>
                      <a:endParaRPr lang="it-IT" sz="900" dirty="0">
                        <a:solidFill>
                          <a:schemeClr val="tx1"/>
                        </a:solidFill>
                        <a:latin typeface="Times New Roman" panose="02020603050405020304" pitchFamily="18" charset="0"/>
                        <a:cs typeface="Times New Roman" panose="02020603050405020304" pitchFamily="18" charset="0"/>
                      </a:endParaRPr>
                    </a:p>
                    <a:p>
                      <a:pPr algn="l"/>
                      <a:r>
                        <a:rPr lang="it-IT" sz="1050" dirty="0">
                          <a:solidFill>
                            <a:schemeClr val="tx1"/>
                          </a:solidFill>
                          <a:latin typeface="Times New Roman" panose="02020603050405020304" pitchFamily="18" charset="0"/>
                          <a:cs typeface="Times New Roman" panose="02020603050405020304" pitchFamily="18" charset="0"/>
                        </a:rPr>
                        <a:t>Virus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w="12700" cap="flat" cmpd="sng" algn="ctr">
                      <a:noFill/>
                      <a:prstDash val="solid"/>
                      <a:round/>
                      <a:headEnd type="none" w="med" len="med"/>
                      <a:tailEnd type="none" w="med" len="med"/>
                    </a:lnBlToTr>
                    <a:solidFill>
                      <a:srgbClr val="FFFFFF"/>
                    </a:solidFill>
                  </a:tcPr>
                </a:tc>
                <a:tc>
                  <a:txBody>
                    <a:bodyPr/>
                    <a:lstStyle/>
                    <a:p>
                      <a:pPr algn="ctr"/>
                      <a:r>
                        <a:rPr lang="it-IT" sz="1600" i="1" dirty="0">
                          <a:solidFill>
                            <a:schemeClr val="tx1"/>
                          </a:solidFill>
                          <a:latin typeface="Times New Roman" panose="02020603050405020304" pitchFamily="18" charset="0"/>
                          <a:cs typeface="Times New Roman" panose="02020603050405020304" pitchFamily="18" charset="0"/>
                        </a:rPr>
                        <a:t>V. destructor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it-IT" sz="1600" dirty="0" err="1">
                          <a:solidFill>
                            <a:schemeClr val="tx1"/>
                          </a:solidFill>
                          <a:latin typeface="Times New Roman" panose="02020603050405020304" pitchFamily="18" charset="0"/>
                          <a:cs typeface="Times New Roman" panose="02020603050405020304" pitchFamily="18" charset="0"/>
                        </a:rPr>
                        <a:t>Oral</a:t>
                      </a:r>
                      <a:endParaRPr lang="it-IT" sz="1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it-IT" sz="1600" dirty="0" err="1">
                          <a:solidFill>
                            <a:schemeClr val="tx1"/>
                          </a:solidFill>
                          <a:latin typeface="Times New Roman" panose="02020603050405020304" pitchFamily="18" charset="0"/>
                          <a:cs typeface="Times New Roman" panose="02020603050405020304" pitchFamily="18" charset="0"/>
                        </a:rPr>
                        <a:t>Contact</a:t>
                      </a:r>
                      <a:endParaRPr lang="it-IT" sz="1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it-IT" sz="1600" dirty="0">
                          <a:solidFill>
                            <a:schemeClr val="tx1"/>
                          </a:solidFill>
                          <a:latin typeface="Times New Roman" panose="02020603050405020304" pitchFamily="18" charset="0"/>
                          <a:cs typeface="Times New Roman" panose="02020603050405020304" pitchFamily="18" charset="0"/>
                        </a:rPr>
                        <a:t>Verticale </a:t>
                      </a:r>
                    </a:p>
                    <a:p>
                      <a:pPr algn="ctr"/>
                      <a:r>
                        <a:rPr lang="it-IT" sz="1600" dirty="0">
                          <a:solidFill>
                            <a:schemeClr val="tx1"/>
                          </a:solidFill>
                          <a:latin typeface="Times New Roman" panose="02020603050405020304" pitchFamily="18" charset="0"/>
                          <a:cs typeface="Times New Roman" panose="02020603050405020304" pitchFamily="18" charset="0"/>
                        </a:rPr>
                        <a:t>(à la </a:t>
                      </a:r>
                      <a:r>
                        <a:rPr lang="it-IT" sz="1600" dirty="0" err="1">
                          <a:solidFill>
                            <a:schemeClr val="tx1"/>
                          </a:solidFill>
                          <a:latin typeface="Times New Roman" panose="02020603050405020304" pitchFamily="18" charset="0"/>
                          <a:cs typeface="Times New Roman" panose="02020603050405020304" pitchFamily="18" charset="0"/>
                        </a:rPr>
                        <a:t>descendance</a:t>
                      </a:r>
                      <a:r>
                        <a:rPr lang="it-IT" sz="16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61781444"/>
                  </a:ext>
                </a:extLst>
              </a:tr>
              <a:tr h="522459">
                <a:tc>
                  <a:txBody>
                    <a:bodyPr/>
                    <a:lstStyle/>
                    <a:p>
                      <a:pPr algn="ctr"/>
                      <a:r>
                        <a:rPr lang="it-IT" sz="1400" b="1" dirty="0">
                          <a:solidFill>
                            <a:schemeClr val="tx1"/>
                          </a:solidFill>
                          <a:latin typeface="Times New Roman" panose="02020603050405020304" pitchFamily="18" charset="0"/>
                          <a:cs typeface="Times New Roman" panose="02020603050405020304" pitchFamily="18" charset="0"/>
                        </a:rPr>
                        <a:t>ABPV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377" rtl="0" eaLnBrk="1" latinLnBrk="0" hangingPunct="1"/>
                      <a:r>
                        <a:rPr lang="it-IT" sz="1600" b="1" kern="1200" dirty="0">
                          <a:solidFill>
                            <a:schemeClr val="tx1"/>
                          </a:solidFill>
                          <a:latin typeface="Times New Roman" panose="02020603050405020304" pitchFamily="18" charset="0"/>
                          <a:ea typeface="+mn-ea"/>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it-IT" sz="16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it-IT" sz="16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it-IT" sz="16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533162598"/>
                  </a:ext>
                </a:extLst>
              </a:tr>
              <a:tr h="522459">
                <a:tc>
                  <a:txBody>
                    <a:bodyPr/>
                    <a:lstStyle/>
                    <a:p>
                      <a:pPr algn="ctr"/>
                      <a:r>
                        <a:rPr lang="it-IT" sz="1400" b="1" dirty="0">
                          <a:solidFill>
                            <a:schemeClr val="tx1"/>
                          </a:solidFill>
                          <a:latin typeface="Times New Roman" panose="02020603050405020304" pitchFamily="18" charset="0"/>
                          <a:cs typeface="Times New Roman" panose="02020603050405020304" pitchFamily="18" charset="0"/>
                        </a:rPr>
                        <a:t>BQCV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it-IT" sz="16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it-IT" sz="16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it-IT" sz="16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507616278"/>
                  </a:ext>
                </a:extLst>
              </a:tr>
              <a:tr h="522459">
                <a:tc>
                  <a:txBody>
                    <a:bodyPr/>
                    <a:lstStyle/>
                    <a:p>
                      <a:pPr algn="ctr"/>
                      <a:r>
                        <a:rPr lang="it-IT" sz="1400" b="1" dirty="0">
                          <a:solidFill>
                            <a:schemeClr val="tx1"/>
                          </a:solidFill>
                          <a:latin typeface="Times New Roman" panose="02020603050405020304" pitchFamily="18" charset="0"/>
                          <a:cs typeface="Times New Roman" panose="02020603050405020304" pitchFamily="18" charset="0"/>
                        </a:rPr>
                        <a:t>DWV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it-IT" sz="16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it-IT" sz="16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it-IT" sz="16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it-IT" sz="16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3274139202"/>
                  </a:ext>
                </a:extLst>
              </a:tr>
              <a:tr h="522459">
                <a:tc>
                  <a:txBody>
                    <a:bodyPr/>
                    <a:lstStyle/>
                    <a:p>
                      <a:pPr algn="ctr"/>
                      <a:r>
                        <a:rPr lang="it-IT" sz="1400" b="1" dirty="0">
                          <a:solidFill>
                            <a:schemeClr val="tx1"/>
                          </a:solidFill>
                          <a:latin typeface="Times New Roman" panose="02020603050405020304" pitchFamily="18" charset="0"/>
                          <a:cs typeface="Times New Roman" panose="02020603050405020304" pitchFamily="18" charset="0"/>
                        </a:rPr>
                        <a:t>CBPV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it-IT" sz="16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it-IT" sz="16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it-IT" sz="16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it-IT" sz="16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724251174"/>
                  </a:ext>
                </a:extLst>
              </a:tr>
              <a:tr h="490306">
                <a:tc>
                  <a:txBody>
                    <a:bodyPr/>
                    <a:lstStyle/>
                    <a:p>
                      <a:pPr algn="ctr"/>
                      <a:r>
                        <a:rPr lang="it-IT" sz="1400" b="1" dirty="0">
                          <a:solidFill>
                            <a:schemeClr val="tx1"/>
                          </a:solidFill>
                          <a:latin typeface="Times New Roman" panose="02020603050405020304" pitchFamily="18" charset="0"/>
                          <a:cs typeface="Times New Roman" panose="02020603050405020304" pitchFamily="18" charset="0"/>
                        </a:rPr>
                        <a:t>SBV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it-IT" sz="16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it-IT" sz="16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it-IT" sz="16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it-IT" sz="1600" b="1"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3459932838"/>
                  </a:ext>
                </a:extLst>
              </a:tr>
            </a:tbl>
          </a:graphicData>
        </a:graphic>
      </p:graphicFrame>
      <p:sp>
        <p:nvSpPr>
          <p:cNvPr id="4" name="Freccia a destra 3"/>
          <p:cNvSpPr/>
          <p:nvPr/>
        </p:nvSpPr>
        <p:spPr>
          <a:xfrm rot="19203361">
            <a:off x="54874" y="3483851"/>
            <a:ext cx="502508" cy="271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Freccia a destra 39"/>
          <p:cNvSpPr/>
          <p:nvPr/>
        </p:nvSpPr>
        <p:spPr>
          <a:xfrm rot="19203361">
            <a:off x="73391" y="4520065"/>
            <a:ext cx="502508" cy="271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Freccia a destra 40"/>
          <p:cNvSpPr/>
          <p:nvPr/>
        </p:nvSpPr>
        <p:spPr>
          <a:xfrm rot="19203361">
            <a:off x="70620" y="5480004"/>
            <a:ext cx="502508" cy="271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ZoneTexte 4"/>
          <p:cNvSpPr txBox="1"/>
          <p:nvPr/>
        </p:nvSpPr>
        <p:spPr>
          <a:xfrm>
            <a:off x="66315" y="-37021"/>
            <a:ext cx="3214278" cy="954107"/>
          </a:xfrm>
          <a:prstGeom prst="rect">
            <a:avLst/>
          </a:prstGeom>
          <a:noFill/>
        </p:spPr>
        <p:txBody>
          <a:bodyPr wrap="none" rtlCol="0">
            <a:spAutoFit/>
          </a:bodyPr>
          <a:lstStyle/>
          <a:p>
            <a:r>
              <a:rPr lang="fr-FR" sz="2800" b="1" dirty="0">
                <a:solidFill>
                  <a:srgbClr val="000000"/>
                </a:solidFill>
                <a:latin typeface="Arial" pitchFamily="34" charset="0"/>
                <a:cs typeface="Arial" pitchFamily="34" charset="0"/>
              </a:rPr>
              <a:t>Introduction</a:t>
            </a:r>
          </a:p>
          <a:p>
            <a:r>
              <a:rPr lang="fr-FR" sz="2800" b="1" dirty="0">
                <a:solidFill>
                  <a:srgbClr val="000000"/>
                </a:solidFill>
                <a:latin typeface="Arial" pitchFamily="34" charset="0"/>
                <a:cs typeface="Arial" pitchFamily="34" charset="0"/>
              </a:rPr>
              <a:t>Virus des abeilles</a:t>
            </a:r>
          </a:p>
        </p:txBody>
      </p:sp>
      <p:sp>
        <p:nvSpPr>
          <p:cNvPr id="43" name="ZoneTexte 12">
            <a:extLst>
              <a:ext uri="{FF2B5EF4-FFF2-40B4-BE49-F238E27FC236}">
                <a16:creationId xmlns:a16="http://schemas.microsoft.com/office/drawing/2014/main" id="{1A2D93D2-47BC-3E47-BA85-DAE04CF444E5}"/>
              </a:ext>
            </a:extLst>
          </p:cNvPr>
          <p:cNvSpPr txBox="1"/>
          <p:nvPr/>
        </p:nvSpPr>
        <p:spPr>
          <a:xfrm>
            <a:off x="53752" y="1160622"/>
            <a:ext cx="9036496" cy="700192"/>
          </a:xfrm>
          <a:prstGeom prst="rect">
            <a:avLst/>
          </a:prstGeom>
          <a:noFill/>
        </p:spPr>
        <p:txBody>
          <a:bodyPr wrap="square" rtlCol="0">
            <a:spAutoFit/>
          </a:bodyPr>
          <a:lstStyle/>
          <a:p>
            <a:pPr>
              <a:spcAft>
                <a:spcPts val="600"/>
              </a:spcAft>
            </a:pPr>
            <a:endParaRPr lang="fr-FR" sz="1050" i="1" dirty="0">
              <a:solidFill>
                <a:srgbClr val="000000"/>
              </a:solidFill>
            </a:endParaRPr>
          </a:p>
          <a:p>
            <a:pPr>
              <a:spcAft>
                <a:spcPts val="600"/>
              </a:spcAft>
              <a:buFont typeface="Courier New" pitchFamily="49" charset="0"/>
              <a:buChar char="o"/>
            </a:pPr>
            <a:r>
              <a:rPr lang="fr-FR" sz="2400" b="1" dirty="0">
                <a:solidFill>
                  <a:srgbClr val="FF6600"/>
                </a:solidFill>
              </a:rPr>
              <a:t>  </a:t>
            </a:r>
            <a:r>
              <a:rPr lang="fr-FR" sz="2000" dirty="0">
                <a:solidFill>
                  <a:srgbClr val="000000"/>
                </a:solidFill>
              </a:rPr>
              <a:t>Certains de ces virus sont transmis par Varroa			</a:t>
            </a:r>
          </a:p>
        </p:txBody>
      </p:sp>
      <p:pic>
        <p:nvPicPr>
          <p:cNvPr id="2" name="Image 9">
            <a:extLst>
              <a:ext uri="{FF2B5EF4-FFF2-40B4-BE49-F238E27FC236}">
                <a16:creationId xmlns:a16="http://schemas.microsoft.com/office/drawing/2014/main" id="{CEE97EB8-1822-03E1-0C58-2A56CBC834F9}"/>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6112568" y="89163"/>
            <a:ext cx="784860" cy="784860"/>
          </a:xfrm>
          <a:prstGeom prst="rect">
            <a:avLst/>
          </a:prstGeom>
          <a:noFill/>
          <a:ln>
            <a:noFill/>
          </a:ln>
        </p:spPr>
      </p:pic>
    </p:spTree>
    <p:extLst>
      <p:ext uri="{BB962C8B-B14F-4D97-AF65-F5344CB8AC3E}">
        <p14:creationId xmlns:p14="http://schemas.microsoft.com/office/powerpoint/2010/main" val="249301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967914"/>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7" name="ZoneTexte 12">
            <a:extLst>
              <a:ext uri="{FF2B5EF4-FFF2-40B4-BE49-F238E27FC236}">
                <a16:creationId xmlns:a16="http://schemas.microsoft.com/office/drawing/2014/main" id="{1A2D93D2-47BC-3E47-BA85-DAE04CF444E5}"/>
              </a:ext>
            </a:extLst>
          </p:cNvPr>
          <p:cNvSpPr txBox="1"/>
          <p:nvPr/>
        </p:nvSpPr>
        <p:spPr>
          <a:xfrm>
            <a:off x="1047051" y="665482"/>
            <a:ext cx="5567932" cy="784830"/>
          </a:xfrm>
          <a:prstGeom prst="rect">
            <a:avLst/>
          </a:prstGeom>
          <a:noFill/>
        </p:spPr>
        <p:txBody>
          <a:bodyPr wrap="square" rtlCol="0">
            <a:spAutoFit/>
          </a:bodyPr>
          <a:lstStyle/>
          <a:p>
            <a:pPr>
              <a:spcAft>
                <a:spcPts val="600"/>
              </a:spcAft>
            </a:pPr>
            <a:endParaRPr lang="fr-FR" sz="2000" i="1" dirty="0">
              <a:solidFill>
                <a:srgbClr val="000000"/>
              </a:solidFill>
              <a:latin typeface="Arial" panose="020B0604020202020204" pitchFamily="34" charset="0"/>
              <a:cs typeface="Arial" panose="020B0604020202020204" pitchFamily="34" charset="0"/>
            </a:endParaRPr>
          </a:p>
          <a:p>
            <a:pPr>
              <a:spcAft>
                <a:spcPts val="600"/>
              </a:spcAft>
              <a:buFont typeface="Courier New" pitchFamily="49" charset="0"/>
              <a:buChar char="o"/>
            </a:pPr>
            <a:r>
              <a:rPr lang="fr-FR" sz="2000" b="1" dirty="0">
                <a:solidFill>
                  <a:srgbClr val="FF6600"/>
                </a:solidFill>
                <a:latin typeface="Arial" panose="020B0604020202020204" pitchFamily="34" charset="0"/>
                <a:cs typeface="Arial" panose="020B0604020202020204" pitchFamily="34" charset="0"/>
              </a:rPr>
              <a:t>  </a:t>
            </a:r>
            <a:r>
              <a:rPr lang="fr-FR" sz="2000" i="1" dirty="0">
                <a:solidFill>
                  <a:srgbClr val="000000"/>
                </a:solidFill>
              </a:rPr>
              <a:t>A. </a:t>
            </a:r>
            <a:r>
              <a:rPr lang="fr-FR" sz="2000" i="1" dirty="0" err="1">
                <a:solidFill>
                  <a:srgbClr val="000000"/>
                </a:solidFill>
              </a:rPr>
              <a:t>mellifera</a:t>
            </a:r>
            <a:r>
              <a:rPr lang="fr-FR" sz="2000" i="1" dirty="0">
                <a:solidFill>
                  <a:srgbClr val="000000"/>
                </a:solidFill>
              </a:rPr>
              <a:t> </a:t>
            </a:r>
            <a:r>
              <a:rPr lang="fr-FR" sz="2000" dirty="0">
                <a:solidFill>
                  <a:srgbClr val="000000"/>
                </a:solidFill>
              </a:rPr>
              <a:t>/ </a:t>
            </a:r>
            <a:r>
              <a:rPr lang="it-IT" sz="2000" i="1" dirty="0">
                <a:solidFill>
                  <a:srgbClr val="000000"/>
                </a:solidFill>
              </a:rPr>
              <a:t>V. </a:t>
            </a:r>
            <a:r>
              <a:rPr lang="it-IT" sz="2000" i="1" dirty="0" err="1">
                <a:solidFill>
                  <a:srgbClr val="000000"/>
                </a:solidFill>
              </a:rPr>
              <a:t>destructor</a:t>
            </a:r>
            <a:r>
              <a:rPr lang="it-IT" sz="2000" i="1" dirty="0">
                <a:solidFill>
                  <a:srgbClr val="000000"/>
                </a:solidFill>
              </a:rPr>
              <a:t> </a:t>
            </a:r>
            <a:r>
              <a:rPr lang="it-IT" sz="2000" dirty="0">
                <a:solidFill>
                  <a:srgbClr val="000000"/>
                </a:solidFill>
              </a:rPr>
              <a:t>/ virus</a:t>
            </a:r>
            <a:endParaRPr lang="fr-FR" sz="2000" dirty="0">
              <a:solidFill>
                <a:srgbClr val="000000"/>
              </a:solidFill>
            </a:endParaRPr>
          </a:p>
        </p:txBody>
      </p:sp>
      <p:pic>
        <p:nvPicPr>
          <p:cNvPr id="8" name="Image 7"/>
          <p:cNvPicPr>
            <a:picLocks noChangeAspect="1"/>
          </p:cNvPicPr>
          <p:nvPr/>
        </p:nvPicPr>
        <p:blipFill>
          <a:blip r:embed="rId3"/>
          <a:stretch>
            <a:fillRect/>
          </a:stretch>
        </p:blipFill>
        <p:spPr>
          <a:xfrm>
            <a:off x="7167154" y="0"/>
            <a:ext cx="1976846" cy="964432"/>
          </a:xfrm>
          <a:prstGeom prst="rect">
            <a:avLst/>
          </a:prstGeom>
        </p:spPr>
      </p:pic>
      <p:cxnSp>
        <p:nvCxnSpPr>
          <p:cNvPr id="23" name="Connettore 2 22">
            <a:extLst>
              <a:ext uri="{FF2B5EF4-FFF2-40B4-BE49-F238E27FC236}">
                <a16:creationId xmlns:a16="http://schemas.microsoft.com/office/drawing/2014/main" id="{BB000921-62E8-668E-E558-1CA26890065E}"/>
              </a:ext>
            </a:extLst>
          </p:cNvPr>
          <p:cNvCxnSpPr>
            <a:cxnSpLocks/>
          </p:cNvCxnSpPr>
          <p:nvPr/>
        </p:nvCxnSpPr>
        <p:spPr>
          <a:xfrm>
            <a:off x="7763130" y="3669874"/>
            <a:ext cx="0" cy="804767"/>
          </a:xfrm>
          <a:prstGeom prst="straightConnector1">
            <a:avLst/>
          </a:prstGeom>
          <a:ln w="38100">
            <a:solidFill>
              <a:srgbClr val="CD1C1F"/>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 descr="Bees: Study points to key cause of Colony Collapse Disorder - Greenpeace USA">
            <a:extLst>
              <a:ext uri="{FF2B5EF4-FFF2-40B4-BE49-F238E27FC236}">
                <a16:creationId xmlns:a16="http://schemas.microsoft.com/office/drawing/2014/main" id="{97FD13CB-2276-40C4-400F-E357AE1C87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983" t="8944" r="21001" b="7307"/>
          <a:stretch/>
        </p:blipFill>
        <p:spPr bwMode="auto">
          <a:xfrm>
            <a:off x="6900358" y="4882097"/>
            <a:ext cx="1715304" cy="156745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Bee PNG Download – Free Download">
            <a:extLst>
              <a:ext uri="{FF2B5EF4-FFF2-40B4-BE49-F238E27FC236}">
                <a16:creationId xmlns:a16="http://schemas.microsoft.com/office/drawing/2014/main" id="{C7C56AEC-A274-C000-94DC-55448DC922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flipH="1">
            <a:off x="264749" y="1843901"/>
            <a:ext cx="1543443" cy="1571763"/>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Connettore 2 29">
            <a:extLst>
              <a:ext uri="{FF2B5EF4-FFF2-40B4-BE49-F238E27FC236}">
                <a16:creationId xmlns:a16="http://schemas.microsoft.com/office/drawing/2014/main" id="{C17B71A7-E389-CDAA-B0AF-77D068DA9437}"/>
              </a:ext>
            </a:extLst>
          </p:cNvPr>
          <p:cNvCxnSpPr>
            <a:cxnSpLocks/>
          </p:cNvCxnSpPr>
          <p:nvPr/>
        </p:nvCxnSpPr>
        <p:spPr>
          <a:xfrm>
            <a:off x="1132605" y="3625031"/>
            <a:ext cx="0" cy="865527"/>
          </a:xfrm>
          <a:prstGeom prst="straightConnector1">
            <a:avLst/>
          </a:prstGeom>
          <a:ln w="38100">
            <a:solidFill>
              <a:srgbClr val="CD1C1F"/>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4" descr="Bee PNG Download – Free Download">
            <a:extLst>
              <a:ext uri="{FF2B5EF4-FFF2-40B4-BE49-F238E27FC236}">
                <a16:creationId xmlns:a16="http://schemas.microsoft.com/office/drawing/2014/main" id="{DDA0AF99-DF9C-4037-594B-AF38153972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flipH="1">
            <a:off x="264748" y="4873450"/>
            <a:ext cx="1543443" cy="1571763"/>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Connettore 2 44">
            <a:extLst>
              <a:ext uri="{FF2B5EF4-FFF2-40B4-BE49-F238E27FC236}">
                <a16:creationId xmlns:a16="http://schemas.microsoft.com/office/drawing/2014/main" id="{3D8BFF4B-CA16-AD8E-E5C1-DD9534D09A71}"/>
              </a:ext>
            </a:extLst>
          </p:cNvPr>
          <p:cNvCxnSpPr>
            <a:cxnSpLocks/>
          </p:cNvCxnSpPr>
          <p:nvPr/>
        </p:nvCxnSpPr>
        <p:spPr>
          <a:xfrm rot="10800000" flipV="1">
            <a:off x="1132605" y="3887618"/>
            <a:ext cx="825183" cy="597350"/>
          </a:xfrm>
          <a:prstGeom prst="curvedConnector3">
            <a:avLst>
              <a:gd name="adj1" fmla="val 99674"/>
            </a:avLst>
          </a:prstGeom>
          <a:ln w="38100">
            <a:solidFill>
              <a:srgbClr val="CD1C1F"/>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uppo 32">
            <a:extLst>
              <a:ext uri="{FF2B5EF4-FFF2-40B4-BE49-F238E27FC236}">
                <a16:creationId xmlns:a16="http://schemas.microsoft.com/office/drawing/2014/main" id="{AF69D1E5-3B80-5767-8EEE-C5AAF5903981}"/>
              </a:ext>
            </a:extLst>
          </p:cNvPr>
          <p:cNvGrpSpPr/>
          <p:nvPr/>
        </p:nvGrpSpPr>
        <p:grpSpPr>
          <a:xfrm>
            <a:off x="842162" y="5070876"/>
            <a:ext cx="580886" cy="474159"/>
            <a:chOff x="10237065" y="1761652"/>
            <a:chExt cx="580886" cy="474159"/>
          </a:xfrm>
        </p:grpSpPr>
        <p:pic>
          <p:nvPicPr>
            <p:cNvPr id="34" name="Elemento grafico 55" descr="Covid-19 con riempimento a tinta unita">
              <a:extLst>
                <a:ext uri="{FF2B5EF4-FFF2-40B4-BE49-F238E27FC236}">
                  <a16:creationId xmlns:a16="http://schemas.microsoft.com/office/drawing/2014/main" id="{247BE269-9148-7679-675A-AC2BC8C669D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237065" y="1761652"/>
              <a:ext cx="384895" cy="384895"/>
            </a:xfrm>
            <a:prstGeom prst="rect">
              <a:avLst/>
            </a:prstGeom>
          </p:spPr>
        </p:pic>
        <p:pic>
          <p:nvPicPr>
            <p:cNvPr id="35" name="Elemento grafico 56" descr="Covid-19 con riempimento a tinta unita">
              <a:extLst>
                <a:ext uri="{FF2B5EF4-FFF2-40B4-BE49-F238E27FC236}">
                  <a16:creationId xmlns:a16="http://schemas.microsoft.com/office/drawing/2014/main" id="{990B43F0-B471-C777-E7C0-40E046D297A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553826" y="1902281"/>
              <a:ext cx="264125" cy="264125"/>
            </a:xfrm>
            <a:prstGeom prst="rect">
              <a:avLst/>
            </a:prstGeom>
          </p:spPr>
        </p:pic>
        <p:pic>
          <p:nvPicPr>
            <p:cNvPr id="36" name="Elemento grafico 57" descr="Covid-19 con riempimento a tinta unita">
              <a:extLst>
                <a:ext uri="{FF2B5EF4-FFF2-40B4-BE49-F238E27FC236}">
                  <a16:creationId xmlns:a16="http://schemas.microsoft.com/office/drawing/2014/main" id="{6ED3F196-6CB4-0EC8-06DA-165D837F7E1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0471176" y="2060901"/>
              <a:ext cx="174910" cy="174910"/>
            </a:xfrm>
            <a:prstGeom prst="rect">
              <a:avLst/>
            </a:prstGeom>
          </p:spPr>
        </p:pic>
      </p:grpSp>
      <p:pic>
        <p:nvPicPr>
          <p:cNvPr id="37" name="Immagine 36" descr="Immagine che contiene Elementi grafici, design, arte, illustrazione&#10;&#10;Descrizione generata automaticamente con attendibilità media">
            <a:extLst>
              <a:ext uri="{FF2B5EF4-FFF2-40B4-BE49-F238E27FC236}">
                <a16:creationId xmlns:a16="http://schemas.microsoft.com/office/drawing/2014/main" id="{D191EA16-7EA8-036D-3805-05A5ABEB4AE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20223" y="3552278"/>
            <a:ext cx="926322" cy="670679"/>
          </a:xfrm>
          <a:prstGeom prst="rect">
            <a:avLst/>
          </a:prstGeom>
        </p:spPr>
      </p:pic>
      <p:grpSp>
        <p:nvGrpSpPr>
          <p:cNvPr id="38" name="Gruppo 37">
            <a:extLst>
              <a:ext uri="{FF2B5EF4-FFF2-40B4-BE49-F238E27FC236}">
                <a16:creationId xmlns:a16="http://schemas.microsoft.com/office/drawing/2014/main" id="{DBB2E9F8-25EE-E74E-736A-6B5B989DA937}"/>
              </a:ext>
            </a:extLst>
          </p:cNvPr>
          <p:cNvGrpSpPr/>
          <p:nvPr/>
        </p:nvGrpSpPr>
        <p:grpSpPr>
          <a:xfrm>
            <a:off x="2456574" y="3405017"/>
            <a:ext cx="580886" cy="474159"/>
            <a:chOff x="10237065" y="1761652"/>
            <a:chExt cx="580886" cy="474159"/>
          </a:xfrm>
        </p:grpSpPr>
        <p:pic>
          <p:nvPicPr>
            <p:cNvPr id="39" name="Elemento grafico 63" descr="Covid-19 con riempimento a tinta unita">
              <a:extLst>
                <a:ext uri="{FF2B5EF4-FFF2-40B4-BE49-F238E27FC236}">
                  <a16:creationId xmlns:a16="http://schemas.microsoft.com/office/drawing/2014/main" id="{EA42B711-A66D-9193-728B-E137485F408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237065" y="1761652"/>
              <a:ext cx="384895" cy="384895"/>
            </a:xfrm>
            <a:prstGeom prst="rect">
              <a:avLst/>
            </a:prstGeom>
          </p:spPr>
        </p:pic>
        <p:pic>
          <p:nvPicPr>
            <p:cNvPr id="40" name="Elemento grafico 64" descr="Covid-19 con riempimento a tinta unita">
              <a:extLst>
                <a:ext uri="{FF2B5EF4-FFF2-40B4-BE49-F238E27FC236}">
                  <a16:creationId xmlns:a16="http://schemas.microsoft.com/office/drawing/2014/main" id="{44D0647D-9168-D37A-8A60-D67C4AE2524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553826" y="1902281"/>
              <a:ext cx="264125" cy="264125"/>
            </a:xfrm>
            <a:prstGeom prst="rect">
              <a:avLst/>
            </a:prstGeom>
          </p:spPr>
        </p:pic>
        <p:pic>
          <p:nvPicPr>
            <p:cNvPr id="41" name="Elemento grafico 65" descr="Covid-19 con riempimento a tinta unita">
              <a:extLst>
                <a:ext uri="{FF2B5EF4-FFF2-40B4-BE49-F238E27FC236}">
                  <a16:creationId xmlns:a16="http://schemas.microsoft.com/office/drawing/2014/main" id="{65485F1E-B32D-E836-2266-BC9B762731D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0471176" y="2060901"/>
              <a:ext cx="174910" cy="174910"/>
            </a:xfrm>
            <a:prstGeom prst="rect">
              <a:avLst/>
            </a:prstGeom>
          </p:spPr>
        </p:pic>
      </p:grpSp>
      <p:grpSp>
        <p:nvGrpSpPr>
          <p:cNvPr id="42" name="Gruppo 41">
            <a:extLst>
              <a:ext uri="{FF2B5EF4-FFF2-40B4-BE49-F238E27FC236}">
                <a16:creationId xmlns:a16="http://schemas.microsoft.com/office/drawing/2014/main" id="{498DEAE3-3045-7DBB-D2E0-7681C2EA6AAE}"/>
              </a:ext>
            </a:extLst>
          </p:cNvPr>
          <p:cNvGrpSpPr/>
          <p:nvPr/>
        </p:nvGrpSpPr>
        <p:grpSpPr>
          <a:xfrm>
            <a:off x="7043885" y="1934517"/>
            <a:ext cx="1438491" cy="1479941"/>
            <a:chOff x="4560736" y="1621476"/>
            <a:chExt cx="1438491" cy="1479941"/>
          </a:xfrm>
        </p:grpSpPr>
        <p:pic>
          <p:nvPicPr>
            <p:cNvPr id="43" name="Picture 4" descr="Bee PNG Download – Free Download">
              <a:extLst>
                <a:ext uri="{FF2B5EF4-FFF2-40B4-BE49-F238E27FC236}">
                  <a16:creationId xmlns:a16="http://schemas.microsoft.com/office/drawing/2014/main" id="{C15FE588-BBB5-9C1C-93B3-6A2C6087640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flipH="1">
              <a:off x="4560736" y="1621476"/>
              <a:ext cx="1438491" cy="1479941"/>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uppo 43">
              <a:extLst>
                <a:ext uri="{FF2B5EF4-FFF2-40B4-BE49-F238E27FC236}">
                  <a16:creationId xmlns:a16="http://schemas.microsoft.com/office/drawing/2014/main" id="{8A349C97-5B1D-CE03-7CF0-DE94FE4E8A0B}"/>
                </a:ext>
              </a:extLst>
            </p:cNvPr>
            <p:cNvGrpSpPr/>
            <p:nvPr/>
          </p:nvGrpSpPr>
          <p:grpSpPr>
            <a:xfrm>
              <a:off x="5095473" y="1716725"/>
              <a:ext cx="580886" cy="474159"/>
              <a:chOff x="10237065" y="1761652"/>
              <a:chExt cx="580886" cy="474159"/>
            </a:xfrm>
          </p:grpSpPr>
          <p:pic>
            <p:nvPicPr>
              <p:cNvPr id="53" name="Elemento grafico 67" descr="Covid-19 con riempimento a tinta unita">
                <a:extLst>
                  <a:ext uri="{FF2B5EF4-FFF2-40B4-BE49-F238E27FC236}">
                    <a16:creationId xmlns:a16="http://schemas.microsoft.com/office/drawing/2014/main" id="{6453422F-FB92-8E0A-47DC-EC35F90961F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237065" y="1761652"/>
                <a:ext cx="384895" cy="384895"/>
              </a:xfrm>
              <a:prstGeom prst="rect">
                <a:avLst/>
              </a:prstGeom>
            </p:spPr>
          </p:pic>
          <p:pic>
            <p:nvPicPr>
              <p:cNvPr id="54" name="Elemento grafico 68" descr="Covid-19 con riempimento a tinta unita">
                <a:extLst>
                  <a:ext uri="{FF2B5EF4-FFF2-40B4-BE49-F238E27FC236}">
                    <a16:creationId xmlns:a16="http://schemas.microsoft.com/office/drawing/2014/main" id="{0D391831-613A-D1F7-EDCD-05E2C0931CB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553826" y="1902281"/>
                <a:ext cx="264125" cy="264125"/>
              </a:xfrm>
              <a:prstGeom prst="rect">
                <a:avLst/>
              </a:prstGeom>
            </p:spPr>
          </p:pic>
          <p:pic>
            <p:nvPicPr>
              <p:cNvPr id="55" name="Elemento grafico 69" descr="Covid-19 con riempimento a tinta unita">
                <a:extLst>
                  <a:ext uri="{FF2B5EF4-FFF2-40B4-BE49-F238E27FC236}">
                    <a16:creationId xmlns:a16="http://schemas.microsoft.com/office/drawing/2014/main" id="{4DF5B56A-992D-2E8D-6BA4-2E778738C3E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0471176" y="2060901"/>
                <a:ext cx="174910" cy="174910"/>
              </a:xfrm>
              <a:prstGeom prst="rect">
                <a:avLst/>
              </a:prstGeom>
            </p:spPr>
          </p:pic>
        </p:grpSp>
        <p:grpSp>
          <p:nvGrpSpPr>
            <p:cNvPr id="45" name="Gruppo 44">
              <a:extLst>
                <a:ext uri="{FF2B5EF4-FFF2-40B4-BE49-F238E27FC236}">
                  <a16:creationId xmlns:a16="http://schemas.microsoft.com/office/drawing/2014/main" id="{870A6496-01FA-173A-1F88-FE1435CD2F60}"/>
                </a:ext>
              </a:extLst>
            </p:cNvPr>
            <p:cNvGrpSpPr/>
            <p:nvPr/>
          </p:nvGrpSpPr>
          <p:grpSpPr>
            <a:xfrm>
              <a:off x="4851115" y="2350060"/>
              <a:ext cx="517475" cy="375678"/>
              <a:chOff x="4851115" y="2350060"/>
              <a:chExt cx="517475" cy="375678"/>
            </a:xfrm>
          </p:grpSpPr>
          <p:pic>
            <p:nvPicPr>
              <p:cNvPr id="50" name="Immagine 49" descr="Immagine che contiene Elementi grafici, design, arte, illustrazione&#10;&#10;Descrizione generata automaticamente con attendibilità media">
                <a:extLst>
                  <a:ext uri="{FF2B5EF4-FFF2-40B4-BE49-F238E27FC236}">
                    <a16:creationId xmlns:a16="http://schemas.microsoft.com/office/drawing/2014/main" id="{BAB0C81B-8F45-8747-4066-E693D4743AB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51115" y="2350060"/>
                <a:ext cx="244358" cy="176921"/>
              </a:xfrm>
              <a:prstGeom prst="rect">
                <a:avLst/>
              </a:prstGeom>
            </p:spPr>
          </p:pic>
          <p:pic>
            <p:nvPicPr>
              <p:cNvPr id="51" name="Immagine 50" descr="Immagine che contiene Elementi grafici, design, arte, illustrazione&#10;&#10;Descrizione generata automaticamente con attendibilità media">
                <a:extLst>
                  <a:ext uri="{FF2B5EF4-FFF2-40B4-BE49-F238E27FC236}">
                    <a16:creationId xmlns:a16="http://schemas.microsoft.com/office/drawing/2014/main" id="{7220CF06-658F-5602-1C31-827113A8E8F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22220" y="2548817"/>
                <a:ext cx="244358" cy="176921"/>
              </a:xfrm>
              <a:prstGeom prst="rect">
                <a:avLst/>
              </a:prstGeom>
            </p:spPr>
          </p:pic>
          <p:pic>
            <p:nvPicPr>
              <p:cNvPr id="52" name="Immagine 51" descr="Immagine che contiene Elementi grafici, design, arte, illustrazione&#10;&#10;Descrizione generata automaticamente con attendibilità media">
                <a:extLst>
                  <a:ext uri="{FF2B5EF4-FFF2-40B4-BE49-F238E27FC236}">
                    <a16:creationId xmlns:a16="http://schemas.microsoft.com/office/drawing/2014/main" id="{2828B79F-AC19-B1C4-6CD0-75A7081FE8D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232" y="2391941"/>
                <a:ext cx="244358" cy="176921"/>
              </a:xfrm>
              <a:prstGeom prst="rect">
                <a:avLst/>
              </a:prstGeom>
            </p:spPr>
          </p:pic>
        </p:grpSp>
        <p:pic>
          <p:nvPicPr>
            <p:cNvPr id="46" name="Elemento grafico 78" descr="Covid-19 con riempimento a tinta unita">
              <a:extLst>
                <a:ext uri="{FF2B5EF4-FFF2-40B4-BE49-F238E27FC236}">
                  <a16:creationId xmlns:a16="http://schemas.microsoft.com/office/drawing/2014/main" id="{517DB0F1-E942-A58E-84CF-E3440423B88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481242" y="2109715"/>
              <a:ext cx="139251" cy="139251"/>
            </a:xfrm>
            <a:prstGeom prst="rect">
              <a:avLst/>
            </a:prstGeom>
          </p:spPr>
        </p:pic>
        <p:pic>
          <p:nvPicPr>
            <p:cNvPr id="47" name="Elemento grafico 80" descr="Covid-19 con riempimento a tinta unita">
              <a:extLst>
                <a:ext uri="{FF2B5EF4-FFF2-40B4-BE49-F238E27FC236}">
                  <a16:creationId xmlns:a16="http://schemas.microsoft.com/office/drawing/2014/main" id="{C6EAE1D1-4413-7F10-115E-169D3895575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001911" y="1707045"/>
              <a:ext cx="174910" cy="174910"/>
            </a:xfrm>
            <a:prstGeom prst="rect">
              <a:avLst/>
            </a:prstGeom>
          </p:spPr>
        </p:pic>
        <p:pic>
          <p:nvPicPr>
            <p:cNvPr id="48" name="Elemento grafico 81" descr="Covid-19 con riempimento a tinta unita">
              <a:extLst>
                <a:ext uri="{FF2B5EF4-FFF2-40B4-BE49-F238E27FC236}">
                  <a16:creationId xmlns:a16="http://schemas.microsoft.com/office/drawing/2014/main" id="{1114D1F1-19D2-03A6-B45A-18037FBA4C3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134051" y="2085683"/>
              <a:ext cx="174910" cy="174910"/>
            </a:xfrm>
            <a:prstGeom prst="rect">
              <a:avLst/>
            </a:prstGeom>
          </p:spPr>
        </p:pic>
        <p:pic>
          <p:nvPicPr>
            <p:cNvPr id="49" name="Elemento grafico 82" descr="Covid-19 con riempimento a tinta unita">
              <a:extLst>
                <a:ext uri="{FF2B5EF4-FFF2-40B4-BE49-F238E27FC236}">
                  <a16:creationId xmlns:a16="http://schemas.microsoft.com/office/drawing/2014/main" id="{AB35907C-A1B3-5660-77B5-5D55DC8312E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4981079" y="1984415"/>
              <a:ext cx="174910" cy="174910"/>
            </a:xfrm>
            <a:prstGeom prst="rect">
              <a:avLst/>
            </a:prstGeom>
          </p:spPr>
        </p:pic>
      </p:grpSp>
      <p:sp>
        <p:nvSpPr>
          <p:cNvPr id="3" name="CasellaDiTesto 2"/>
          <p:cNvSpPr txBox="1"/>
          <p:nvPr/>
        </p:nvSpPr>
        <p:spPr>
          <a:xfrm>
            <a:off x="3227079" y="2888658"/>
            <a:ext cx="3330908" cy="1631216"/>
          </a:xfrm>
          <a:prstGeom prst="rect">
            <a:avLst/>
          </a:prstGeom>
          <a:noFill/>
        </p:spPr>
        <p:txBody>
          <a:bodyPr wrap="square" rtlCol="0">
            <a:spAutoFit/>
          </a:bodyPr>
          <a:lstStyle/>
          <a:p>
            <a:pPr algn="ctr"/>
            <a:r>
              <a:rPr lang="fr-FR" sz="2000" dirty="0"/>
              <a:t>L'infection par un ou plusieurs virus peut aggraver la santé de la colonie, déjà compromise par le parasitisme de Varroa.</a:t>
            </a:r>
            <a:endParaRPr lang="it-IT" sz="2000" dirty="0"/>
          </a:p>
        </p:txBody>
      </p:sp>
      <p:sp>
        <p:nvSpPr>
          <p:cNvPr id="56" name="ZoneTexte 4"/>
          <p:cNvSpPr txBox="1"/>
          <p:nvPr/>
        </p:nvSpPr>
        <p:spPr>
          <a:xfrm>
            <a:off x="66315" y="-37021"/>
            <a:ext cx="3214278" cy="954107"/>
          </a:xfrm>
          <a:prstGeom prst="rect">
            <a:avLst/>
          </a:prstGeom>
          <a:noFill/>
        </p:spPr>
        <p:txBody>
          <a:bodyPr wrap="none" rtlCol="0">
            <a:spAutoFit/>
          </a:bodyPr>
          <a:lstStyle/>
          <a:p>
            <a:r>
              <a:rPr lang="fr-FR" sz="2800" b="1" dirty="0">
                <a:solidFill>
                  <a:srgbClr val="000000"/>
                </a:solidFill>
                <a:latin typeface="Arial" pitchFamily="34" charset="0"/>
                <a:cs typeface="Arial" pitchFamily="34" charset="0"/>
              </a:rPr>
              <a:t>Introduction</a:t>
            </a:r>
          </a:p>
          <a:p>
            <a:r>
              <a:rPr lang="fr-FR" sz="2800" b="1" dirty="0">
                <a:solidFill>
                  <a:srgbClr val="000000"/>
                </a:solidFill>
                <a:latin typeface="Arial" pitchFamily="34" charset="0"/>
                <a:cs typeface="Arial" pitchFamily="34" charset="0"/>
              </a:rPr>
              <a:t>Virus des abeilles</a:t>
            </a:r>
          </a:p>
        </p:txBody>
      </p:sp>
      <p:pic>
        <p:nvPicPr>
          <p:cNvPr id="2" name="Image 9">
            <a:extLst>
              <a:ext uri="{FF2B5EF4-FFF2-40B4-BE49-F238E27FC236}">
                <a16:creationId xmlns:a16="http://schemas.microsoft.com/office/drawing/2014/main" id="{8A302AF9-D467-8156-04B8-F23531339A92}"/>
              </a:ext>
            </a:extLst>
          </p:cNvPr>
          <p:cNvPicPr/>
          <p:nvPr/>
        </p:nvPicPr>
        <p:blipFill>
          <a:blip r:embed="rId16">
            <a:extLst>
              <a:ext uri="{28A0092B-C50C-407E-A947-70E740481C1C}">
                <a14:useLocalDpi xmlns:a14="http://schemas.microsoft.com/office/drawing/2010/main" val="0"/>
              </a:ext>
            </a:extLst>
          </a:blip>
          <a:srcRect/>
          <a:stretch>
            <a:fillRect/>
          </a:stretch>
        </p:blipFill>
        <p:spPr bwMode="auto">
          <a:xfrm>
            <a:off x="6112568" y="89163"/>
            <a:ext cx="784860" cy="784860"/>
          </a:xfrm>
          <a:prstGeom prst="rect">
            <a:avLst/>
          </a:prstGeom>
          <a:noFill/>
          <a:ln>
            <a:noFill/>
          </a:ln>
        </p:spPr>
      </p:pic>
    </p:spTree>
    <p:extLst>
      <p:ext uri="{BB962C8B-B14F-4D97-AF65-F5344CB8AC3E}">
        <p14:creationId xmlns:p14="http://schemas.microsoft.com/office/powerpoint/2010/main" val="1453613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967914"/>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6" name="ZoneTexte 4"/>
          <p:cNvSpPr txBox="1"/>
          <p:nvPr/>
        </p:nvSpPr>
        <p:spPr>
          <a:xfrm>
            <a:off x="66315" y="-37021"/>
            <a:ext cx="3214278" cy="954107"/>
          </a:xfrm>
          <a:prstGeom prst="rect">
            <a:avLst/>
          </a:prstGeom>
          <a:noFill/>
        </p:spPr>
        <p:txBody>
          <a:bodyPr wrap="none" rtlCol="0">
            <a:spAutoFit/>
          </a:bodyPr>
          <a:lstStyle/>
          <a:p>
            <a:r>
              <a:rPr lang="fr-FR" sz="2800" b="1" dirty="0">
                <a:solidFill>
                  <a:srgbClr val="000000"/>
                </a:solidFill>
                <a:latin typeface="Arial" pitchFamily="34" charset="0"/>
                <a:cs typeface="Arial" pitchFamily="34" charset="0"/>
              </a:rPr>
              <a:t>Introduction</a:t>
            </a:r>
          </a:p>
          <a:p>
            <a:r>
              <a:rPr lang="fr-FR" sz="2800" b="1" dirty="0">
                <a:solidFill>
                  <a:srgbClr val="000000"/>
                </a:solidFill>
                <a:latin typeface="Arial" pitchFamily="34" charset="0"/>
                <a:cs typeface="Arial" pitchFamily="34" charset="0"/>
              </a:rPr>
              <a:t>Virus des abeilles</a:t>
            </a:r>
          </a:p>
        </p:txBody>
      </p:sp>
      <p:pic>
        <p:nvPicPr>
          <p:cNvPr id="8" name="Image 7"/>
          <p:cNvPicPr>
            <a:picLocks noChangeAspect="1"/>
          </p:cNvPicPr>
          <p:nvPr/>
        </p:nvPicPr>
        <p:blipFill>
          <a:blip r:embed="rId3"/>
          <a:stretch>
            <a:fillRect/>
          </a:stretch>
        </p:blipFill>
        <p:spPr>
          <a:xfrm>
            <a:off x="7167154" y="0"/>
            <a:ext cx="1976846" cy="964432"/>
          </a:xfrm>
          <a:prstGeom prst="rect">
            <a:avLst/>
          </a:prstGeom>
        </p:spPr>
      </p:pic>
      <p:pic>
        <p:nvPicPr>
          <p:cNvPr id="56" name="Picture 4" descr="Bee PNG Download – Free Download">
            <a:extLst>
              <a:ext uri="{FF2B5EF4-FFF2-40B4-BE49-F238E27FC236}">
                <a16:creationId xmlns:a16="http://schemas.microsoft.com/office/drawing/2014/main" id="{A8819BC0-927A-4C4F-1215-3D6D0E05C3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flipH="1">
            <a:off x="6459768" y="3437947"/>
            <a:ext cx="1543443" cy="1571763"/>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uppo 56">
            <a:extLst>
              <a:ext uri="{FF2B5EF4-FFF2-40B4-BE49-F238E27FC236}">
                <a16:creationId xmlns:a16="http://schemas.microsoft.com/office/drawing/2014/main" id="{C94C01B7-F5A4-8B0C-4BD1-87D24068F0AD}"/>
              </a:ext>
            </a:extLst>
          </p:cNvPr>
          <p:cNvGrpSpPr/>
          <p:nvPr/>
        </p:nvGrpSpPr>
        <p:grpSpPr>
          <a:xfrm>
            <a:off x="1194160" y="3453366"/>
            <a:ext cx="1438491" cy="1479941"/>
            <a:chOff x="4560736" y="1621476"/>
            <a:chExt cx="1438491" cy="1479941"/>
          </a:xfrm>
        </p:grpSpPr>
        <p:pic>
          <p:nvPicPr>
            <p:cNvPr id="58" name="Picture 4" descr="Bee PNG Download – Free Download">
              <a:extLst>
                <a:ext uri="{FF2B5EF4-FFF2-40B4-BE49-F238E27FC236}">
                  <a16:creationId xmlns:a16="http://schemas.microsoft.com/office/drawing/2014/main" id="{653DBB6A-E5C7-20F7-3BCA-7B8AA9C3A0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flipH="1">
              <a:off x="4560736" y="1621476"/>
              <a:ext cx="1438491" cy="1479941"/>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uppo 58">
              <a:extLst>
                <a:ext uri="{FF2B5EF4-FFF2-40B4-BE49-F238E27FC236}">
                  <a16:creationId xmlns:a16="http://schemas.microsoft.com/office/drawing/2014/main" id="{CA731C88-82FE-495D-E83A-25E80284BA34}"/>
                </a:ext>
              </a:extLst>
            </p:cNvPr>
            <p:cNvGrpSpPr/>
            <p:nvPr/>
          </p:nvGrpSpPr>
          <p:grpSpPr>
            <a:xfrm>
              <a:off x="5095473" y="1716725"/>
              <a:ext cx="580886" cy="474159"/>
              <a:chOff x="10237065" y="1761652"/>
              <a:chExt cx="580886" cy="474159"/>
            </a:xfrm>
          </p:grpSpPr>
          <p:pic>
            <p:nvPicPr>
              <p:cNvPr id="70" name="Elemento grafico 14" descr="Covid-19 con riempimento a tinta unita">
                <a:extLst>
                  <a:ext uri="{FF2B5EF4-FFF2-40B4-BE49-F238E27FC236}">
                    <a16:creationId xmlns:a16="http://schemas.microsoft.com/office/drawing/2014/main" id="{2D90BDA3-C9E6-8B2D-72CF-4F6E5C2576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237065" y="1761652"/>
                <a:ext cx="384895" cy="384895"/>
              </a:xfrm>
              <a:prstGeom prst="rect">
                <a:avLst/>
              </a:prstGeom>
            </p:spPr>
          </p:pic>
          <p:pic>
            <p:nvPicPr>
              <p:cNvPr id="71" name="Elemento grafico 15" descr="Covid-19 con riempimento a tinta unita">
                <a:extLst>
                  <a:ext uri="{FF2B5EF4-FFF2-40B4-BE49-F238E27FC236}">
                    <a16:creationId xmlns:a16="http://schemas.microsoft.com/office/drawing/2014/main" id="{89E1AAD3-3584-C929-3B9E-8169126A152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553826" y="1902281"/>
                <a:ext cx="264125" cy="264125"/>
              </a:xfrm>
              <a:prstGeom prst="rect">
                <a:avLst/>
              </a:prstGeom>
            </p:spPr>
          </p:pic>
          <p:pic>
            <p:nvPicPr>
              <p:cNvPr id="72" name="Elemento grafico 16" descr="Covid-19 con riempimento a tinta unita">
                <a:extLst>
                  <a:ext uri="{FF2B5EF4-FFF2-40B4-BE49-F238E27FC236}">
                    <a16:creationId xmlns:a16="http://schemas.microsoft.com/office/drawing/2014/main" id="{033BA259-506C-F8EE-BBE8-9747D4D81B9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0471176" y="2060901"/>
                <a:ext cx="174910" cy="174910"/>
              </a:xfrm>
              <a:prstGeom prst="rect">
                <a:avLst/>
              </a:prstGeom>
            </p:spPr>
          </p:pic>
        </p:grpSp>
        <p:grpSp>
          <p:nvGrpSpPr>
            <p:cNvPr id="60" name="Gruppo 59">
              <a:extLst>
                <a:ext uri="{FF2B5EF4-FFF2-40B4-BE49-F238E27FC236}">
                  <a16:creationId xmlns:a16="http://schemas.microsoft.com/office/drawing/2014/main" id="{61E5BCF6-90B1-49FA-884A-E16254435D89}"/>
                </a:ext>
              </a:extLst>
            </p:cNvPr>
            <p:cNvGrpSpPr/>
            <p:nvPr/>
          </p:nvGrpSpPr>
          <p:grpSpPr>
            <a:xfrm>
              <a:off x="4851115" y="2350060"/>
              <a:ext cx="517475" cy="375678"/>
              <a:chOff x="4851115" y="2350060"/>
              <a:chExt cx="517475" cy="375678"/>
            </a:xfrm>
          </p:grpSpPr>
          <p:pic>
            <p:nvPicPr>
              <p:cNvPr id="65" name="Immagine 64" descr="Immagine che contiene Elementi grafici, design, arte, illustrazione&#10;&#10;Descrizione generata automaticamente con attendibilità media">
                <a:extLst>
                  <a:ext uri="{FF2B5EF4-FFF2-40B4-BE49-F238E27FC236}">
                    <a16:creationId xmlns:a16="http://schemas.microsoft.com/office/drawing/2014/main" id="{405F404D-576B-DC7B-A3E1-0F315839C67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51115" y="2350060"/>
                <a:ext cx="244358" cy="176921"/>
              </a:xfrm>
              <a:prstGeom prst="rect">
                <a:avLst/>
              </a:prstGeom>
            </p:spPr>
          </p:pic>
          <p:pic>
            <p:nvPicPr>
              <p:cNvPr id="68" name="Immagine 67" descr="Immagine che contiene Elementi grafici, design, arte, illustrazione&#10;&#10;Descrizione generata automaticamente con attendibilità media">
                <a:extLst>
                  <a:ext uri="{FF2B5EF4-FFF2-40B4-BE49-F238E27FC236}">
                    <a16:creationId xmlns:a16="http://schemas.microsoft.com/office/drawing/2014/main" id="{19E596B1-55E1-0547-CA18-E12CC886ECE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2220" y="2548817"/>
                <a:ext cx="244358" cy="176921"/>
              </a:xfrm>
              <a:prstGeom prst="rect">
                <a:avLst/>
              </a:prstGeom>
            </p:spPr>
          </p:pic>
          <p:pic>
            <p:nvPicPr>
              <p:cNvPr id="69" name="Immagine 68" descr="Immagine che contiene Elementi grafici, design, arte, illustrazione&#10;&#10;Descrizione generata automaticamente con attendibilità media">
                <a:extLst>
                  <a:ext uri="{FF2B5EF4-FFF2-40B4-BE49-F238E27FC236}">
                    <a16:creationId xmlns:a16="http://schemas.microsoft.com/office/drawing/2014/main" id="{B5A00899-F711-C743-B9CA-4E474B5669D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24232" y="2391941"/>
                <a:ext cx="244358" cy="176921"/>
              </a:xfrm>
              <a:prstGeom prst="rect">
                <a:avLst/>
              </a:prstGeom>
            </p:spPr>
          </p:pic>
        </p:grpSp>
        <p:pic>
          <p:nvPicPr>
            <p:cNvPr id="61" name="Elemento grafico 6" descr="Covid-19 con riempimento a tinta unita">
              <a:extLst>
                <a:ext uri="{FF2B5EF4-FFF2-40B4-BE49-F238E27FC236}">
                  <a16:creationId xmlns:a16="http://schemas.microsoft.com/office/drawing/2014/main" id="{BAC73D9E-A5E1-FF36-7669-2FB3C49E7AE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481242" y="2109715"/>
              <a:ext cx="139251" cy="139251"/>
            </a:xfrm>
            <a:prstGeom prst="rect">
              <a:avLst/>
            </a:prstGeom>
          </p:spPr>
        </p:pic>
        <p:pic>
          <p:nvPicPr>
            <p:cNvPr id="62" name="Elemento grafico 7" descr="Covid-19 con riempimento a tinta unita">
              <a:extLst>
                <a:ext uri="{FF2B5EF4-FFF2-40B4-BE49-F238E27FC236}">
                  <a16:creationId xmlns:a16="http://schemas.microsoft.com/office/drawing/2014/main" id="{AA3C49B8-F060-3EC1-13BE-790A6C473A2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001911" y="1707045"/>
              <a:ext cx="174910" cy="174910"/>
            </a:xfrm>
            <a:prstGeom prst="rect">
              <a:avLst/>
            </a:prstGeom>
          </p:spPr>
        </p:pic>
        <p:pic>
          <p:nvPicPr>
            <p:cNvPr id="63" name="Elemento grafico 8" descr="Covid-19 con riempimento a tinta unita">
              <a:extLst>
                <a:ext uri="{FF2B5EF4-FFF2-40B4-BE49-F238E27FC236}">
                  <a16:creationId xmlns:a16="http://schemas.microsoft.com/office/drawing/2014/main" id="{C4A64438-B1EA-B00C-69F6-2B94261C07D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134051" y="2085683"/>
              <a:ext cx="174910" cy="174910"/>
            </a:xfrm>
            <a:prstGeom prst="rect">
              <a:avLst/>
            </a:prstGeom>
          </p:spPr>
        </p:pic>
        <p:pic>
          <p:nvPicPr>
            <p:cNvPr id="64" name="Elemento grafico 10" descr="Covid-19 con riempimento a tinta unita">
              <a:extLst>
                <a:ext uri="{FF2B5EF4-FFF2-40B4-BE49-F238E27FC236}">
                  <a16:creationId xmlns:a16="http://schemas.microsoft.com/office/drawing/2014/main" id="{2388B4EC-DCB7-6678-CF65-005E28B11B1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4981079" y="1984415"/>
              <a:ext cx="174910" cy="174910"/>
            </a:xfrm>
            <a:prstGeom prst="rect">
              <a:avLst/>
            </a:prstGeom>
          </p:spPr>
        </p:pic>
      </p:grpSp>
      <p:grpSp>
        <p:nvGrpSpPr>
          <p:cNvPr id="73" name="Gruppo 72">
            <a:extLst>
              <a:ext uri="{FF2B5EF4-FFF2-40B4-BE49-F238E27FC236}">
                <a16:creationId xmlns:a16="http://schemas.microsoft.com/office/drawing/2014/main" id="{441CC41C-7631-E1EF-AB5E-CF93143E5016}"/>
              </a:ext>
            </a:extLst>
          </p:cNvPr>
          <p:cNvGrpSpPr/>
          <p:nvPr/>
        </p:nvGrpSpPr>
        <p:grpSpPr>
          <a:xfrm>
            <a:off x="3707335" y="2452425"/>
            <a:ext cx="926322" cy="748700"/>
            <a:chOff x="5582572" y="2296055"/>
            <a:chExt cx="926322" cy="748700"/>
          </a:xfrm>
        </p:grpSpPr>
        <p:pic>
          <p:nvPicPr>
            <p:cNvPr id="74" name="Immagine 73" descr="Immagine che contiene Elementi grafici, design, arte, illustrazione&#10;&#10;Descrizione generata automaticamente con attendibilità media">
              <a:extLst>
                <a:ext uri="{FF2B5EF4-FFF2-40B4-BE49-F238E27FC236}">
                  <a16:creationId xmlns:a16="http://schemas.microsoft.com/office/drawing/2014/main" id="{6E00655A-D22A-72DA-DD58-7BEFFA4457C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82572" y="2344034"/>
              <a:ext cx="926322" cy="670679"/>
            </a:xfrm>
            <a:prstGeom prst="rect">
              <a:avLst/>
            </a:prstGeom>
          </p:spPr>
        </p:pic>
        <p:grpSp>
          <p:nvGrpSpPr>
            <p:cNvPr id="75" name="Gruppo 74">
              <a:extLst>
                <a:ext uri="{FF2B5EF4-FFF2-40B4-BE49-F238E27FC236}">
                  <a16:creationId xmlns:a16="http://schemas.microsoft.com/office/drawing/2014/main" id="{F516836D-41A0-2A5D-F378-78C307177A51}"/>
                </a:ext>
              </a:extLst>
            </p:cNvPr>
            <p:cNvGrpSpPr/>
            <p:nvPr/>
          </p:nvGrpSpPr>
          <p:grpSpPr>
            <a:xfrm>
              <a:off x="5708599" y="2296055"/>
              <a:ext cx="723674" cy="748700"/>
              <a:chOff x="6940901" y="2034676"/>
              <a:chExt cx="445737" cy="445737"/>
            </a:xfrm>
          </p:grpSpPr>
          <p:cxnSp>
            <p:nvCxnSpPr>
              <p:cNvPr id="76" name="Connettore diritto 45">
                <a:extLst>
                  <a:ext uri="{FF2B5EF4-FFF2-40B4-BE49-F238E27FC236}">
                    <a16:creationId xmlns:a16="http://schemas.microsoft.com/office/drawing/2014/main" id="{390E5BF8-8D72-D90B-2DDD-BAFECB931B58}"/>
                  </a:ext>
                </a:extLst>
              </p:cNvPr>
              <p:cNvCxnSpPr>
                <a:cxnSpLocks/>
              </p:cNvCxnSpPr>
              <p:nvPr/>
            </p:nvCxnSpPr>
            <p:spPr>
              <a:xfrm>
                <a:off x="6962775" y="2034676"/>
                <a:ext cx="423863" cy="445737"/>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77" name="Connettore diritto 58">
                <a:extLst>
                  <a:ext uri="{FF2B5EF4-FFF2-40B4-BE49-F238E27FC236}">
                    <a16:creationId xmlns:a16="http://schemas.microsoft.com/office/drawing/2014/main" id="{577FC889-5687-22CB-9D84-DB2939DA65B0}"/>
                  </a:ext>
                </a:extLst>
              </p:cNvPr>
              <p:cNvCxnSpPr>
                <a:cxnSpLocks/>
              </p:cNvCxnSpPr>
              <p:nvPr/>
            </p:nvCxnSpPr>
            <p:spPr>
              <a:xfrm rot="16200000">
                <a:off x="6951838" y="2023739"/>
                <a:ext cx="423863" cy="445737"/>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grpSp>
        <p:nvGrpSpPr>
          <p:cNvPr id="78" name="Gruppo 77">
            <a:extLst>
              <a:ext uri="{FF2B5EF4-FFF2-40B4-BE49-F238E27FC236}">
                <a16:creationId xmlns:a16="http://schemas.microsoft.com/office/drawing/2014/main" id="{098635A0-C36B-9001-080E-A0B8575E5C6F}"/>
              </a:ext>
            </a:extLst>
          </p:cNvPr>
          <p:cNvGrpSpPr/>
          <p:nvPr/>
        </p:nvGrpSpPr>
        <p:grpSpPr>
          <a:xfrm>
            <a:off x="3423917" y="3398644"/>
            <a:ext cx="2435096" cy="825184"/>
            <a:chOff x="4878453" y="2634309"/>
            <a:chExt cx="2435096" cy="825184"/>
          </a:xfrm>
        </p:grpSpPr>
        <p:cxnSp>
          <p:nvCxnSpPr>
            <p:cNvPr id="79" name="Connettore 2 78">
              <a:extLst>
                <a:ext uri="{FF2B5EF4-FFF2-40B4-BE49-F238E27FC236}">
                  <a16:creationId xmlns:a16="http://schemas.microsoft.com/office/drawing/2014/main" id="{08A89125-353E-8103-56F5-FED7B9AEAE3C}"/>
                </a:ext>
              </a:extLst>
            </p:cNvPr>
            <p:cNvCxnSpPr>
              <a:cxnSpLocks/>
            </p:cNvCxnSpPr>
            <p:nvPr/>
          </p:nvCxnSpPr>
          <p:spPr>
            <a:xfrm rot="16200000">
              <a:off x="6096001" y="2241945"/>
              <a:ext cx="0" cy="2435096"/>
            </a:xfrm>
            <a:prstGeom prst="straightConnector1">
              <a:avLst/>
            </a:prstGeom>
            <a:ln w="38100">
              <a:solidFill>
                <a:srgbClr val="CD1C1F"/>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ttore 2 44">
              <a:extLst>
                <a:ext uri="{FF2B5EF4-FFF2-40B4-BE49-F238E27FC236}">
                  <a16:creationId xmlns:a16="http://schemas.microsoft.com/office/drawing/2014/main" id="{4E1C41EE-3DEF-2CE7-2BAC-7E45A9510A10}"/>
                </a:ext>
              </a:extLst>
            </p:cNvPr>
            <p:cNvCxnSpPr>
              <a:cxnSpLocks/>
            </p:cNvCxnSpPr>
            <p:nvPr/>
          </p:nvCxnSpPr>
          <p:spPr>
            <a:xfrm rot="5400000" flipV="1">
              <a:off x="6056963" y="2206601"/>
              <a:ext cx="825183" cy="1680600"/>
            </a:xfrm>
            <a:prstGeom prst="curvedConnector3">
              <a:avLst>
                <a:gd name="adj1" fmla="val 99674"/>
              </a:avLst>
            </a:prstGeom>
            <a:ln w="38100">
              <a:solidFill>
                <a:srgbClr val="CD1C1F"/>
              </a:solidFill>
              <a:tailEnd type="triangle"/>
            </a:ln>
          </p:spPr>
          <p:style>
            <a:lnRef idx="1">
              <a:schemeClr val="accent1"/>
            </a:lnRef>
            <a:fillRef idx="0">
              <a:schemeClr val="accent1"/>
            </a:fillRef>
            <a:effectRef idx="0">
              <a:schemeClr val="accent1"/>
            </a:effectRef>
            <a:fontRef idx="minor">
              <a:schemeClr val="tx1"/>
            </a:fontRef>
          </p:style>
        </p:cxnSp>
      </p:grpSp>
      <p:sp>
        <p:nvSpPr>
          <p:cNvPr id="81" name="CasellaDiTesto 80">
            <a:extLst>
              <a:ext uri="{FF2B5EF4-FFF2-40B4-BE49-F238E27FC236}">
                <a16:creationId xmlns:a16="http://schemas.microsoft.com/office/drawing/2014/main" id="{41B0E144-4DEF-DCDB-5FC4-BD1F282B2102}"/>
              </a:ext>
            </a:extLst>
          </p:cNvPr>
          <p:cNvSpPr txBox="1"/>
          <p:nvPr/>
        </p:nvSpPr>
        <p:spPr>
          <a:xfrm>
            <a:off x="2462235" y="5049011"/>
            <a:ext cx="4769254" cy="1477328"/>
          </a:xfrm>
          <a:prstGeom prst="rect">
            <a:avLst/>
          </a:prstGeom>
          <a:noFill/>
        </p:spPr>
        <p:txBody>
          <a:bodyPr wrap="none" rtlCol="0">
            <a:spAutoFit/>
          </a:bodyPr>
          <a:lstStyle/>
          <a:p>
            <a:pPr algn="just"/>
            <a:r>
              <a:rPr lang="it-IT" dirty="0">
                <a:latin typeface="Times New Roman" panose="02020603050405020304" pitchFamily="18" charset="0"/>
                <a:cs typeface="Times New Roman" panose="02020603050405020304" pitchFamily="18" charset="0"/>
              </a:rPr>
              <a:t> </a:t>
            </a:r>
            <a:r>
              <a:rPr lang="it-IT" dirty="0" err="1">
                <a:solidFill>
                  <a:srgbClr val="C00000"/>
                </a:solidFill>
                <a:latin typeface="Times New Roman" panose="02020603050405020304" pitchFamily="18" charset="0"/>
                <a:cs typeface="Times New Roman" panose="02020603050405020304" pitchFamily="18" charset="0"/>
              </a:rPr>
              <a:t>Éliminer</a:t>
            </a:r>
            <a:r>
              <a:rPr lang="it-IT" dirty="0">
                <a:solidFill>
                  <a:srgbClr val="C00000"/>
                </a:solidFill>
                <a:latin typeface="Times New Roman" panose="02020603050405020304" pitchFamily="18" charset="0"/>
                <a:cs typeface="Times New Roman" panose="02020603050405020304" pitchFamily="18" charset="0"/>
              </a:rPr>
              <a:t> </a:t>
            </a:r>
            <a:r>
              <a:rPr lang="it-IT" dirty="0" err="1">
                <a:solidFill>
                  <a:srgbClr val="C00000"/>
                </a:solidFill>
                <a:latin typeface="Times New Roman" panose="02020603050405020304" pitchFamily="18" charset="0"/>
                <a:cs typeface="Times New Roman" panose="02020603050405020304" pitchFamily="18" charset="0"/>
              </a:rPr>
              <a:t>les</a:t>
            </a:r>
            <a:r>
              <a:rPr lang="it-IT" dirty="0">
                <a:solidFill>
                  <a:srgbClr val="C00000"/>
                </a:solidFill>
                <a:latin typeface="Times New Roman" panose="02020603050405020304" pitchFamily="18" charset="0"/>
                <a:cs typeface="Times New Roman" panose="02020603050405020304" pitchFamily="18" charset="0"/>
              </a:rPr>
              <a:t> </a:t>
            </a:r>
            <a:r>
              <a:rPr lang="it-IT" dirty="0" err="1">
                <a:solidFill>
                  <a:srgbClr val="C00000"/>
                </a:solidFill>
                <a:latin typeface="Times New Roman" panose="02020603050405020304" pitchFamily="18" charset="0"/>
                <a:cs typeface="Times New Roman" panose="02020603050405020304" pitchFamily="18" charset="0"/>
              </a:rPr>
              <a:t>acariens</a:t>
            </a:r>
            <a:r>
              <a:rPr lang="it-IT" dirty="0">
                <a:solidFill>
                  <a:srgbClr val="C00000"/>
                </a:solidFill>
                <a:latin typeface="Times New Roman" panose="02020603050405020304" pitchFamily="18" charset="0"/>
                <a:cs typeface="Times New Roman" panose="02020603050405020304" pitchFamily="18" charset="0"/>
              </a:rPr>
              <a:t>.</a:t>
            </a:r>
          </a:p>
          <a:p>
            <a:pPr algn="just"/>
            <a:endParaRPr lang="it-IT" dirty="0">
              <a:latin typeface="Times New Roman" panose="02020603050405020304" pitchFamily="18" charset="0"/>
              <a:cs typeface="Times New Roman" panose="02020603050405020304" pitchFamily="18" charset="0"/>
            </a:endParaRPr>
          </a:p>
          <a:p>
            <a:pPr algn="just"/>
            <a:r>
              <a:rPr lang="it-IT" dirty="0">
                <a:latin typeface="Times New Roman" panose="02020603050405020304" pitchFamily="18" charset="0"/>
                <a:cs typeface="Times New Roman" panose="02020603050405020304" pitchFamily="18" charset="0"/>
              </a:rPr>
              <a:t> </a:t>
            </a:r>
            <a:r>
              <a:rPr lang="fr-FR" dirty="0">
                <a:solidFill>
                  <a:srgbClr val="C00000"/>
                </a:solidFill>
                <a:latin typeface="Times New Roman" panose="02020603050405020304" pitchFamily="18" charset="0"/>
                <a:cs typeface="Times New Roman" panose="02020603050405020304" pitchFamily="18" charset="0"/>
              </a:rPr>
              <a:t>Réduire </a:t>
            </a:r>
            <a:r>
              <a:rPr lang="fr-FR" dirty="0">
                <a:latin typeface="Times New Roman" panose="02020603050405020304" pitchFamily="18" charset="0"/>
                <a:cs typeface="Times New Roman" panose="02020603050405020304" pitchFamily="18" charset="0"/>
              </a:rPr>
              <a:t>la transmission du virus par les acariens.</a:t>
            </a:r>
          </a:p>
          <a:p>
            <a:pPr algn="just"/>
            <a:endParaRPr lang="fr-FR" dirty="0">
              <a:latin typeface="Times New Roman" panose="02020603050405020304" pitchFamily="18" charset="0"/>
              <a:cs typeface="Times New Roman" panose="02020603050405020304" pitchFamily="18" charset="0"/>
            </a:endParaRPr>
          </a:p>
          <a:p>
            <a:pPr algn="just"/>
            <a:r>
              <a:rPr lang="fr-FR" dirty="0">
                <a:solidFill>
                  <a:srgbClr val="C00000"/>
                </a:solidFill>
                <a:latin typeface="Times New Roman" panose="02020603050405020304" pitchFamily="18" charset="0"/>
                <a:cs typeface="Times New Roman" panose="02020603050405020304" pitchFamily="18" charset="0"/>
              </a:rPr>
              <a:t>Améliorer </a:t>
            </a:r>
            <a:r>
              <a:rPr lang="fr-FR" dirty="0">
                <a:latin typeface="Times New Roman" panose="02020603050405020304" pitchFamily="18" charset="0"/>
                <a:cs typeface="Times New Roman" panose="02020603050405020304" pitchFamily="18" charset="0"/>
              </a:rPr>
              <a:t>la santé des abeilles.</a:t>
            </a:r>
            <a:endParaRPr lang="it-IT" dirty="0">
              <a:latin typeface="Times New Roman" panose="02020603050405020304" pitchFamily="18" charset="0"/>
              <a:cs typeface="Times New Roman" panose="02020603050405020304" pitchFamily="18" charset="0"/>
            </a:endParaRPr>
          </a:p>
        </p:txBody>
      </p:sp>
      <p:grpSp>
        <p:nvGrpSpPr>
          <p:cNvPr id="82" name="Gruppo 81">
            <a:extLst>
              <a:ext uri="{FF2B5EF4-FFF2-40B4-BE49-F238E27FC236}">
                <a16:creationId xmlns:a16="http://schemas.microsoft.com/office/drawing/2014/main" id="{0CA2BFE0-B66B-CF28-2174-9B2432F89751}"/>
              </a:ext>
            </a:extLst>
          </p:cNvPr>
          <p:cNvGrpSpPr/>
          <p:nvPr/>
        </p:nvGrpSpPr>
        <p:grpSpPr>
          <a:xfrm flipH="1">
            <a:off x="4795197" y="1845720"/>
            <a:ext cx="1324413" cy="942105"/>
            <a:chOff x="4088446" y="2017625"/>
            <a:chExt cx="1324413" cy="942105"/>
          </a:xfrm>
        </p:grpSpPr>
        <p:pic>
          <p:nvPicPr>
            <p:cNvPr id="83" name="Picture 6" descr="Set di icone spray - arte vettoriale royalty-free di Icona">
              <a:extLst>
                <a:ext uri="{FF2B5EF4-FFF2-40B4-BE49-F238E27FC236}">
                  <a16:creationId xmlns:a16="http://schemas.microsoft.com/office/drawing/2014/main" id="{09836A16-33D8-74A1-0909-DAE3A4484686}"/>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7480" t="40563" r="76225" b="40562"/>
            <a:stretch/>
          </p:blipFill>
          <p:spPr bwMode="auto">
            <a:xfrm rot="1940897">
              <a:off x="4777753" y="2098342"/>
              <a:ext cx="635106" cy="565402"/>
            </a:xfrm>
            <a:prstGeom prst="rect">
              <a:avLst/>
            </a:prstGeom>
            <a:noFill/>
            <a:extLst>
              <a:ext uri="{909E8E84-426E-40DD-AFC4-6F175D3DCCD1}">
                <a14:hiddenFill xmlns:a14="http://schemas.microsoft.com/office/drawing/2010/main">
                  <a:solidFill>
                    <a:srgbClr val="FFFFFF"/>
                  </a:solidFill>
                </a14:hiddenFill>
              </a:ext>
            </a:extLst>
          </p:spPr>
        </p:pic>
        <p:pic>
          <p:nvPicPr>
            <p:cNvPr id="84" name="Elemento grafico 27" descr="Insetticida spray contorno">
              <a:extLst>
                <a:ext uri="{FF2B5EF4-FFF2-40B4-BE49-F238E27FC236}">
                  <a16:creationId xmlns:a16="http://schemas.microsoft.com/office/drawing/2014/main" id="{91E43796-4E8A-6F11-3D10-AEF4705EB4CB}"/>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rot="1670330">
              <a:off x="4088446" y="2017625"/>
              <a:ext cx="942105" cy="942105"/>
            </a:xfrm>
            <a:prstGeom prst="rect">
              <a:avLst/>
            </a:prstGeom>
          </p:spPr>
        </p:pic>
        <p:pic>
          <p:nvPicPr>
            <p:cNvPr id="85" name="Picture 8" descr="BEEHAVE | The Model">
              <a:extLst>
                <a:ext uri="{FF2B5EF4-FFF2-40B4-BE49-F238E27FC236}">
                  <a16:creationId xmlns:a16="http://schemas.microsoft.com/office/drawing/2014/main" id="{74D822FB-8F8A-6271-17F0-89226F87EEDD}"/>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t="10768" b="13719"/>
            <a:stretch/>
          </p:blipFill>
          <p:spPr bwMode="auto">
            <a:xfrm rot="17848157" flipH="1">
              <a:off x="4257078" y="2486649"/>
              <a:ext cx="458869" cy="257324"/>
            </a:xfrm>
            <a:prstGeom prst="rect">
              <a:avLst/>
            </a:prstGeom>
            <a:solidFill>
              <a:schemeClr val="bg1"/>
            </a:solidFill>
          </p:spPr>
        </p:pic>
      </p:grpSp>
      <p:sp>
        <p:nvSpPr>
          <p:cNvPr id="86" name="ZoneTexte 12">
            <a:extLst>
              <a:ext uri="{FF2B5EF4-FFF2-40B4-BE49-F238E27FC236}">
                <a16:creationId xmlns:a16="http://schemas.microsoft.com/office/drawing/2014/main" id="{1A2D93D2-47BC-3E47-BA85-DAE04CF444E5}"/>
              </a:ext>
            </a:extLst>
          </p:cNvPr>
          <p:cNvSpPr txBox="1"/>
          <p:nvPr/>
        </p:nvSpPr>
        <p:spPr>
          <a:xfrm>
            <a:off x="1047051" y="665482"/>
            <a:ext cx="5567932" cy="784830"/>
          </a:xfrm>
          <a:prstGeom prst="rect">
            <a:avLst/>
          </a:prstGeom>
          <a:noFill/>
        </p:spPr>
        <p:txBody>
          <a:bodyPr wrap="square" rtlCol="0">
            <a:spAutoFit/>
          </a:bodyPr>
          <a:lstStyle/>
          <a:p>
            <a:pPr>
              <a:spcAft>
                <a:spcPts val="600"/>
              </a:spcAft>
            </a:pPr>
            <a:endParaRPr lang="fr-FR" sz="2000" i="1" dirty="0">
              <a:solidFill>
                <a:srgbClr val="000000"/>
              </a:solidFill>
              <a:latin typeface="Arial" panose="020B0604020202020204" pitchFamily="34" charset="0"/>
              <a:cs typeface="Arial" panose="020B0604020202020204" pitchFamily="34" charset="0"/>
            </a:endParaRPr>
          </a:p>
          <a:p>
            <a:pPr>
              <a:spcAft>
                <a:spcPts val="600"/>
              </a:spcAft>
              <a:buFont typeface="Courier New" pitchFamily="49" charset="0"/>
              <a:buChar char="o"/>
            </a:pPr>
            <a:r>
              <a:rPr lang="fr-FR" sz="2000" b="1" dirty="0">
                <a:solidFill>
                  <a:srgbClr val="FF6600"/>
                </a:solidFill>
                <a:latin typeface="Arial" panose="020B0604020202020204" pitchFamily="34" charset="0"/>
                <a:cs typeface="Arial" panose="020B0604020202020204" pitchFamily="34" charset="0"/>
              </a:rPr>
              <a:t>  </a:t>
            </a:r>
            <a:r>
              <a:rPr lang="fr-FR" sz="2000" i="1" dirty="0">
                <a:solidFill>
                  <a:srgbClr val="000000"/>
                </a:solidFill>
              </a:rPr>
              <a:t>A. </a:t>
            </a:r>
            <a:r>
              <a:rPr lang="fr-FR" sz="2000" i="1" dirty="0" err="1">
                <a:solidFill>
                  <a:srgbClr val="000000"/>
                </a:solidFill>
              </a:rPr>
              <a:t>mellifera</a:t>
            </a:r>
            <a:r>
              <a:rPr lang="fr-FR" sz="2000" i="1" dirty="0">
                <a:solidFill>
                  <a:srgbClr val="000000"/>
                </a:solidFill>
              </a:rPr>
              <a:t> </a:t>
            </a:r>
            <a:r>
              <a:rPr lang="fr-FR" sz="2000" dirty="0">
                <a:solidFill>
                  <a:srgbClr val="000000"/>
                </a:solidFill>
              </a:rPr>
              <a:t>/ </a:t>
            </a:r>
            <a:r>
              <a:rPr lang="it-IT" sz="2000" i="1" dirty="0">
                <a:solidFill>
                  <a:srgbClr val="000000"/>
                </a:solidFill>
              </a:rPr>
              <a:t>V. </a:t>
            </a:r>
            <a:r>
              <a:rPr lang="it-IT" sz="2000" i="1" dirty="0" err="1">
                <a:solidFill>
                  <a:srgbClr val="000000"/>
                </a:solidFill>
              </a:rPr>
              <a:t>destructor</a:t>
            </a:r>
            <a:r>
              <a:rPr lang="it-IT" sz="2000" i="1" dirty="0">
                <a:solidFill>
                  <a:srgbClr val="000000"/>
                </a:solidFill>
              </a:rPr>
              <a:t> </a:t>
            </a:r>
            <a:r>
              <a:rPr lang="it-IT" sz="2000" dirty="0">
                <a:solidFill>
                  <a:srgbClr val="000000"/>
                </a:solidFill>
              </a:rPr>
              <a:t>/ virus</a:t>
            </a:r>
            <a:endParaRPr lang="fr-FR" sz="2000" dirty="0">
              <a:solidFill>
                <a:srgbClr val="000000"/>
              </a:solidFill>
            </a:endParaRPr>
          </a:p>
        </p:txBody>
      </p:sp>
      <p:pic>
        <p:nvPicPr>
          <p:cNvPr id="2" name="Image 9">
            <a:extLst>
              <a:ext uri="{FF2B5EF4-FFF2-40B4-BE49-F238E27FC236}">
                <a16:creationId xmlns:a16="http://schemas.microsoft.com/office/drawing/2014/main" id="{96FD364F-61E7-A396-F227-9A6232666F20}"/>
              </a:ext>
            </a:extLst>
          </p:cNvPr>
          <p:cNvPicPr/>
          <p:nvPr/>
        </p:nvPicPr>
        <p:blipFill>
          <a:blip r:embed="rId19">
            <a:extLst>
              <a:ext uri="{28A0092B-C50C-407E-A947-70E740481C1C}">
                <a14:useLocalDpi xmlns:a14="http://schemas.microsoft.com/office/drawing/2010/main" val="0"/>
              </a:ext>
            </a:extLst>
          </a:blip>
          <a:srcRect/>
          <a:stretch>
            <a:fillRect/>
          </a:stretch>
        </p:blipFill>
        <p:spPr bwMode="auto">
          <a:xfrm>
            <a:off x="6112568" y="89163"/>
            <a:ext cx="784860" cy="784860"/>
          </a:xfrm>
          <a:prstGeom prst="rect">
            <a:avLst/>
          </a:prstGeom>
          <a:noFill/>
          <a:ln>
            <a:noFill/>
          </a:ln>
        </p:spPr>
      </p:pic>
    </p:spTree>
    <p:extLst>
      <p:ext uri="{BB962C8B-B14F-4D97-AF65-F5344CB8AC3E}">
        <p14:creationId xmlns:p14="http://schemas.microsoft.com/office/powerpoint/2010/main" val="585042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967914"/>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2800" b="1" dirty="0">
                <a:solidFill>
                  <a:srgbClr val="000000"/>
                </a:solidFill>
                <a:latin typeface="Arial" pitchFamily="34" charset="0"/>
                <a:cs typeface="Arial" pitchFamily="34" charset="0"/>
              </a:rPr>
              <a:t>Introduction</a:t>
            </a:r>
          </a:p>
        </p:txBody>
      </p:sp>
      <p:sp>
        <p:nvSpPr>
          <p:cNvPr id="67" name="ZoneTexte 12">
            <a:extLst>
              <a:ext uri="{FF2B5EF4-FFF2-40B4-BE49-F238E27FC236}">
                <a16:creationId xmlns:a16="http://schemas.microsoft.com/office/drawing/2014/main" id="{1A2D93D2-47BC-3E47-BA85-DAE04CF444E5}"/>
              </a:ext>
            </a:extLst>
          </p:cNvPr>
          <p:cNvSpPr txBox="1"/>
          <p:nvPr/>
        </p:nvSpPr>
        <p:spPr>
          <a:xfrm>
            <a:off x="210271" y="832415"/>
            <a:ext cx="9036496" cy="700192"/>
          </a:xfrm>
          <a:prstGeom prst="rect">
            <a:avLst/>
          </a:prstGeom>
          <a:noFill/>
        </p:spPr>
        <p:txBody>
          <a:bodyPr wrap="square" rtlCol="0">
            <a:spAutoFit/>
          </a:bodyPr>
          <a:lstStyle/>
          <a:p>
            <a:pPr>
              <a:spcAft>
                <a:spcPts val="600"/>
              </a:spcAft>
            </a:pPr>
            <a:endParaRPr lang="fr-FR" sz="1050" i="1" dirty="0">
              <a:solidFill>
                <a:srgbClr val="000000"/>
              </a:solidFill>
            </a:endParaRPr>
          </a:p>
          <a:p>
            <a:pPr>
              <a:spcAft>
                <a:spcPts val="600"/>
              </a:spcAft>
              <a:buFont typeface="Courier New" pitchFamily="49" charset="0"/>
              <a:buChar char="o"/>
            </a:pPr>
            <a:r>
              <a:rPr lang="fr-FR" sz="2400" b="1" dirty="0">
                <a:solidFill>
                  <a:srgbClr val="FF6600"/>
                </a:solidFill>
              </a:rPr>
              <a:t>  </a:t>
            </a:r>
            <a:r>
              <a:rPr lang="fr-FR" sz="2000" dirty="0">
                <a:solidFill>
                  <a:srgbClr val="000000"/>
                </a:solidFill>
              </a:rPr>
              <a:t>Quelques détails pour décrire les résultats présentés aujourd'hui</a:t>
            </a:r>
          </a:p>
        </p:txBody>
      </p:sp>
      <p:pic>
        <p:nvPicPr>
          <p:cNvPr id="8" name="Image 7"/>
          <p:cNvPicPr>
            <a:picLocks noChangeAspect="1"/>
          </p:cNvPicPr>
          <p:nvPr/>
        </p:nvPicPr>
        <p:blipFill>
          <a:blip r:embed="rId3"/>
          <a:stretch>
            <a:fillRect/>
          </a:stretch>
        </p:blipFill>
        <p:spPr>
          <a:xfrm>
            <a:off x="7167154" y="0"/>
            <a:ext cx="1976846" cy="964432"/>
          </a:xfrm>
          <a:prstGeom prst="rect">
            <a:avLst/>
          </a:prstGeom>
        </p:spPr>
      </p:pic>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7320" y="1558732"/>
            <a:ext cx="761660" cy="761660"/>
          </a:xfrm>
          <a:prstGeom prst="rect">
            <a:avLst/>
          </a:prstGeom>
        </p:spPr>
      </p:pic>
      <p:pic>
        <p:nvPicPr>
          <p:cNvPr id="10" name="Immagin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9094" y="1558732"/>
            <a:ext cx="822068" cy="803961"/>
          </a:xfrm>
          <a:prstGeom prst="rect">
            <a:avLst/>
          </a:prstGeom>
        </p:spPr>
      </p:pic>
      <p:sp>
        <p:nvSpPr>
          <p:cNvPr id="11" name="CasellaDiTesto 10"/>
          <p:cNvSpPr txBox="1"/>
          <p:nvPr/>
        </p:nvSpPr>
        <p:spPr>
          <a:xfrm>
            <a:off x="0" y="2270072"/>
            <a:ext cx="4310039" cy="1754326"/>
          </a:xfrm>
          <a:prstGeom prst="rect">
            <a:avLst/>
          </a:prstGeom>
          <a:noFill/>
        </p:spPr>
        <p:txBody>
          <a:bodyPr wrap="square" rtlCol="0">
            <a:spAutoFit/>
          </a:bodyPr>
          <a:lstStyle/>
          <a:p>
            <a:pPr>
              <a:lnSpc>
                <a:spcPct val="150000"/>
              </a:lnSpc>
            </a:pPr>
            <a:r>
              <a:rPr lang="it-IT" dirty="0" err="1"/>
              <a:t>Quatre</a:t>
            </a:r>
            <a:r>
              <a:rPr lang="it-IT" dirty="0"/>
              <a:t> </a:t>
            </a:r>
            <a:r>
              <a:rPr lang="it-IT" dirty="0" err="1"/>
              <a:t>échantillonages</a:t>
            </a:r>
            <a:r>
              <a:rPr lang="it-IT" dirty="0"/>
              <a:t>: </a:t>
            </a:r>
            <a:r>
              <a:rPr lang="fr-FR" dirty="0">
                <a:solidFill>
                  <a:srgbClr val="000000"/>
                </a:solidFill>
              </a:rPr>
              <a:t>452 échantillons</a:t>
            </a:r>
          </a:p>
          <a:p>
            <a:pPr>
              <a:lnSpc>
                <a:spcPct val="150000"/>
              </a:lnSpc>
            </a:pPr>
            <a:endParaRPr lang="fr-FR" dirty="0">
              <a:solidFill>
                <a:srgbClr val="000000"/>
              </a:solidFill>
            </a:endParaRPr>
          </a:p>
          <a:p>
            <a:pPr>
              <a:lnSpc>
                <a:spcPct val="150000"/>
              </a:lnSpc>
            </a:pPr>
            <a:endParaRPr lang="it-IT" dirty="0"/>
          </a:p>
          <a:p>
            <a:pPr>
              <a:lnSpc>
                <a:spcPct val="150000"/>
              </a:lnSpc>
            </a:pPr>
            <a:endParaRPr lang="fr-FR" dirty="0"/>
          </a:p>
        </p:txBody>
      </p:sp>
      <p:sp>
        <p:nvSpPr>
          <p:cNvPr id="12" name="CasellaDiTesto 11"/>
          <p:cNvSpPr txBox="1"/>
          <p:nvPr/>
        </p:nvSpPr>
        <p:spPr>
          <a:xfrm>
            <a:off x="4912448" y="2275444"/>
            <a:ext cx="4209535" cy="1754326"/>
          </a:xfrm>
          <a:prstGeom prst="rect">
            <a:avLst/>
          </a:prstGeom>
          <a:noFill/>
        </p:spPr>
        <p:txBody>
          <a:bodyPr wrap="square" rtlCol="0">
            <a:spAutoFit/>
          </a:bodyPr>
          <a:lstStyle/>
          <a:p>
            <a:pPr>
              <a:lnSpc>
                <a:spcPct val="150000"/>
              </a:lnSpc>
            </a:pPr>
            <a:r>
              <a:rPr lang="it-IT" dirty="0" err="1"/>
              <a:t>Deux</a:t>
            </a:r>
            <a:r>
              <a:rPr lang="it-IT" dirty="0"/>
              <a:t> </a:t>
            </a:r>
            <a:r>
              <a:rPr lang="it-IT" dirty="0" err="1"/>
              <a:t>échantillonages</a:t>
            </a:r>
            <a:r>
              <a:rPr lang="it-IT" dirty="0"/>
              <a:t>: </a:t>
            </a:r>
            <a:r>
              <a:rPr lang="fr-FR" dirty="0">
                <a:solidFill>
                  <a:srgbClr val="000000"/>
                </a:solidFill>
              </a:rPr>
              <a:t>214 échantillons</a:t>
            </a:r>
          </a:p>
          <a:p>
            <a:pPr>
              <a:lnSpc>
                <a:spcPct val="150000"/>
              </a:lnSpc>
            </a:pPr>
            <a:endParaRPr lang="it-IT" dirty="0"/>
          </a:p>
          <a:p>
            <a:pPr>
              <a:lnSpc>
                <a:spcPct val="150000"/>
              </a:lnSpc>
            </a:pPr>
            <a:endParaRPr lang="it-IT" dirty="0"/>
          </a:p>
          <a:p>
            <a:pPr>
              <a:lnSpc>
                <a:spcPct val="150000"/>
              </a:lnSpc>
            </a:pPr>
            <a:endParaRPr lang="fr-FR" dirty="0"/>
          </a:p>
        </p:txBody>
      </p:sp>
      <p:graphicFrame>
        <p:nvGraphicFramePr>
          <p:cNvPr id="13" name="Tabella 12"/>
          <p:cNvGraphicFramePr>
            <a:graphicFrameLocks noGrp="1"/>
          </p:cNvGraphicFramePr>
          <p:nvPr>
            <p:extLst>
              <p:ext uri="{D42A27DB-BD31-4B8C-83A1-F6EECF244321}">
                <p14:modId xmlns:p14="http://schemas.microsoft.com/office/powerpoint/2010/main" val="2945586815"/>
              </p:ext>
            </p:extLst>
          </p:nvPr>
        </p:nvGraphicFramePr>
        <p:xfrm>
          <a:off x="123083" y="2739543"/>
          <a:ext cx="3612444" cy="736600"/>
        </p:xfrm>
        <a:graphic>
          <a:graphicData uri="http://schemas.openxmlformats.org/drawingml/2006/table">
            <a:tbl>
              <a:tblPr firstRow="1" bandRow="1">
                <a:tableStyleId>{5C22544A-7EE6-4342-B048-85BDC9FD1C3A}</a:tableStyleId>
              </a:tblPr>
              <a:tblGrid>
                <a:gridCol w="903111">
                  <a:extLst>
                    <a:ext uri="{9D8B030D-6E8A-4147-A177-3AD203B41FA5}">
                      <a16:colId xmlns:a16="http://schemas.microsoft.com/office/drawing/2014/main" val="20000"/>
                    </a:ext>
                  </a:extLst>
                </a:gridCol>
                <a:gridCol w="903111">
                  <a:extLst>
                    <a:ext uri="{9D8B030D-6E8A-4147-A177-3AD203B41FA5}">
                      <a16:colId xmlns:a16="http://schemas.microsoft.com/office/drawing/2014/main" val="20001"/>
                    </a:ext>
                  </a:extLst>
                </a:gridCol>
                <a:gridCol w="903111">
                  <a:extLst>
                    <a:ext uri="{9D8B030D-6E8A-4147-A177-3AD203B41FA5}">
                      <a16:colId xmlns:a16="http://schemas.microsoft.com/office/drawing/2014/main" val="20002"/>
                    </a:ext>
                  </a:extLst>
                </a:gridCol>
                <a:gridCol w="903111">
                  <a:extLst>
                    <a:ext uri="{9D8B030D-6E8A-4147-A177-3AD203B41FA5}">
                      <a16:colId xmlns:a16="http://schemas.microsoft.com/office/drawing/2014/main" val="20003"/>
                    </a:ext>
                  </a:extLst>
                </a:gridCol>
              </a:tblGrid>
              <a:tr h="345091">
                <a:tc>
                  <a:txBody>
                    <a:bodyPr/>
                    <a:lstStyle/>
                    <a:p>
                      <a:pPr algn="ctr"/>
                      <a:r>
                        <a:rPr lang="it-IT" dirty="0"/>
                        <a:t>10/21</a:t>
                      </a:r>
                    </a:p>
                  </a:txBody>
                  <a:tcPr/>
                </a:tc>
                <a:tc>
                  <a:txBody>
                    <a:bodyPr/>
                    <a:lstStyle/>
                    <a:p>
                      <a:pPr algn="ctr"/>
                      <a:r>
                        <a:rPr lang="it-IT" dirty="0"/>
                        <a:t>04/22</a:t>
                      </a:r>
                    </a:p>
                  </a:txBody>
                  <a:tcPr/>
                </a:tc>
                <a:tc>
                  <a:txBody>
                    <a:bodyPr/>
                    <a:lstStyle/>
                    <a:p>
                      <a:pPr algn="ctr"/>
                      <a:r>
                        <a:rPr lang="it-IT" dirty="0"/>
                        <a:t>07/22</a:t>
                      </a:r>
                    </a:p>
                  </a:txBody>
                  <a:tcPr/>
                </a:tc>
                <a:tc>
                  <a:txBody>
                    <a:bodyPr/>
                    <a:lstStyle/>
                    <a:p>
                      <a:pPr algn="ctr"/>
                      <a:r>
                        <a:rPr lang="it-IT" dirty="0"/>
                        <a:t>09/22</a:t>
                      </a:r>
                    </a:p>
                  </a:txBody>
                  <a:tcPr/>
                </a:tc>
                <a:extLst>
                  <a:ext uri="{0D108BD9-81ED-4DB2-BD59-A6C34878D82A}">
                    <a16:rowId xmlns:a16="http://schemas.microsoft.com/office/drawing/2014/main" val="10000"/>
                  </a:ext>
                </a:extLst>
              </a:tr>
              <a:tr h="370840">
                <a:tc>
                  <a:txBody>
                    <a:bodyPr/>
                    <a:lstStyle/>
                    <a:p>
                      <a:pPr algn="ctr"/>
                      <a:r>
                        <a:rPr lang="it-IT" dirty="0"/>
                        <a:t>119</a:t>
                      </a:r>
                    </a:p>
                  </a:txBody>
                  <a:tcPr/>
                </a:tc>
                <a:tc>
                  <a:txBody>
                    <a:bodyPr/>
                    <a:lstStyle/>
                    <a:p>
                      <a:pPr algn="ctr"/>
                      <a:r>
                        <a:rPr lang="it-IT" dirty="0"/>
                        <a:t>105</a:t>
                      </a:r>
                    </a:p>
                  </a:txBody>
                  <a:tcPr/>
                </a:tc>
                <a:tc>
                  <a:txBody>
                    <a:bodyPr/>
                    <a:lstStyle/>
                    <a:p>
                      <a:pPr algn="ctr"/>
                      <a:r>
                        <a:rPr lang="it-IT" dirty="0"/>
                        <a:t>108</a:t>
                      </a:r>
                    </a:p>
                  </a:txBody>
                  <a:tcPr/>
                </a:tc>
                <a:tc>
                  <a:txBody>
                    <a:bodyPr/>
                    <a:lstStyle/>
                    <a:p>
                      <a:pPr algn="ctr"/>
                      <a:r>
                        <a:rPr lang="it-IT" dirty="0"/>
                        <a:t>120</a:t>
                      </a:r>
                    </a:p>
                  </a:txBody>
                  <a:tcPr/>
                </a:tc>
                <a:extLst>
                  <a:ext uri="{0D108BD9-81ED-4DB2-BD59-A6C34878D82A}">
                    <a16:rowId xmlns:a16="http://schemas.microsoft.com/office/drawing/2014/main" val="10001"/>
                  </a:ext>
                </a:extLst>
              </a:tr>
            </a:tbl>
          </a:graphicData>
        </a:graphic>
      </p:graphicFrame>
      <p:graphicFrame>
        <p:nvGraphicFramePr>
          <p:cNvPr id="15" name="Tabella 14"/>
          <p:cNvGraphicFramePr>
            <a:graphicFrameLocks noGrp="1"/>
          </p:cNvGraphicFramePr>
          <p:nvPr>
            <p:extLst>
              <p:ext uri="{D42A27DB-BD31-4B8C-83A1-F6EECF244321}">
                <p14:modId xmlns:p14="http://schemas.microsoft.com/office/powerpoint/2010/main" val="1075173043"/>
              </p:ext>
            </p:extLst>
          </p:nvPr>
        </p:nvGraphicFramePr>
        <p:xfrm>
          <a:off x="5550160" y="2737230"/>
          <a:ext cx="2709333" cy="736600"/>
        </p:xfrm>
        <a:graphic>
          <a:graphicData uri="http://schemas.openxmlformats.org/drawingml/2006/table">
            <a:tbl>
              <a:tblPr firstRow="1" bandRow="1">
                <a:tableStyleId>{5C22544A-7EE6-4342-B048-85BDC9FD1C3A}</a:tableStyleId>
              </a:tblPr>
              <a:tblGrid>
                <a:gridCol w="903111">
                  <a:extLst>
                    <a:ext uri="{9D8B030D-6E8A-4147-A177-3AD203B41FA5}">
                      <a16:colId xmlns:a16="http://schemas.microsoft.com/office/drawing/2014/main" val="20000"/>
                    </a:ext>
                  </a:extLst>
                </a:gridCol>
                <a:gridCol w="903111">
                  <a:extLst>
                    <a:ext uri="{9D8B030D-6E8A-4147-A177-3AD203B41FA5}">
                      <a16:colId xmlns:a16="http://schemas.microsoft.com/office/drawing/2014/main" val="20001"/>
                    </a:ext>
                  </a:extLst>
                </a:gridCol>
                <a:gridCol w="903111">
                  <a:extLst>
                    <a:ext uri="{9D8B030D-6E8A-4147-A177-3AD203B41FA5}">
                      <a16:colId xmlns:a16="http://schemas.microsoft.com/office/drawing/2014/main" val="20002"/>
                    </a:ext>
                  </a:extLst>
                </a:gridCol>
              </a:tblGrid>
              <a:tr h="345091">
                <a:tc>
                  <a:txBody>
                    <a:bodyPr/>
                    <a:lstStyle/>
                    <a:p>
                      <a:pPr algn="ctr"/>
                      <a:r>
                        <a:rPr lang="it-IT" dirty="0"/>
                        <a:t>10/21</a:t>
                      </a:r>
                    </a:p>
                  </a:txBody>
                  <a:tcPr/>
                </a:tc>
                <a:tc>
                  <a:txBody>
                    <a:bodyPr/>
                    <a:lstStyle/>
                    <a:p>
                      <a:pPr algn="ctr"/>
                      <a:r>
                        <a:rPr lang="it-IT" dirty="0"/>
                        <a:t>03/22</a:t>
                      </a:r>
                    </a:p>
                  </a:txBody>
                  <a:tcPr/>
                </a:tc>
                <a:tc>
                  <a:txBody>
                    <a:bodyPr/>
                    <a:lstStyle/>
                    <a:p>
                      <a:pPr algn="ctr"/>
                      <a:r>
                        <a:rPr lang="it-IT" dirty="0"/>
                        <a:t>06/22</a:t>
                      </a:r>
                    </a:p>
                  </a:txBody>
                  <a:tcPr/>
                </a:tc>
                <a:extLst>
                  <a:ext uri="{0D108BD9-81ED-4DB2-BD59-A6C34878D82A}">
                    <a16:rowId xmlns:a16="http://schemas.microsoft.com/office/drawing/2014/main" val="10000"/>
                  </a:ext>
                </a:extLst>
              </a:tr>
              <a:tr h="370840">
                <a:tc>
                  <a:txBody>
                    <a:bodyPr/>
                    <a:lstStyle/>
                    <a:p>
                      <a:pPr algn="ctr"/>
                      <a:r>
                        <a:rPr lang="it-IT" dirty="0"/>
                        <a:t>120</a:t>
                      </a:r>
                    </a:p>
                  </a:txBody>
                  <a:tcPr/>
                </a:tc>
                <a:tc>
                  <a:txBody>
                    <a:bodyPr/>
                    <a:lstStyle/>
                    <a:p>
                      <a:pPr algn="ctr"/>
                      <a:r>
                        <a:rPr lang="it-IT" dirty="0"/>
                        <a:t>-</a:t>
                      </a:r>
                    </a:p>
                  </a:txBody>
                  <a:tcPr/>
                </a:tc>
                <a:tc>
                  <a:txBody>
                    <a:bodyPr/>
                    <a:lstStyle/>
                    <a:p>
                      <a:pPr algn="ctr"/>
                      <a:r>
                        <a:rPr lang="it-IT" dirty="0"/>
                        <a:t>94</a:t>
                      </a:r>
                    </a:p>
                  </a:txBody>
                  <a:tcPr/>
                </a:tc>
                <a:extLst>
                  <a:ext uri="{0D108BD9-81ED-4DB2-BD59-A6C34878D82A}">
                    <a16:rowId xmlns:a16="http://schemas.microsoft.com/office/drawing/2014/main" val="10001"/>
                  </a:ext>
                </a:extLst>
              </a:tr>
            </a:tbl>
          </a:graphicData>
        </a:graphic>
      </p:graphicFrame>
      <p:grpSp>
        <p:nvGrpSpPr>
          <p:cNvPr id="2" name="Gruppo 1"/>
          <p:cNvGrpSpPr/>
          <p:nvPr/>
        </p:nvGrpSpPr>
        <p:grpSpPr>
          <a:xfrm>
            <a:off x="338795" y="3517647"/>
            <a:ext cx="3076800" cy="361965"/>
            <a:chOff x="549054" y="6475872"/>
            <a:chExt cx="3076800" cy="361965"/>
          </a:xfrm>
        </p:grpSpPr>
        <p:pic>
          <p:nvPicPr>
            <p:cNvPr id="14" name="Immagine 13"/>
            <p:cNvPicPr>
              <a:picLocks noChangeAspect="1"/>
            </p:cNvPicPr>
            <p:nvPr/>
          </p:nvPicPr>
          <p:blipFill rotWithShape="1">
            <a:blip r:embed="rId6"/>
            <a:srcRect l="17290" t="10702" r="17845"/>
            <a:stretch/>
          </p:blipFill>
          <p:spPr>
            <a:xfrm>
              <a:off x="1548475" y="6522465"/>
              <a:ext cx="241462" cy="315372"/>
            </a:xfrm>
            <a:prstGeom prst="rect">
              <a:avLst/>
            </a:prstGeom>
          </p:spPr>
        </p:pic>
        <p:pic>
          <p:nvPicPr>
            <p:cNvPr id="19" name="Immagine 18">
              <a:extLst>
                <a:ext uri="{FF2B5EF4-FFF2-40B4-BE49-F238E27FC236}">
                  <a16:creationId xmlns:a16="http://schemas.microsoft.com/office/drawing/2014/main" id="{6B2A86EF-C020-BC4E-64B1-5CA5A466A2C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455" r="11090" b="3552"/>
            <a:stretch/>
          </p:blipFill>
          <p:spPr>
            <a:xfrm>
              <a:off x="3308318" y="6518118"/>
              <a:ext cx="317536" cy="277471"/>
            </a:xfrm>
            <a:prstGeom prst="rect">
              <a:avLst/>
            </a:prstGeom>
          </p:spPr>
        </p:pic>
        <p:pic>
          <p:nvPicPr>
            <p:cNvPr id="20" name="Immagine 19">
              <a:extLst>
                <a:ext uri="{FF2B5EF4-FFF2-40B4-BE49-F238E27FC236}">
                  <a16:creationId xmlns:a16="http://schemas.microsoft.com/office/drawing/2014/main" id="{CC2527A4-4BED-DCBB-68ED-126C913C40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195" t="17197" r="17196" b="16261"/>
            <a:stretch/>
          </p:blipFill>
          <p:spPr>
            <a:xfrm>
              <a:off x="2483869" y="6475872"/>
              <a:ext cx="252151" cy="361965"/>
            </a:xfrm>
            <a:prstGeom prst="rect">
              <a:avLst/>
            </a:prstGeom>
          </p:spPr>
        </p:pic>
        <p:pic>
          <p:nvPicPr>
            <p:cNvPr id="22" name="Immagine 21">
              <a:extLst>
                <a:ext uri="{FF2B5EF4-FFF2-40B4-BE49-F238E27FC236}">
                  <a16:creationId xmlns:a16="http://schemas.microsoft.com/office/drawing/2014/main" id="{6B2A86EF-C020-BC4E-64B1-5CA5A466A2C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455" r="11090" b="3552"/>
            <a:stretch/>
          </p:blipFill>
          <p:spPr>
            <a:xfrm>
              <a:off x="549054" y="6475872"/>
              <a:ext cx="317536" cy="277471"/>
            </a:xfrm>
            <a:prstGeom prst="rect">
              <a:avLst/>
            </a:prstGeom>
          </p:spPr>
        </p:pic>
      </p:grpSp>
      <p:grpSp>
        <p:nvGrpSpPr>
          <p:cNvPr id="3" name="Gruppo 2"/>
          <p:cNvGrpSpPr/>
          <p:nvPr/>
        </p:nvGrpSpPr>
        <p:grpSpPr>
          <a:xfrm>
            <a:off x="5860770" y="3517645"/>
            <a:ext cx="2088112" cy="361965"/>
            <a:chOff x="5907767" y="6474186"/>
            <a:chExt cx="2088112" cy="361965"/>
          </a:xfrm>
        </p:grpSpPr>
        <p:pic>
          <p:nvPicPr>
            <p:cNvPr id="23" name="Immagine 22">
              <a:extLst>
                <a:ext uri="{FF2B5EF4-FFF2-40B4-BE49-F238E27FC236}">
                  <a16:creationId xmlns:a16="http://schemas.microsoft.com/office/drawing/2014/main" id="{6B2A86EF-C020-BC4E-64B1-5CA5A466A2C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455" r="11090" b="3552"/>
            <a:stretch/>
          </p:blipFill>
          <p:spPr>
            <a:xfrm>
              <a:off x="5907767" y="6516434"/>
              <a:ext cx="317536" cy="277471"/>
            </a:xfrm>
            <a:prstGeom prst="rect">
              <a:avLst/>
            </a:prstGeom>
          </p:spPr>
        </p:pic>
        <p:pic>
          <p:nvPicPr>
            <p:cNvPr id="24" name="Immagine 23">
              <a:extLst>
                <a:ext uri="{FF2B5EF4-FFF2-40B4-BE49-F238E27FC236}">
                  <a16:creationId xmlns:a16="http://schemas.microsoft.com/office/drawing/2014/main" id="{CC2527A4-4BED-DCBB-68ED-126C913C40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195" t="17197" r="17196" b="16261"/>
            <a:stretch/>
          </p:blipFill>
          <p:spPr>
            <a:xfrm>
              <a:off x="7743728" y="6474186"/>
              <a:ext cx="252151" cy="361965"/>
            </a:xfrm>
            <a:prstGeom prst="rect">
              <a:avLst/>
            </a:prstGeom>
          </p:spPr>
        </p:pic>
      </p:grpSp>
      <p:grpSp>
        <p:nvGrpSpPr>
          <p:cNvPr id="4" name="Gruppo 3"/>
          <p:cNvGrpSpPr/>
          <p:nvPr/>
        </p:nvGrpSpPr>
        <p:grpSpPr>
          <a:xfrm>
            <a:off x="3626136" y="4701438"/>
            <a:ext cx="1565703" cy="732983"/>
            <a:chOff x="3830302" y="3836072"/>
            <a:chExt cx="1565703" cy="732983"/>
          </a:xfrm>
        </p:grpSpPr>
        <p:pic>
          <p:nvPicPr>
            <p:cNvPr id="25" name="Immagin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30302" y="3837365"/>
              <a:ext cx="709721" cy="731690"/>
            </a:xfrm>
            <a:prstGeom prst="rect">
              <a:avLst/>
            </a:prstGeom>
          </p:spPr>
        </p:pic>
        <p:pic>
          <p:nvPicPr>
            <p:cNvPr id="26" name="Immagin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05814" y="3836072"/>
              <a:ext cx="690191" cy="721895"/>
            </a:xfrm>
            <a:prstGeom prst="rect">
              <a:avLst/>
            </a:prstGeom>
          </p:spPr>
        </p:pic>
      </p:grpSp>
      <p:sp>
        <p:nvSpPr>
          <p:cNvPr id="5" name="CasellaDiTesto 4"/>
          <p:cNvSpPr txBox="1"/>
          <p:nvPr/>
        </p:nvSpPr>
        <p:spPr>
          <a:xfrm>
            <a:off x="2117848" y="4212872"/>
            <a:ext cx="4845173" cy="464871"/>
          </a:xfrm>
          <a:prstGeom prst="rect">
            <a:avLst/>
          </a:prstGeom>
          <a:noFill/>
        </p:spPr>
        <p:txBody>
          <a:bodyPr wrap="none" rtlCol="0">
            <a:spAutoFit/>
          </a:bodyPr>
          <a:lstStyle/>
          <a:p>
            <a:pPr>
              <a:lnSpc>
                <a:spcPct val="150000"/>
              </a:lnSpc>
            </a:pPr>
            <a:r>
              <a:rPr lang="fr-FR" dirty="0"/>
              <a:t>Deux conditions d’hivernage: montagne et plaine </a:t>
            </a:r>
          </a:p>
        </p:txBody>
      </p:sp>
      <p:sp>
        <p:nvSpPr>
          <p:cNvPr id="6" name="CasellaDiTesto 5"/>
          <p:cNvSpPr txBox="1"/>
          <p:nvPr/>
        </p:nvSpPr>
        <p:spPr>
          <a:xfrm>
            <a:off x="2196030" y="5784763"/>
            <a:ext cx="4228017" cy="369332"/>
          </a:xfrm>
          <a:prstGeom prst="rect">
            <a:avLst/>
          </a:prstGeom>
          <a:noFill/>
        </p:spPr>
        <p:txBody>
          <a:bodyPr wrap="none" rtlCol="0">
            <a:spAutoFit/>
          </a:bodyPr>
          <a:lstStyle/>
          <a:p>
            <a:r>
              <a:rPr lang="fr-FR" dirty="0"/>
              <a:t>Deux traitements : encagées/non encagées</a:t>
            </a:r>
            <a:endParaRPr lang="it-IT" dirty="0"/>
          </a:p>
        </p:txBody>
      </p:sp>
      <p:pic>
        <p:nvPicPr>
          <p:cNvPr id="7" name="Image 9">
            <a:extLst>
              <a:ext uri="{FF2B5EF4-FFF2-40B4-BE49-F238E27FC236}">
                <a16:creationId xmlns:a16="http://schemas.microsoft.com/office/drawing/2014/main" id="{95B29636-2FBF-F282-BF9C-BEB18CA25804}"/>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6112568" y="89163"/>
            <a:ext cx="784860" cy="784860"/>
          </a:xfrm>
          <a:prstGeom prst="rect">
            <a:avLst/>
          </a:prstGeom>
          <a:noFill/>
          <a:ln>
            <a:noFill/>
          </a:ln>
        </p:spPr>
      </p:pic>
    </p:spTree>
    <p:extLst>
      <p:ext uri="{BB962C8B-B14F-4D97-AF65-F5344CB8AC3E}">
        <p14:creationId xmlns:p14="http://schemas.microsoft.com/office/powerpoint/2010/main" val="3188824061"/>
      </p:ext>
    </p:extLst>
  </p:cSld>
  <p:clrMapOvr>
    <a:masterClrMapping/>
  </p:clrMapOvr>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8543</TotalTime>
  <Words>2466</Words>
  <Application>Microsoft Office PowerPoint</Application>
  <PresentationFormat>Affichage à l'écran (4:3)</PresentationFormat>
  <Paragraphs>324</Paragraphs>
  <Slides>19</Slides>
  <Notes>19</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19</vt:i4>
      </vt:variant>
    </vt:vector>
  </HeadingPairs>
  <TitlesOfParts>
    <vt:vector size="25" baseType="lpstr">
      <vt:lpstr>MS PGothic</vt:lpstr>
      <vt:lpstr>Arial</vt:lpstr>
      <vt:lpstr>Calibri</vt:lpstr>
      <vt:lpstr>Courier New</vt:lpstr>
      <vt:lpstr>Times New Roman</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Lea Tison</dc:creator>
  <cp:lastModifiedBy>Guillaume Kairo</cp:lastModifiedBy>
  <cp:revision>364</cp:revision>
  <dcterms:created xsi:type="dcterms:W3CDTF">2018-11-05T10:02:09Z</dcterms:created>
  <dcterms:modified xsi:type="dcterms:W3CDTF">2024-01-11T08:12:31Z</dcterms:modified>
</cp:coreProperties>
</file>