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523" r:id="rId2"/>
    <p:sldId id="451" r:id="rId3"/>
    <p:sldId id="529" r:id="rId4"/>
    <p:sldId id="525" r:id="rId5"/>
    <p:sldId id="528" r:id="rId6"/>
    <p:sldId id="526" r:id="rId7"/>
    <p:sldId id="52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>
    <p:extLst/>
  </p:cmAuthor>
  <p:cmAuthor id="1" name="F.Mondet" initials="UdMO" lastIdx="10" clrIdx="0">
    <p:extLst/>
  </p:cmAuthor>
  <p:cmAuthor id="8" name="F.Mondet" initials="UdMO [8]" lastIdx="1" clrIdx="7">
    <p:extLst/>
  </p:cmAuthor>
  <p:cmAuthor id="2" name="F.Mondet" initials="UdMO [2]" lastIdx="1" clrIdx="1">
    <p:extLst/>
  </p:cmAuthor>
  <p:cmAuthor id="9" name="F.Mondet" initials="UdMO [9]" lastIdx="1" clrIdx="8">
    <p:extLst/>
  </p:cmAuthor>
  <p:cmAuthor id="3" name="F.Mondet" initials="UdMO [3]" lastIdx="1" clrIdx="2">
    <p:extLst/>
  </p:cmAuthor>
  <p:cmAuthor id="10" name="F.Mondet" initials="UdMO [10]" lastIdx="1" clrIdx="9">
    <p:extLst/>
  </p:cmAuthor>
  <p:cmAuthor id="4" name="F.Mondet" initials="UdMO [4]" lastIdx="1" clrIdx="3">
    <p:extLst/>
  </p:cmAuthor>
  <p:cmAuthor id="11" name="Lea Tison" initials="LT" lastIdx="2" clrIdx="10">
    <p:extLst/>
  </p:cmAuthor>
  <p:cmAuthor id="5" name="F.Mondet" initials="UdMO [5]" lastIdx="1" clrIdx="4">
    <p:extLst/>
  </p:cmAuthor>
  <p:cmAuthor id="6" name="F.Mondet" initials="UdMO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767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894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13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99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emf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98007" y="1662875"/>
            <a:ext cx="7713598" cy="172819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d’un hivernage en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montagne et d’un encagement hivernal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survie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colonies ?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: 11 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2024</a:t>
            </a:r>
            <a:endParaRPr lang="fr-FR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377" y="3832940"/>
            <a:ext cx="1503067" cy="1503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587" y="3826230"/>
            <a:ext cx="1503067" cy="15097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32" y="5722907"/>
            <a:ext cx="4121773" cy="3997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104" y="3885673"/>
            <a:ext cx="1205556" cy="1536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7497" y="3240323"/>
            <a:ext cx="4633362" cy="310922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2" y="1654742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487687" y="2329350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3" y="13807"/>
            <a:ext cx="600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 pertes de colonies liées aux stratégies de lutte contre Varroa ?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76992"/>
            <a:ext cx="9036496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Définitions des pertes :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Colonies mortes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Colonies jugées NON-VALEUR par les apiculteurs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(population faible ou absence de développement )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Bilan des mortalités :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Sortie d’hiver (début mars)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Avant miellée d’été (juin)</a:t>
            </a:r>
            <a:r>
              <a:rPr lang="fr-FR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5" y="3080656"/>
            <a:ext cx="4589417" cy="34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3" y="13807"/>
            <a:ext cx="600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Tableau bilan des mortalités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76992"/>
            <a:ext cx="903649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1261000"/>
            <a:ext cx="88011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1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678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Lieu d’hivernage et survie : </a:t>
            </a:r>
          </a:p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années 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&amp; 2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245581" y="5383525"/>
            <a:ext cx="873169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 </a:t>
            </a:r>
            <a:r>
              <a:rPr lang="fr-FR" sz="2000" dirty="0" smtClean="0">
                <a:solidFill>
                  <a:srgbClr val="000000"/>
                </a:solidFill>
              </a:rPr>
              <a:t>Pas d’impact de l’hivernage en montagne sur la survie des colonies</a:t>
            </a:r>
            <a:endParaRPr lang="fr-FR" sz="20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Mortalité printanière moindre en Italie qu’en France sans lien avec la </a:t>
            </a:r>
            <a:r>
              <a:rPr lang="fr-FR" sz="2000" dirty="0" err="1" smtClean="0">
                <a:solidFill>
                  <a:srgbClr val="000000"/>
                </a:solidFill>
              </a:rPr>
              <a:t>strtégie</a:t>
            </a:r>
            <a:r>
              <a:rPr lang="fr-FR" sz="2000" dirty="0" smtClean="0">
                <a:solidFill>
                  <a:srgbClr val="000000"/>
                </a:solidFill>
              </a:rPr>
              <a:t> d’hivernage</a:t>
            </a:r>
            <a:r>
              <a:rPr lang="fr-FR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b="49740"/>
          <a:stretch/>
        </p:blipFill>
        <p:spPr>
          <a:xfrm>
            <a:off x="609470" y="1186254"/>
            <a:ext cx="8003916" cy="40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107504" y="13807"/>
            <a:ext cx="678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Encagement et survie : </a:t>
            </a:r>
          </a:p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années 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&amp; 2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t="49428"/>
          <a:stretch/>
        </p:blipFill>
        <p:spPr>
          <a:xfrm>
            <a:off x="597647" y="1213325"/>
            <a:ext cx="8027562" cy="4076309"/>
          </a:xfrm>
          <a:prstGeom prst="rect">
            <a:avLst/>
          </a:prstGeom>
        </p:spPr>
      </p:pic>
      <p:sp>
        <p:nvSpPr>
          <p:cNvPr id="12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245581" y="5383525"/>
            <a:ext cx="873169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 </a:t>
            </a:r>
            <a:r>
              <a:rPr lang="fr-FR" sz="2000" dirty="0" smtClean="0">
                <a:solidFill>
                  <a:srgbClr val="000000"/>
                </a:solidFill>
              </a:rPr>
              <a:t>Pas d’impact de l’encagement sur la survie des colonies</a:t>
            </a:r>
            <a:endParaRPr lang="fr-FR" sz="20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Mortalité printanière moindre en Italie qu’en France sans lien avec la stratégie d’encagement</a:t>
            </a:r>
            <a:r>
              <a:rPr lang="fr-FR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992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678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74171" y="1891386"/>
            <a:ext cx="87956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fr-FR" sz="1400" i="1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3200" dirty="0" smtClean="0">
                <a:solidFill>
                  <a:srgbClr val="000000"/>
                </a:solidFill>
              </a:rPr>
              <a:t>Pas d’impact négatif des stratégies de lutte contre Varroa en hiver  </a:t>
            </a:r>
          </a:p>
          <a:p>
            <a:pPr algn="ctr">
              <a:spcAft>
                <a:spcPts val="600"/>
              </a:spcAft>
            </a:pPr>
            <a:r>
              <a:rPr lang="fr-FR" sz="3200" dirty="0" smtClean="0">
                <a:solidFill>
                  <a:srgbClr val="000000"/>
                </a:solidFill>
              </a:rPr>
              <a:t>(Encagement hivernal </a:t>
            </a:r>
            <a:r>
              <a:rPr lang="fr-FR" sz="3200" dirty="0" smtClean="0">
                <a:solidFill>
                  <a:srgbClr val="000000"/>
                </a:solidFill>
              </a:rPr>
              <a:t>et hivernage en montagne) </a:t>
            </a:r>
            <a:r>
              <a:rPr lang="fr-FR" sz="3200" dirty="0" smtClean="0">
                <a:solidFill>
                  <a:srgbClr val="000000"/>
                </a:solidFill>
              </a:rPr>
              <a:t>sur la survie des colonies </a:t>
            </a:r>
            <a:r>
              <a:rPr lang="fr-FR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0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1" y="1675834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1553229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18" y="4350097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728" y="4343387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3" y="6240064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5" y="4402830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638" y="3757480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8147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670</Words>
  <Application>Microsoft Office PowerPoint</Application>
  <PresentationFormat>Affichage à l'écran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Courier New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Guillaume Kairo</cp:lastModifiedBy>
  <cp:revision>323</cp:revision>
  <dcterms:created xsi:type="dcterms:W3CDTF">2018-11-05T10:02:09Z</dcterms:created>
  <dcterms:modified xsi:type="dcterms:W3CDTF">2024-01-10T17:54:55Z</dcterms:modified>
</cp:coreProperties>
</file>