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523" r:id="rId2"/>
    <p:sldId id="549" r:id="rId3"/>
    <p:sldId id="550" r:id="rId4"/>
    <p:sldId id="551" r:id="rId5"/>
    <p:sldId id="525" r:id="rId6"/>
    <p:sldId id="529" r:id="rId7"/>
    <p:sldId id="526" r:id="rId8"/>
    <p:sldId id="531" r:id="rId9"/>
    <p:sldId id="555" r:id="rId10"/>
    <p:sldId id="554" r:id="rId11"/>
    <p:sldId id="524" r:id="rId12"/>
    <p:sldId id="539" r:id="rId13"/>
    <p:sldId id="540" r:id="rId14"/>
    <p:sldId id="552" r:id="rId15"/>
    <p:sldId id="553" r:id="rId16"/>
    <p:sldId id="537" r:id="rId17"/>
    <p:sldId id="53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.Mondet" initials="UdMO [7]" lastIdx="1" clrIdx="6"/>
  <p:cmAuthor id="1" name="F.Mondet" initials="UdMO" lastIdx="10" clrIdx="0"/>
  <p:cmAuthor id="8" name="F.Mondet" initials="UdMO [8]" lastIdx="1" clrIdx="7"/>
  <p:cmAuthor id="2" name="F.Mondet" initials="UdMO [2]" lastIdx="1" clrIdx="1"/>
  <p:cmAuthor id="9" name="F.Mondet" initials="UdMO [9]" lastIdx="1" clrIdx="8"/>
  <p:cmAuthor id="3" name="F.Mondet" initials="UdMO [3]" lastIdx="1" clrIdx="2"/>
  <p:cmAuthor id="10" name="F.Mondet" initials="UdMO [10]" lastIdx="1" clrIdx="9"/>
  <p:cmAuthor id="4" name="F.Mondet" initials="UdMO [4]" lastIdx="1" clrIdx="3"/>
  <p:cmAuthor id="11" name="Lea Tison" initials="LT" lastIdx="2" clrIdx="10"/>
  <p:cmAuthor id="5" name="F.Mondet" initials="UdMO [5]" lastIdx="1" clrIdx="4"/>
  <p:cmAuthor id="6" name="F.Mondet" initials="UdMO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5196" autoAdjust="0"/>
  </p:normalViewPr>
  <p:slideViewPr>
    <p:cSldViewPr snapToGrid="0">
      <p:cViewPr varScale="1">
        <p:scale>
          <a:sx n="75" d="100"/>
          <a:sy n="75" d="100"/>
        </p:scale>
        <p:origin x="43" y="19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eon\Desktop\Apinverno%20evento%20finale%20-%20figure\CALDIROLA(1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'CALDIROLA(1)'!$B$1</c:f>
              <c:strCache>
                <c:ptCount val="1"/>
                <c:pt idx="0">
                  <c:v>Precipitazione (mm)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'CALDIROLA(1)'!$A$2:$A$183</c:f>
              <c:numCache>
                <c:formatCode>m/d/yyyy</c:formatCode>
                <c:ptCount val="182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  <c:pt idx="96">
                  <c:v>44566</c:v>
                </c:pt>
                <c:pt idx="97">
                  <c:v>44567</c:v>
                </c:pt>
                <c:pt idx="98">
                  <c:v>44568</c:v>
                </c:pt>
                <c:pt idx="99">
                  <c:v>44569</c:v>
                </c:pt>
                <c:pt idx="100">
                  <c:v>44570</c:v>
                </c:pt>
                <c:pt idx="101">
                  <c:v>44571</c:v>
                </c:pt>
                <c:pt idx="102">
                  <c:v>44572</c:v>
                </c:pt>
                <c:pt idx="103">
                  <c:v>44573</c:v>
                </c:pt>
                <c:pt idx="104">
                  <c:v>44574</c:v>
                </c:pt>
                <c:pt idx="105">
                  <c:v>44575</c:v>
                </c:pt>
                <c:pt idx="106">
                  <c:v>44576</c:v>
                </c:pt>
                <c:pt idx="107">
                  <c:v>44577</c:v>
                </c:pt>
                <c:pt idx="108">
                  <c:v>44578</c:v>
                </c:pt>
                <c:pt idx="109">
                  <c:v>44579</c:v>
                </c:pt>
                <c:pt idx="110">
                  <c:v>44580</c:v>
                </c:pt>
                <c:pt idx="111">
                  <c:v>44581</c:v>
                </c:pt>
                <c:pt idx="112">
                  <c:v>44582</c:v>
                </c:pt>
                <c:pt idx="113">
                  <c:v>44583</c:v>
                </c:pt>
                <c:pt idx="114">
                  <c:v>44584</c:v>
                </c:pt>
                <c:pt idx="115">
                  <c:v>44585</c:v>
                </c:pt>
                <c:pt idx="116">
                  <c:v>44586</c:v>
                </c:pt>
                <c:pt idx="117">
                  <c:v>44587</c:v>
                </c:pt>
                <c:pt idx="118">
                  <c:v>44588</c:v>
                </c:pt>
                <c:pt idx="119">
                  <c:v>44589</c:v>
                </c:pt>
                <c:pt idx="120">
                  <c:v>44590</c:v>
                </c:pt>
                <c:pt idx="121">
                  <c:v>44591</c:v>
                </c:pt>
                <c:pt idx="122">
                  <c:v>44592</c:v>
                </c:pt>
                <c:pt idx="123">
                  <c:v>44593</c:v>
                </c:pt>
                <c:pt idx="124">
                  <c:v>44594</c:v>
                </c:pt>
                <c:pt idx="125">
                  <c:v>44595</c:v>
                </c:pt>
                <c:pt idx="126">
                  <c:v>44596</c:v>
                </c:pt>
                <c:pt idx="127">
                  <c:v>44597</c:v>
                </c:pt>
                <c:pt idx="128">
                  <c:v>44598</c:v>
                </c:pt>
                <c:pt idx="129">
                  <c:v>44599</c:v>
                </c:pt>
                <c:pt idx="130">
                  <c:v>44600</c:v>
                </c:pt>
                <c:pt idx="131">
                  <c:v>44601</c:v>
                </c:pt>
                <c:pt idx="132">
                  <c:v>44602</c:v>
                </c:pt>
                <c:pt idx="133">
                  <c:v>44603</c:v>
                </c:pt>
                <c:pt idx="134">
                  <c:v>44604</c:v>
                </c:pt>
                <c:pt idx="135">
                  <c:v>44605</c:v>
                </c:pt>
                <c:pt idx="136">
                  <c:v>44606</c:v>
                </c:pt>
                <c:pt idx="137">
                  <c:v>44607</c:v>
                </c:pt>
                <c:pt idx="138">
                  <c:v>44608</c:v>
                </c:pt>
                <c:pt idx="139">
                  <c:v>44609</c:v>
                </c:pt>
                <c:pt idx="140">
                  <c:v>44610</c:v>
                </c:pt>
                <c:pt idx="141">
                  <c:v>44611</c:v>
                </c:pt>
                <c:pt idx="142">
                  <c:v>44612</c:v>
                </c:pt>
                <c:pt idx="143">
                  <c:v>44613</c:v>
                </c:pt>
                <c:pt idx="144">
                  <c:v>44614</c:v>
                </c:pt>
                <c:pt idx="145">
                  <c:v>44615</c:v>
                </c:pt>
                <c:pt idx="146">
                  <c:v>44616</c:v>
                </c:pt>
                <c:pt idx="147">
                  <c:v>44617</c:v>
                </c:pt>
                <c:pt idx="148">
                  <c:v>44618</c:v>
                </c:pt>
                <c:pt idx="149">
                  <c:v>44619</c:v>
                </c:pt>
                <c:pt idx="150">
                  <c:v>44620</c:v>
                </c:pt>
                <c:pt idx="151">
                  <c:v>44621</c:v>
                </c:pt>
                <c:pt idx="152">
                  <c:v>44622</c:v>
                </c:pt>
                <c:pt idx="153">
                  <c:v>44623</c:v>
                </c:pt>
                <c:pt idx="154">
                  <c:v>44624</c:v>
                </c:pt>
                <c:pt idx="155">
                  <c:v>44625</c:v>
                </c:pt>
                <c:pt idx="156">
                  <c:v>44626</c:v>
                </c:pt>
                <c:pt idx="157">
                  <c:v>44627</c:v>
                </c:pt>
                <c:pt idx="158">
                  <c:v>44628</c:v>
                </c:pt>
                <c:pt idx="159">
                  <c:v>44629</c:v>
                </c:pt>
                <c:pt idx="160">
                  <c:v>44630</c:v>
                </c:pt>
                <c:pt idx="161">
                  <c:v>44631</c:v>
                </c:pt>
                <c:pt idx="162">
                  <c:v>44632</c:v>
                </c:pt>
                <c:pt idx="163">
                  <c:v>44633</c:v>
                </c:pt>
                <c:pt idx="164">
                  <c:v>44634</c:v>
                </c:pt>
                <c:pt idx="165">
                  <c:v>44635</c:v>
                </c:pt>
                <c:pt idx="166">
                  <c:v>44636</c:v>
                </c:pt>
                <c:pt idx="167">
                  <c:v>44637</c:v>
                </c:pt>
                <c:pt idx="168">
                  <c:v>44638</c:v>
                </c:pt>
                <c:pt idx="169">
                  <c:v>44639</c:v>
                </c:pt>
                <c:pt idx="170">
                  <c:v>44640</c:v>
                </c:pt>
                <c:pt idx="171">
                  <c:v>44641</c:v>
                </c:pt>
                <c:pt idx="172">
                  <c:v>44642</c:v>
                </c:pt>
                <c:pt idx="173">
                  <c:v>44643</c:v>
                </c:pt>
                <c:pt idx="174">
                  <c:v>44644</c:v>
                </c:pt>
                <c:pt idx="175">
                  <c:v>44645</c:v>
                </c:pt>
                <c:pt idx="176">
                  <c:v>44646</c:v>
                </c:pt>
                <c:pt idx="177">
                  <c:v>44647</c:v>
                </c:pt>
                <c:pt idx="178">
                  <c:v>44648</c:v>
                </c:pt>
                <c:pt idx="179">
                  <c:v>44649</c:v>
                </c:pt>
                <c:pt idx="180">
                  <c:v>44650</c:v>
                </c:pt>
                <c:pt idx="181">
                  <c:v>44651</c:v>
                </c:pt>
              </c:numCache>
            </c:numRef>
          </c:cat>
          <c:val>
            <c:numRef>
              <c:f>'CALDIROLA(1)'!$B$2:$B$183</c:f>
              <c:numCache>
                <c:formatCode>General</c:formatCode>
                <c:ptCount val="182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101.4</c:v>
                </c:pt>
                <c:pt idx="4">
                  <c:v>3.2</c:v>
                </c:pt>
                <c:pt idx="5">
                  <c:v>21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</c:v>
                </c:pt>
                <c:pt idx="20">
                  <c:v>1.8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1.8</c:v>
                </c:pt>
                <c:pt idx="30">
                  <c:v>0.4</c:v>
                </c:pt>
                <c:pt idx="31">
                  <c:v>26.4</c:v>
                </c:pt>
                <c:pt idx="32">
                  <c:v>0</c:v>
                </c:pt>
                <c:pt idx="33">
                  <c:v>32.799999999999997</c:v>
                </c:pt>
                <c:pt idx="34">
                  <c:v>7.4</c:v>
                </c:pt>
                <c:pt idx="35">
                  <c:v>0</c:v>
                </c:pt>
                <c:pt idx="36">
                  <c:v>0</c:v>
                </c:pt>
                <c:pt idx="37">
                  <c:v>3.4</c:v>
                </c:pt>
                <c:pt idx="38">
                  <c:v>0</c:v>
                </c:pt>
                <c:pt idx="39">
                  <c:v>1.4</c:v>
                </c:pt>
                <c:pt idx="40">
                  <c:v>1.6</c:v>
                </c:pt>
                <c:pt idx="41">
                  <c:v>0.2</c:v>
                </c:pt>
                <c:pt idx="42">
                  <c:v>0</c:v>
                </c:pt>
                <c:pt idx="43">
                  <c:v>1.6</c:v>
                </c:pt>
                <c:pt idx="44">
                  <c:v>5.8</c:v>
                </c:pt>
                <c:pt idx="45">
                  <c:v>19.2</c:v>
                </c:pt>
                <c:pt idx="46">
                  <c:v>0.2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10.4</c:v>
                </c:pt>
                <c:pt idx="52">
                  <c:v>6.8</c:v>
                </c:pt>
                <c:pt idx="53">
                  <c:v>0</c:v>
                </c:pt>
                <c:pt idx="54">
                  <c:v>0</c:v>
                </c:pt>
                <c:pt idx="55">
                  <c:v>10.6</c:v>
                </c:pt>
                <c:pt idx="56">
                  <c:v>0</c:v>
                </c:pt>
                <c:pt idx="57">
                  <c:v>7.4</c:v>
                </c:pt>
                <c:pt idx="58">
                  <c:v>4.2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17.600000000000001</c:v>
                </c:pt>
                <c:pt idx="69">
                  <c:v>0</c:v>
                </c:pt>
                <c:pt idx="70">
                  <c:v>4.2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1.8</c:v>
                </c:pt>
                <c:pt idx="85">
                  <c:v>12</c:v>
                </c:pt>
                <c:pt idx="86">
                  <c:v>0.4</c:v>
                </c:pt>
                <c:pt idx="87">
                  <c:v>7.8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29.4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0.8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1.8</c:v>
                </c:pt>
                <c:pt idx="111">
                  <c:v>9.6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2.6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21</c:v>
                </c:pt>
                <c:pt idx="137">
                  <c:v>14.6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1</c:v>
                </c:pt>
                <c:pt idx="18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D-42A4-93D5-D80EC1CEB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769584"/>
        <c:axId val="552773544"/>
      </c:barChart>
      <c:dateAx>
        <c:axId val="5527695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2773544"/>
        <c:crosses val="autoZero"/>
        <c:auto val="1"/>
        <c:lblOffset val="100"/>
        <c:baseTimeUnit val="days"/>
      </c:dateAx>
      <c:valAx>
        <c:axId val="55277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276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C719-AA90-45FD-ACE7-07C684DA7C2C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94FD-53D5-4E34-A319-A29D8A2AE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9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009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459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455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004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12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D54-1F3C-4E74-97A4-F6CB5A4CC637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74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748-F2CF-445D-B1A9-8F2DB9D273D7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66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4E17-7347-495F-860E-1B3D3A723D3A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BE4-0824-4B8F-A386-C2E2EB0543DC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B462-5C9A-46B6-8FC4-D8E4D9FDA5DC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0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D81D-B1D1-44F6-957F-EBD4E585D6C4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4EFA-46B7-41C4-B3F9-BD939C87E65C}" type="datetime1">
              <a:rPr lang="fr-FR" smtClean="0"/>
              <a:t>11/01/2024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0334-0AB7-45DD-B955-AB040CD85CC4}" type="datetime1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4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198A-F323-453B-86EC-D325636FA03E}" type="datetime1">
              <a:rPr lang="fr-FR" smtClean="0"/>
              <a:t>11/01/2024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E3B9EEE-E0AC-52C8-E1E2-0F50F8B79BDD}"/>
              </a:ext>
            </a:extLst>
          </p:cNvPr>
          <p:cNvSpPr/>
          <p:nvPr userDrawn="1"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A3C8185B-F477-BD7E-1A74-EDE2193E1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0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2045-949E-4BF5-AC2E-9791A3FF34F9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75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0415-D27D-4126-A5D5-C7374CFAE1B7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00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4386-3A67-4981-85D8-A9F1E18BBE31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emf"/><Relationship Id="rId10" Type="http://schemas.openxmlformats.org/officeDocument/2006/relationships/image" Target="../media/image4.jpeg"/><Relationship Id="rId4" Type="http://schemas.openxmlformats.org/officeDocument/2006/relationships/image" Target="../media/image7.png"/><Relationship Id="rId9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3.avignon.inra.fr/lavandes/biosp/ColevalTraining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3390/insects1101004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11558" y="1823119"/>
            <a:ext cx="7629021" cy="1728192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effets </a:t>
            </a:r>
            <a:r>
              <a:rPr lang="fr-FR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 </a:t>
            </a:r>
            <a:r>
              <a:rPr lang="fr-FR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fr-FR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vernage 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montagne sur le développement printanier des colonies?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endParaRPr lang="fr-FR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un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invernamento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montagna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sullo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primaverile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alveri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64183" y="6426378"/>
            <a:ext cx="389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Pelleautier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: 11 janvier/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gennaio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2024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2230" y="6439226"/>
            <a:ext cx="6913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Restitution finale /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Incontro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divulgativo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finale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14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810" y="4625547"/>
            <a:ext cx="1177969" cy="11779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9583" y="4620288"/>
            <a:ext cx="1177969" cy="11832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39" y="5927660"/>
            <a:ext cx="3720344" cy="36085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440" y="4679858"/>
            <a:ext cx="944807" cy="120436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9420" y="4610560"/>
            <a:ext cx="2591438" cy="1738991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2" y="1394142"/>
            <a:ext cx="765114" cy="70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307150" y="2325841"/>
            <a:ext cx="777388" cy="65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3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46D6B6F-B92B-F86B-7AF2-727D3FBC5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8" t="13990" r="31837" b="20341"/>
          <a:stretch/>
        </p:blipFill>
        <p:spPr>
          <a:xfrm>
            <a:off x="134652" y="1073019"/>
            <a:ext cx="4082786" cy="410547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053C8DD-325E-D621-F810-676E8131B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55" t="14173" r="27347" b="7461"/>
          <a:stretch/>
        </p:blipFill>
        <p:spPr>
          <a:xfrm>
            <a:off x="4903879" y="2015412"/>
            <a:ext cx="4105469" cy="40308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34A805-E709-9A55-08A1-C91B4A69933E}"/>
              </a:ext>
            </a:extLst>
          </p:cNvPr>
          <p:cNvSpPr txBox="1"/>
          <p:nvPr/>
        </p:nvSpPr>
        <p:spPr>
          <a:xfrm>
            <a:off x="457200" y="5337112"/>
            <a:ext cx="376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Praticamente nessuna differenza sulla covata in marzo</a:t>
            </a:r>
          </a:p>
          <a:p>
            <a:r>
              <a:rPr lang="fr-FR" dirty="0"/>
              <a:t>Pratiquement aucune différence sur la couvée en mars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02A0A7-F568-2C8B-C2D9-D806B9A065DB}"/>
              </a:ext>
            </a:extLst>
          </p:cNvPr>
          <p:cNvSpPr txBox="1"/>
          <p:nvPr/>
        </p:nvSpPr>
        <p:spPr>
          <a:xfrm>
            <a:off x="385237" y="139959"/>
            <a:ext cx="4606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Bilancio generale all’uscita dall’inverno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Bilan général à la sortie de l’hiver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9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5571" y="1675834"/>
            <a:ext cx="8860936" cy="1124657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!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l'</a:t>
            </a: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23C4C5-56EC-D245-AB83-ACEA14ACD964}"/>
              </a:ext>
            </a:extLst>
          </p:cNvPr>
          <p:cNvSpPr txBox="1"/>
          <p:nvPr/>
        </p:nvSpPr>
        <p:spPr>
          <a:xfrm>
            <a:off x="1553229" y="2984266"/>
            <a:ext cx="636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u="sng" dirty="0">
                <a:solidFill>
                  <a:srgbClr val="0070C0"/>
                </a:solidFill>
              </a:rPr>
              <a:t>http://w3.avignon.inra.fr/lavandes/biosp/APIN_ApinvernoFR.html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518" y="4350097"/>
            <a:ext cx="1503067" cy="150306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728" y="4343387"/>
            <a:ext cx="1503067" cy="150977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73" y="6240064"/>
            <a:ext cx="4121773" cy="39978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45" y="4402830"/>
            <a:ext cx="1205556" cy="153675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638" y="3757480"/>
            <a:ext cx="4633362" cy="310922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30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32" name="Image 3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24" y="164742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8147917" y="2335374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31">
            <a:extLst>
              <a:ext uri="{FF2B5EF4-FFF2-40B4-BE49-F238E27FC236}">
                <a16:creationId xmlns:a16="http://schemas.microsoft.com/office/drawing/2014/main" id="{892B95C7-B32D-3F3C-4C9D-6681D2DBA7A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3" y="1697184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2">
            <a:extLst>
              <a:ext uri="{FF2B5EF4-FFF2-40B4-BE49-F238E27FC236}">
                <a16:creationId xmlns:a16="http://schemas.microsoft.com/office/drawing/2014/main" id="{8D843C98-C900-0FB1-9219-72793B1E6D4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611896" y="2385135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57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ABEF5D1-04D6-F579-B836-C13A0955A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98" t="8912" r="9592" b="11451"/>
          <a:stretch/>
        </p:blipFill>
        <p:spPr>
          <a:xfrm>
            <a:off x="0" y="1008520"/>
            <a:ext cx="4681992" cy="460850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B22774-7FA4-F791-B4FB-7E702512F240}"/>
              </a:ext>
            </a:extLst>
          </p:cNvPr>
          <p:cNvSpPr txBox="1"/>
          <p:nvPr/>
        </p:nvSpPr>
        <p:spPr>
          <a:xfrm>
            <a:off x="130629" y="121298"/>
            <a:ext cx="585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Api primo inverno</a:t>
            </a:r>
          </a:p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Abeilles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premier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hiver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AE2B45-00C4-01C4-C105-F32B3A69C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58" t="9093" r="17960" b="7461"/>
          <a:stretch/>
        </p:blipFill>
        <p:spPr>
          <a:xfrm>
            <a:off x="4581871" y="1166733"/>
            <a:ext cx="4653459" cy="445029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8C67D2-92AC-BC8B-59BD-9C613E8D29EB}"/>
              </a:ext>
            </a:extLst>
          </p:cNvPr>
          <p:cNvSpPr txBox="1"/>
          <p:nvPr/>
        </p:nvSpPr>
        <p:spPr>
          <a:xfrm>
            <a:off x="130629" y="5780973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Alveari un po’ più ridotti in montagna all’uscita dall’inverno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3D4FF7-B4BC-415E-AC7E-D0B7C8CD6AA4}"/>
              </a:ext>
            </a:extLst>
          </p:cNvPr>
          <p:cNvSpPr txBox="1"/>
          <p:nvPr/>
        </p:nvSpPr>
        <p:spPr>
          <a:xfrm>
            <a:off x="4827038" y="5775240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Alveari un po’ più ridotti in montagna e ingabbiati all’uscita dall’inverno 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0CF21C7E-145A-7AE7-E90F-2FE3073B1AF1}"/>
              </a:ext>
            </a:extLst>
          </p:cNvPr>
          <p:cNvSpPr/>
          <p:nvPr/>
        </p:nvSpPr>
        <p:spPr>
          <a:xfrm>
            <a:off x="2071396" y="3321698"/>
            <a:ext cx="391886" cy="569167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9D0C8C55-0812-A57C-F0D0-78EBCE0B4C91}"/>
              </a:ext>
            </a:extLst>
          </p:cNvPr>
          <p:cNvSpPr/>
          <p:nvPr/>
        </p:nvSpPr>
        <p:spPr>
          <a:xfrm>
            <a:off x="6446018" y="2569029"/>
            <a:ext cx="391886" cy="56916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53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4406B5-CD74-7B37-DEBE-97478FAB06CB}"/>
              </a:ext>
            </a:extLst>
          </p:cNvPr>
          <p:cNvSpPr txBox="1"/>
          <p:nvPr/>
        </p:nvSpPr>
        <p:spPr>
          <a:xfrm>
            <a:off x="130629" y="121298"/>
            <a:ext cx="585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Covata primo inverno</a:t>
            </a:r>
          </a:p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Couvain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premier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hiver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85CE87-70C6-BECE-A9E7-CE050F937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12" t="10001" r="17449" b="5464"/>
          <a:stretch/>
        </p:blipFill>
        <p:spPr>
          <a:xfrm>
            <a:off x="0" y="1129004"/>
            <a:ext cx="4292081" cy="43480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52D89A-BC95-8BAE-980A-E576A252E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92" t="10182" r="18470" b="6553"/>
          <a:stretch/>
        </p:blipFill>
        <p:spPr>
          <a:xfrm>
            <a:off x="4572000" y="1287624"/>
            <a:ext cx="4292081" cy="428275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777B6C-0251-A8C5-3E31-AF3197842D54}"/>
              </a:ext>
            </a:extLst>
          </p:cNvPr>
          <p:cNvSpPr txBox="1"/>
          <p:nvPr/>
        </p:nvSpPr>
        <p:spPr>
          <a:xfrm>
            <a:off x="5169159" y="5803641"/>
            <a:ext cx="267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Primavera - Covata ridotta in montagna-ingabbiate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B4777C3C-B0C8-14E0-351E-73FE61E49448}"/>
              </a:ext>
            </a:extLst>
          </p:cNvPr>
          <p:cNvSpPr/>
          <p:nvPr/>
        </p:nvSpPr>
        <p:spPr>
          <a:xfrm>
            <a:off x="6326154" y="1698171"/>
            <a:ext cx="391886" cy="56916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52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B84A34B-2BB1-940A-1E97-10168FC8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16" t="9819" r="17041" b="5828"/>
          <a:stretch/>
        </p:blipFill>
        <p:spPr>
          <a:xfrm>
            <a:off x="139960" y="1110343"/>
            <a:ext cx="4310744" cy="43387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757E37-B26B-E289-9CC4-1A821FF0F325}"/>
              </a:ext>
            </a:extLst>
          </p:cNvPr>
          <p:cNvSpPr txBox="1"/>
          <p:nvPr/>
        </p:nvSpPr>
        <p:spPr>
          <a:xfrm>
            <a:off x="130629" y="121298"/>
            <a:ext cx="585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Api secondo inverno</a:t>
            </a:r>
          </a:p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Abeilles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second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hiver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7FE6E37-E82F-DF70-98D7-BB9A8E819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04" t="9273" r="16735" b="6373"/>
          <a:stretch/>
        </p:blipFill>
        <p:spPr>
          <a:xfrm>
            <a:off x="4609320" y="1707503"/>
            <a:ext cx="4394720" cy="4338736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FEB2783B-AF42-372E-8F6E-0ECEED0141E8}"/>
              </a:ext>
            </a:extLst>
          </p:cNvPr>
          <p:cNvSpPr/>
          <p:nvPr/>
        </p:nvSpPr>
        <p:spPr>
          <a:xfrm>
            <a:off x="1819469" y="2859833"/>
            <a:ext cx="391886" cy="569167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EBB49000-A61B-ECB0-D2F9-EB905306F88A}"/>
              </a:ext>
            </a:extLst>
          </p:cNvPr>
          <p:cNvSpPr/>
          <p:nvPr/>
        </p:nvSpPr>
        <p:spPr>
          <a:xfrm>
            <a:off x="6357257" y="2736980"/>
            <a:ext cx="391886" cy="56916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019EAE-9005-1317-452E-FB286AA6A0F2}"/>
              </a:ext>
            </a:extLst>
          </p:cNvPr>
          <p:cNvSpPr txBox="1"/>
          <p:nvPr/>
        </p:nvSpPr>
        <p:spPr>
          <a:xfrm>
            <a:off x="130629" y="5995582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Alveari un po’ più ridotti in montagna all’uscita dall’inverno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EC7057-08E5-0239-9723-2111F9A9605B}"/>
              </a:ext>
            </a:extLst>
          </p:cNvPr>
          <p:cNvSpPr txBox="1"/>
          <p:nvPr/>
        </p:nvSpPr>
        <p:spPr>
          <a:xfrm>
            <a:off x="4827038" y="5989849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Alveari un po’ più ridotti in montagna e ingabbiati all’uscita dall’inverno </a:t>
            </a:r>
          </a:p>
        </p:txBody>
      </p:sp>
    </p:spTree>
    <p:extLst>
      <p:ext uri="{BB962C8B-B14F-4D97-AF65-F5344CB8AC3E}">
        <p14:creationId xmlns:p14="http://schemas.microsoft.com/office/powerpoint/2010/main" val="362304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D040EC4-676E-4D14-F838-1F6A774DB1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CE226FF0-291E-42B3-BDD4-78EB60E90F94}" type="slidenum">
              <a:rPr lang="fr-FR" smtClean="0"/>
              <a:t>15</a:t>
            </a:fld>
            <a:endParaRPr lang="fr-FR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B1ABC1-58AA-CAE5-5FC2-E3EB5ED8DD5D}"/>
              </a:ext>
            </a:extLst>
          </p:cNvPr>
          <p:cNvSpPr txBox="1"/>
          <p:nvPr/>
        </p:nvSpPr>
        <p:spPr>
          <a:xfrm>
            <a:off x="130629" y="121298"/>
            <a:ext cx="585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Covata secondo inverno</a:t>
            </a:r>
          </a:p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Couvain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second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hiver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44AE8C-64EB-F31A-6A98-BCEA11B79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06" t="9637" r="17143" b="6009"/>
          <a:stretch/>
        </p:blipFill>
        <p:spPr>
          <a:xfrm>
            <a:off x="0" y="1101011"/>
            <a:ext cx="4348065" cy="43387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5280A6-53C4-72C4-5AE2-A1E5FC3B6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04" t="9094" r="17245" b="6553"/>
          <a:stretch/>
        </p:blipFill>
        <p:spPr>
          <a:xfrm>
            <a:off x="4572000" y="2200180"/>
            <a:ext cx="4348065" cy="433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4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F009594-57A7-D463-A789-01C03F8DF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0" t="24814" r="1000" b="9802"/>
          <a:stretch/>
        </p:blipFill>
        <p:spPr>
          <a:xfrm>
            <a:off x="323616" y="1595120"/>
            <a:ext cx="8708624" cy="451104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CF12281-CC8C-3A12-0F81-A5AE83E9673D}"/>
              </a:ext>
            </a:extLst>
          </p:cNvPr>
          <p:cNvSpPr txBox="1"/>
          <p:nvPr/>
        </p:nvSpPr>
        <p:spPr>
          <a:xfrm>
            <a:off x="5302743" y="1974980"/>
            <a:ext cx="3517641" cy="23852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Apiario di montagna </a:t>
            </a:r>
            <a:r>
              <a:rPr lang="it-IT" dirty="0"/>
              <a:t>negli Appennini (700 m slm)</a:t>
            </a:r>
          </a:p>
          <a:p>
            <a:pPr>
              <a:spcAft>
                <a:spcPts val="600"/>
              </a:spcAft>
            </a:pPr>
            <a:r>
              <a:rPr lang="it-IT" b="1" dirty="0"/>
              <a:t>Apiario di pianura </a:t>
            </a:r>
            <a:r>
              <a:rPr lang="it-IT" dirty="0"/>
              <a:t>vicino alla Pianura Padana (170 m slm)</a:t>
            </a:r>
          </a:p>
          <a:p>
            <a:r>
              <a:rPr lang="fr-FR" b="1" dirty="0"/>
              <a:t>Rucher de </a:t>
            </a:r>
            <a:r>
              <a:rPr lang="fr-FR" b="1" dirty="0" err="1"/>
              <a:t>mantagne</a:t>
            </a:r>
            <a:r>
              <a:rPr lang="fr-FR" b="1" dirty="0"/>
              <a:t> </a:t>
            </a:r>
            <a:r>
              <a:rPr lang="fr-FR" dirty="0"/>
              <a:t>dans les Apennins (700 m d’altitude)</a:t>
            </a:r>
          </a:p>
          <a:p>
            <a:r>
              <a:rPr lang="fr-FR" b="1" dirty="0"/>
              <a:t>Rucher de plaine</a:t>
            </a:r>
            <a:r>
              <a:rPr lang="fr-FR" dirty="0"/>
              <a:t> près de la plaine du Pô (170 m d’altitude)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322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F009594-57A7-D463-A789-01C03F8DF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0" t="24814" r="1000" b="9802"/>
          <a:stretch/>
        </p:blipFill>
        <p:spPr>
          <a:xfrm>
            <a:off x="323616" y="1595120"/>
            <a:ext cx="8708624" cy="451104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122CA891-C40F-A0F9-F5D5-C57346B3A689}"/>
              </a:ext>
            </a:extLst>
          </p:cNvPr>
          <p:cNvGrpSpPr/>
          <p:nvPr/>
        </p:nvGrpSpPr>
        <p:grpSpPr>
          <a:xfrm>
            <a:off x="213360" y="1215316"/>
            <a:ext cx="8060526" cy="3933090"/>
            <a:chOff x="1084006" y="2101950"/>
            <a:chExt cx="7657240" cy="3548180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66A785A-D437-FAFE-B768-46D43AD34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006" y="2101950"/>
              <a:ext cx="7657240" cy="3548180"/>
            </a:xfrm>
            <a:prstGeom prst="rect">
              <a:avLst/>
            </a:prstGeom>
          </p:spPr>
        </p:pic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9D5A4DFC-AA03-8E09-7F50-9BF37BB4C02F}"/>
                </a:ext>
              </a:extLst>
            </p:cNvPr>
            <p:cNvGrpSpPr/>
            <p:nvPr/>
          </p:nvGrpSpPr>
          <p:grpSpPr>
            <a:xfrm>
              <a:off x="7623646" y="2221633"/>
              <a:ext cx="1117600" cy="712655"/>
              <a:chOff x="7934960" y="2028593"/>
              <a:chExt cx="1117600" cy="712655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334FB8E0-55D7-37BD-3921-BCEF834474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4960" y="2174240"/>
                <a:ext cx="31496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DD25C294-85F8-891E-C428-7D3622AAF1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4960" y="2384920"/>
                <a:ext cx="31496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0B4B2DDB-EC6E-2CD7-1663-9667409233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0200" y="2611120"/>
                <a:ext cx="31496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6B55450-0042-9FD1-11C1-F4C959F2643A}"/>
                  </a:ext>
                </a:extLst>
              </p:cNvPr>
              <p:cNvSpPr txBox="1"/>
              <p:nvPr/>
            </p:nvSpPr>
            <p:spPr>
              <a:xfrm>
                <a:off x="8280400" y="2028593"/>
                <a:ext cx="772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 max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3B653B6-ACC0-C30D-E92D-762000390882}"/>
                  </a:ext>
                </a:extLst>
              </p:cNvPr>
              <p:cNvSpPr txBox="1"/>
              <p:nvPr/>
            </p:nvSpPr>
            <p:spPr>
              <a:xfrm>
                <a:off x="8265160" y="2246421"/>
                <a:ext cx="772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 media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26D1E46-F317-02B6-8F3F-5F67EA8DCAB2}"/>
                  </a:ext>
                </a:extLst>
              </p:cNvPr>
              <p:cNvSpPr txBox="1"/>
              <p:nvPr/>
            </p:nvSpPr>
            <p:spPr>
              <a:xfrm>
                <a:off x="8280400" y="2464249"/>
                <a:ext cx="772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 min</a:t>
                </a:r>
              </a:p>
            </p:txBody>
          </p:sp>
        </p:grpSp>
      </p:grp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78A1487-69A8-4B28-62B5-BD7E47EA5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714743"/>
              </p:ext>
            </p:extLst>
          </p:nvPr>
        </p:nvGraphicFramePr>
        <p:xfrm>
          <a:off x="3602756" y="3445348"/>
          <a:ext cx="5539740" cy="328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4">
            <a:extLst>
              <a:ext uri="{FF2B5EF4-FFF2-40B4-BE49-F238E27FC236}">
                <a16:creationId xmlns:a16="http://schemas.microsoft.com/office/drawing/2014/main" id="{3961B8C1-EEAD-E3C6-4878-30617157F27D}"/>
              </a:ext>
            </a:extLst>
          </p:cNvPr>
          <p:cNvSpPr txBox="1"/>
          <p:nvPr/>
        </p:nvSpPr>
        <p:spPr>
          <a:xfrm>
            <a:off x="0" y="13807"/>
            <a:ext cx="699795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 l’inverno non arriva… sempre più necessario il blocco artificiale </a:t>
            </a:r>
          </a:p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 l’hiver ne vient pas... de plus en plus nécessaire le bloc artificiel </a:t>
            </a:r>
          </a:p>
        </p:txBody>
      </p:sp>
    </p:spTree>
    <p:extLst>
      <p:ext uri="{BB962C8B-B14F-4D97-AF65-F5344CB8AC3E}">
        <p14:creationId xmlns:p14="http://schemas.microsoft.com/office/powerpoint/2010/main" val="8599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222FCD-E755-68EC-72E6-8264E7939CBA}"/>
              </a:ext>
            </a:extLst>
          </p:cNvPr>
          <p:cNvSpPr txBox="1"/>
          <p:nvPr/>
        </p:nvSpPr>
        <p:spPr>
          <a:xfrm>
            <a:off x="130629" y="121298"/>
            <a:ext cx="585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Chi l’ha ‘messo a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punto’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Qui l’a mis au point 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6C41B5-13D9-453E-461E-1995C18BC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5713" r="26427" b="49484"/>
          <a:stretch/>
        </p:blipFill>
        <p:spPr>
          <a:xfrm>
            <a:off x="205059" y="2295757"/>
            <a:ext cx="8164687" cy="251423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93567C-8916-6AA7-0E66-295738E73B7D}"/>
              </a:ext>
            </a:extLst>
          </p:cNvPr>
          <p:cNvSpPr txBox="1"/>
          <p:nvPr/>
        </p:nvSpPr>
        <p:spPr>
          <a:xfrm>
            <a:off x="345235" y="1152231"/>
            <a:ext cx="8621484" cy="17674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177" b="1" dirty="0" err="1"/>
              <a:t>ColEval</a:t>
            </a:r>
            <a:r>
              <a:rPr lang="it-IT" sz="2177" b="1" dirty="0"/>
              <a:t> (metodo di valutazione della colonia) </a:t>
            </a:r>
            <a:r>
              <a:rPr lang="it-IT" sz="2177" dirty="0"/>
              <a:t>è stato sviluppato in Francia, sulla base di osservazioni pluriennali delle colonie durante il raccolto della lavanda - </a:t>
            </a:r>
            <a:r>
              <a:rPr lang="fr-FR" sz="2177" b="1" dirty="0" err="1"/>
              <a:t>ColEval</a:t>
            </a:r>
            <a:r>
              <a:rPr lang="fr-FR" sz="2177" b="1" dirty="0"/>
              <a:t> (méthode d’évaluation de la colonie) </a:t>
            </a:r>
            <a:r>
              <a:rPr lang="fr-FR" sz="2177" dirty="0"/>
              <a:t>a été développé en France, sur la base d’observations pluriannuelles des colonies pendant la récolte de lavande </a:t>
            </a:r>
            <a:r>
              <a:rPr lang="it-IT" sz="2177" dirty="0"/>
              <a:t>(</a:t>
            </a:r>
            <a:r>
              <a:rPr lang="it-IT" sz="2177" dirty="0" err="1"/>
              <a:t>Apimodel</a:t>
            </a:r>
            <a:r>
              <a:rPr lang="it-IT" sz="2177" dirty="0"/>
              <a:t>, </a:t>
            </a:r>
            <a:r>
              <a:rPr lang="it-IT" sz="2177" dirty="0" err="1"/>
              <a:t>Kretzschmar</a:t>
            </a:r>
            <a:r>
              <a:rPr lang="it-IT" sz="2177" dirty="0"/>
              <a:t>  &amp;  </a:t>
            </a:r>
            <a:r>
              <a:rPr lang="it-IT" sz="2177" dirty="0" err="1"/>
              <a:t>Maisonnasse</a:t>
            </a:r>
            <a:r>
              <a:rPr lang="it-IT" sz="2177" dirty="0"/>
              <a:t>  2014)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59FB259-6417-A7CA-8311-009D23287E3F}"/>
              </a:ext>
            </a:extLst>
          </p:cNvPr>
          <p:cNvSpPr/>
          <p:nvPr/>
        </p:nvSpPr>
        <p:spPr>
          <a:xfrm>
            <a:off x="660210" y="5979299"/>
            <a:ext cx="8164687" cy="5949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33" b="1" dirty="0"/>
              <a:t>Sito internet: </a:t>
            </a:r>
            <a:r>
              <a:rPr lang="it-IT" sz="1633" b="1" dirty="0">
                <a:hlinkClick r:id="rId3"/>
              </a:rPr>
              <a:t>http://w3.avignon.inra.fr/lavandes/biosp/ColevalTraining.html</a:t>
            </a:r>
            <a:endParaRPr lang="it-IT" sz="1633" b="1" dirty="0"/>
          </a:p>
          <a:p>
            <a:r>
              <a:rPr lang="it-IT" sz="1633" b="1" dirty="0" err="1"/>
              <a:t>Youtube</a:t>
            </a:r>
            <a:r>
              <a:rPr lang="it-IT" sz="1633" b="1" dirty="0"/>
              <a:t>: https://www.youtube.com/channel/UCcSpLiiJJnJc9SQ9Q56104A/featured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7A17CB-7991-A2C0-0E57-A7A9FE833224}"/>
              </a:ext>
            </a:extLst>
          </p:cNvPr>
          <p:cNvSpPr/>
          <p:nvPr/>
        </p:nvSpPr>
        <p:spPr>
          <a:xfrm>
            <a:off x="660210" y="5145892"/>
            <a:ext cx="7670994" cy="6506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14" dirty="0"/>
              <a:t>Hernandez, Julie et al.- </a:t>
            </a:r>
            <a:r>
              <a:rPr lang="en-US" sz="1814" dirty="0" err="1"/>
              <a:t>Coleval</a:t>
            </a:r>
            <a:r>
              <a:rPr lang="en-US" sz="1814" dirty="0"/>
              <a:t> : Honeybee </a:t>
            </a:r>
            <a:r>
              <a:rPr lang="en-US" sz="1814" dirty="0" err="1"/>
              <a:t>COLony</a:t>
            </a:r>
            <a:r>
              <a:rPr lang="en-US" sz="1814" dirty="0"/>
              <a:t> structure </a:t>
            </a:r>
            <a:r>
              <a:rPr lang="en-US" sz="1814" dirty="0" err="1"/>
              <a:t>EVALuation</a:t>
            </a:r>
            <a:r>
              <a:rPr lang="en-US" sz="1814" dirty="0"/>
              <a:t> for field survey - </a:t>
            </a:r>
            <a:r>
              <a:rPr lang="en-US" sz="1814" i="1" dirty="0"/>
              <a:t>Insects</a:t>
            </a:r>
            <a:r>
              <a:rPr lang="en-US" sz="1814" dirty="0"/>
              <a:t> </a:t>
            </a:r>
            <a:r>
              <a:rPr lang="en-US" sz="1814" b="1" dirty="0"/>
              <a:t>2020</a:t>
            </a:r>
            <a:r>
              <a:rPr lang="en-US" sz="1814" dirty="0"/>
              <a:t>, </a:t>
            </a:r>
            <a:r>
              <a:rPr lang="en-US" sz="1814" i="1" dirty="0"/>
              <a:t>11</a:t>
            </a:r>
            <a:r>
              <a:rPr lang="en-US" sz="1814" dirty="0"/>
              <a:t>(1), 41; </a:t>
            </a:r>
            <a:r>
              <a:rPr lang="en-US" sz="1814" dirty="0">
                <a:hlinkClick r:id="rId4"/>
              </a:rPr>
              <a:t>https://doi.org/10.3390/insects11010041</a:t>
            </a:r>
            <a:endParaRPr lang="it-IT" sz="1814" dirty="0"/>
          </a:p>
        </p:txBody>
      </p:sp>
    </p:spTree>
    <p:extLst>
      <p:ext uri="{BB962C8B-B14F-4D97-AF65-F5344CB8AC3E}">
        <p14:creationId xmlns:p14="http://schemas.microsoft.com/office/powerpoint/2010/main" val="324537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A6C8D0-499A-226A-6C75-F476DAE39F68}"/>
              </a:ext>
            </a:extLst>
          </p:cNvPr>
          <p:cNvSpPr txBox="1"/>
          <p:nvPr/>
        </p:nvSpPr>
        <p:spPr>
          <a:xfrm>
            <a:off x="130629" y="121298"/>
            <a:ext cx="585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ColEval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: principi</a:t>
            </a:r>
          </a:p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ColEval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principes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10">
            <a:extLst>
              <a:ext uri="{FF2B5EF4-FFF2-40B4-BE49-F238E27FC236}">
                <a16:creationId xmlns:a16="http://schemas.microsoft.com/office/drawing/2014/main" id="{E3EB706C-C358-19E6-627D-68B4527DA7CC}"/>
              </a:ext>
            </a:extLst>
          </p:cNvPr>
          <p:cNvGrpSpPr>
            <a:grpSpLocks/>
          </p:cNvGrpSpPr>
          <p:nvPr/>
        </p:nvGrpSpPr>
        <p:grpSpPr bwMode="auto">
          <a:xfrm>
            <a:off x="1110174" y="1040256"/>
            <a:ext cx="7641924" cy="4673672"/>
            <a:chOff x="0" y="1636070"/>
            <a:chExt cx="5244923" cy="3383968"/>
          </a:xfrm>
        </p:grpSpPr>
        <p:pic>
          <p:nvPicPr>
            <p:cNvPr id="5" name="Picture 2" descr="\\nas1-avi\zoo$\zoo\amaisonnass\Mes documents\Alban These INRA\Alban Maisonnasse\Photos\photos abeille 2009\DSC_0309.JPG">
              <a:extLst>
                <a:ext uri="{FF2B5EF4-FFF2-40B4-BE49-F238E27FC236}">
                  <a16:creationId xmlns:a16="http://schemas.microsoft.com/office/drawing/2014/main" id="{69A016B8-31E4-6B0E-B3B9-24810BC6D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8"/>
            <a:stretch>
              <a:fillRect/>
            </a:stretch>
          </p:blipFill>
          <p:spPr bwMode="auto">
            <a:xfrm>
              <a:off x="0" y="1636070"/>
              <a:ext cx="5244923" cy="338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E0E7BBE9-278B-4ABC-238B-50B652AF90AD}"/>
                </a:ext>
              </a:extLst>
            </p:cNvPr>
            <p:cNvSpPr/>
            <p:nvPr/>
          </p:nvSpPr>
          <p:spPr>
            <a:xfrm>
              <a:off x="504808" y="2067796"/>
              <a:ext cx="4319442" cy="2664955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33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7A50C9-D082-5EDB-A1B5-1B51FA01CAD6}"/>
              </a:ext>
            </a:extLst>
          </p:cNvPr>
          <p:cNvSpPr txBox="1"/>
          <p:nvPr/>
        </p:nvSpPr>
        <p:spPr>
          <a:xfrm>
            <a:off x="305228" y="5801888"/>
            <a:ext cx="7927251" cy="646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it-IT" dirty="0"/>
              <a:t>100% viene considerato ‘da legno a </a:t>
            </a:r>
            <a:r>
              <a:rPr lang="it-IT" dirty="0" err="1"/>
              <a:t>legno’</a:t>
            </a:r>
            <a:r>
              <a:rPr lang="it-IT" dirty="0"/>
              <a:t> anche se il favo non è costruito - </a:t>
            </a:r>
            <a:r>
              <a:rPr lang="fr-FR" dirty="0"/>
              <a:t>100% est considéré comme 'bois à bois' même si le nid d’abeilles n’est pas construit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F9F4CE-8ADC-72E7-6CD4-DAB93867B2AE}"/>
              </a:ext>
            </a:extLst>
          </p:cNvPr>
          <p:cNvSpPr txBox="1"/>
          <p:nvPr/>
        </p:nvSpPr>
        <p:spPr>
          <a:xfrm>
            <a:off x="9161" y="2199305"/>
            <a:ext cx="1101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1 lato - </a:t>
            </a:r>
            <a:r>
              <a:rPr lang="it-IT" sz="2400" b="1" dirty="0" err="1"/>
              <a:t>côté</a:t>
            </a:r>
            <a:r>
              <a:rPr lang="it-IT" sz="2400" b="1" dirty="0"/>
              <a:t> = 100%</a:t>
            </a:r>
          </a:p>
        </p:txBody>
      </p:sp>
    </p:spTree>
    <p:extLst>
      <p:ext uri="{BB962C8B-B14F-4D97-AF65-F5344CB8AC3E}">
        <p14:creationId xmlns:p14="http://schemas.microsoft.com/office/powerpoint/2010/main" val="290585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72B723BF-3DCE-3260-C048-D728B06721D0}"/>
              </a:ext>
            </a:extLst>
          </p:cNvPr>
          <p:cNvSpPr/>
          <p:nvPr/>
        </p:nvSpPr>
        <p:spPr>
          <a:xfrm>
            <a:off x="327618" y="2187968"/>
            <a:ext cx="3731198" cy="4467045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marL="285720" indent="-28572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1" dirty="0"/>
              <a:t>Api - abeilles</a:t>
            </a:r>
          </a:p>
          <a:p>
            <a:pPr marL="285720" indent="-28572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1" dirty="0" err="1"/>
              <a:t>Covata</a:t>
            </a:r>
            <a:r>
              <a:rPr lang="fr-FR" sz="2400" b="1" dirty="0"/>
              <a:t> </a:t>
            </a:r>
            <a:r>
              <a:rPr lang="fr-FR" sz="2400" b="1" dirty="0" err="1"/>
              <a:t>opercolata</a:t>
            </a:r>
            <a:r>
              <a:rPr lang="fr-FR" sz="2400" b="1" dirty="0"/>
              <a:t>- couvain operculée</a:t>
            </a:r>
            <a:r>
              <a:rPr lang="fr-FR" sz="2400" dirty="0"/>
              <a:t>, </a:t>
            </a:r>
          </a:p>
          <a:p>
            <a:pPr marL="285720" indent="-28572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err="1"/>
              <a:t>Covata</a:t>
            </a:r>
            <a:r>
              <a:rPr lang="fr-FR" sz="2400" dirty="0"/>
              <a:t> </a:t>
            </a:r>
            <a:r>
              <a:rPr lang="fr-FR" sz="2400" dirty="0" err="1"/>
              <a:t>fresca</a:t>
            </a:r>
            <a:r>
              <a:rPr lang="fr-FR" sz="2400" dirty="0"/>
              <a:t> - </a:t>
            </a:r>
            <a:r>
              <a:rPr lang="it-IT" sz="2400" dirty="0" err="1"/>
              <a:t>fraîche</a:t>
            </a:r>
            <a:r>
              <a:rPr lang="fr-FR" sz="2400" dirty="0"/>
              <a:t>,</a:t>
            </a:r>
          </a:p>
          <a:p>
            <a:pPr marL="285720" indent="-28572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/>
              <a:t>Miele - miel,</a:t>
            </a:r>
          </a:p>
          <a:p>
            <a:pPr marL="285720" indent="-28572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err="1"/>
              <a:t>Polline</a:t>
            </a:r>
            <a:r>
              <a:rPr lang="fr-FR" sz="2400" dirty="0"/>
              <a:t> - pollen,</a:t>
            </a:r>
          </a:p>
          <a:p>
            <a:pPr marL="285720" indent="-28572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err="1"/>
              <a:t>Covata</a:t>
            </a:r>
            <a:r>
              <a:rPr lang="fr-FR" sz="2400" dirty="0"/>
              <a:t> da </a:t>
            </a:r>
            <a:r>
              <a:rPr lang="fr-FR" sz="2400" dirty="0" err="1"/>
              <a:t>fuco</a:t>
            </a:r>
            <a:r>
              <a:rPr lang="fr-FR" sz="2400" dirty="0"/>
              <a:t> – couvain </a:t>
            </a:r>
            <a:r>
              <a:rPr lang="it-IT" sz="2400" dirty="0" err="1"/>
              <a:t>mâle</a:t>
            </a:r>
            <a:r>
              <a:rPr lang="fr-FR" sz="2400" dirty="0"/>
              <a:t>???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709850-4C38-89AC-80C0-471D1F2CEB1A}"/>
              </a:ext>
            </a:extLst>
          </p:cNvPr>
          <p:cNvSpPr txBox="1"/>
          <p:nvPr/>
        </p:nvSpPr>
        <p:spPr>
          <a:xfrm>
            <a:off x="4540156" y="5138565"/>
            <a:ext cx="4468526" cy="127726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it-IT" dirty="0"/>
              <a:t>La valutazione viene effettuata su entrambe le facciate di tutti i telai (valori di 5 in 5)</a:t>
            </a:r>
          </a:p>
          <a:p>
            <a:pPr>
              <a:spcBef>
                <a:spcPts val="600"/>
              </a:spcBef>
            </a:pPr>
            <a:r>
              <a:rPr lang="fr-FR" dirty="0"/>
              <a:t>L’évaluation est effectuée sur les deux faces de tous les cadres (valeurs de 5 en 5)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7CFB3C7-31CB-8FDC-0F6B-044B16C7A8EF}"/>
              </a:ext>
            </a:extLst>
          </p:cNvPr>
          <p:cNvSpPr/>
          <p:nvPr/>
        </p:nvSpPr>
        <p:spPr>
          <a:xfrm>
            <a:off x="270208" y="1171606"/>
            <a:ext cx="8416232" cy="8740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9" tIns="45714" rIns="91429" bIns="45714">
            <a:spAutoFit/>
          </a:bodyPr>
          <a:lstStyle/>
          <a:p>
            <a:r>
              <a:rPr lang="fr-FR" sz="2540" dirty="0"/>
              <a:t>Il </a:t>
            </a:r>
            <a:r>
              <a:rPr lang="fr-FR" sz="2540" dirty="0" err="1"/>
              <a:t>metodo</a:t>
            </a:r>
            <a:r>
              <a:rPr lang="fr-FR" sz="2540" dirty="0"/>
              <a:t> si basa </a:t>
            </a:r>
            <a:r>
              <a:rPr lang="fr-FR" sz="2540" dirty="0" err="1"/>
              <a:t>sulla</a:t>
            </a:r>
            <a:r>
              <a:rPr lang="fr-FR" sz="2540" dirty="0"/>
              <a:t> </a:t>
            </a:r>
            <a:r>
              <a:rPr lang="fr-FR" sz="2540" dirty="0" err="1"/>
              <a:t>valutazione</a:t>
            </a:r>
            <a:r>
              <a:rPr lang="fr-FR" sz="2540" dirty="0"/>
              <a:t> </a:t>
            </a:r>
            <a:r>
              <a:rPr lang="fr-FR" sz="2540" dirty="0" err="1"/>
              <a:t>della</a:t>
            </a:r>
            <a:r>
              <a:rPr lang="fr-FR" sz="2540" dirty="0"/>
              <a:t> % di </a:t>
            </a:r>
            <a:r>
              <a:rPr lang="fr-FR" sz="2540" dirty="0" err="1"/>
              <a:t>copertura</a:t>
            </a:r>
            <a:r>
              <a:rPr lang="fr-FR" sz="2540" dirty="0"/>
              <a:t> di:</a:t>
            </a:r>
          </a:p>
          <a:p>
            <a:r>
              <a:rPr lang="fr-FR" sz="2540" dirty="0"/>
              <a:t>La méthode repose sur l’évaluation du % de couverture de:  </a:t>
            </a:r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638B6897-E2D8-92F4-51C5-6F7CC0F97143}"/>
              </a:ext>
            </a:extLst>
          </p:cNvPr>
          <p:cNvSpPr/>
          <p:nvPr/>
        </p:nvSpPr>
        <p:spPr>
          <a:xfrm>
            <a:off x="4054167" y="2520992"/>
            <a:ext cx="360040" cy="3651343"/>
          </a:xfrm>
          <a:prstGeom prst="rightBrace">
            <a:avLst>
              <a:gd name="adj1" fmla="val 2605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4" rIns="91429" bIns="45714" rtlCol="0" anchor="ctr"/>
          <a:lstStyle/>
          <a:p>
            <a:pPr algn="ctr"/>
            <a:endParaRPr lang="it-IT" sz="1633"/>
          </a:p>
        </p:txBody>
      </p:sp>
      <p:pic>
        <p:nvPicPr>
          <p:cNvPr id="13" name="Image 3">
            <a:extLst>
              <a:ext uri="{FF2B5EF4-FFF2-40B4-BE49-F238E27FC236}">
                <a16:creationId xmlns:a16="http://schemas.microsoft.com/office/drawing/2014/main" id="{81D88F00-0A2E-0130-ACC1-0254D2DE6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87968"/>
            <a:ext cx="4353505" cy="290458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004E63-905F-1F82-8015-94626D0DB445}"/>
              </a:ext>
            </a:extLst>
          </p:cNvPr>
          <p:cNvSpPr txBox="1"/>
          <p:nvPr/>
        </p:nvSpPr>
        <p:spPr>
          <a:xfrm>
            <a:off x="130629" y="121298"/>
            <a:ext cx="585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ColEval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: principi</a:t>
            </a:r>
          </a:p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ColEval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principes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8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4459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2022 en France</a:t>
            </a:r>
          </a:p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Abeilles &amp; couvain fermé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4" y="1113074"/>
            <a:ext cx="4404575" cy="44228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583" y="1113074"/>
            <a:ext cx="4404575" cy="44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1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37" y="1114676"/>
            <a:ext cx="4404575" cy="44228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468" y="1114675"/>
            <a:ext cx="4404575" cy="4422843"/>
          </a:xfrm>
          <a:prstGeom prst="rect">
            <a:avLst/>
          </a:prstGeom>
        </p:spPr>
      </p:pic>
      <p:sp>
        <p:nvSpPr>
          <p:cNvPr id="14" name="ZoneTexte 4"/>
          <p:cNvSpPr txBox="1"/>
          <p:nvPr/>
        </p:nvSpPr>
        <p:spPr>
          <a:xfrm>
            <a:off x="107504" y="13807"/>
            <a:ext cx="4459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2023 en France</a:t>
            </a:r>
          </a:p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Abeilles &amp; couvain fermé</a:t>
            </a:r>
          </a:p>
        </p:txBody>
      </p:sp>
    </p:spTree>
    <p:extLst>
      <p:ext uri="{BB962C8B-B14F-4D97-AF65-F5344CB8AC3E}">
        <p14:creationId xmlns:p14="http://schemas.microsoft.com/office/powerpoint/2010/main" val="34405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13807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44598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2022 en Italie :</a:t>
            </a:r>
          </a:p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Abeilles &amp; couvain fermé</a:t>
            </a:r>
          </a:p>
          <a:p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77" y="1144026"/>
            <a:ext cx="4404575" cy="44228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752" y="1144026"/>
            <a:ext cx="4404575" cy="44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5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4"/>
          <p:cNvSpPr txBox="1"/>
          <p:nvPr/>
        </p:nvSpPr>
        <p:spPr>
          <a:xfrm>
            <a:off x="107504" y="13807"/>
            <a:ext cx="4459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2023 en Italie</a:t>
            </a:r>
          </a:p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Abeilles &amp; couvain fermé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44676"/>
            <a:ext cx="4404575" cy="44228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185" y="1144676"/>
            <a:ext cx="4404575" cy="44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1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D429F65-D9B8-3C2D-D527-30CE15513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7" t="14172" r="31429" b="20159"/>
          <a:stretch/>
        </p:blipFill>
        <p:spPr>
          <a:xfrm>
            <a:off x="385237" y="1240972"/>
            <a:ext cx="3841529" cy="38628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3FFA7A4-B0E9-73DD-9C3F-DB2F18249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8" t="13991" r="31837" b="20340"/>
          <a:stretch/>
        </p:blipFill>
        <p:spPr>
          <a:xfrm>
            <a:off x="4721289" y="2463281"/>
            <a:ext cx="4105468" cy="412827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A017E2-5BF7-990B-4825-FD38C17008E5}"/>
              </a:ext>
            </a:extLst>
          </p:cNvPr>
          <p:cNvSpPr txBox="1"/>
          <p:nvPr/>
        </p:nvSpPr>
        <p:spPr>
          <a:xfrm>
            <a:off x="385237" y="139959"/>
            <a:ext cx="4606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Bilancio generale all’uscita dall’inverno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Bilan général à la sortie de l’hiver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3D399D-21C7-1173-85FA-5887B61648B5}"/>
              </a:ext>
            </a:extLst>
          </p:cNvPr>
          <p:cNvSpPr txBox="1"/>
          <p:nvPr/>
        </p:nvSpPr>
        <p:spPr>
          <a:xfrm>
            <a:off x="569166" y="5337108"/>
            <a:ext cx="3841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piccolo effetto sulla popolazione a marzo che sparisce a giugno</a:t>
            </a:r>
          </a:p>
          <a:p>
            <a:r>
              <a:rPr lang="fr-FR" dirty="0"/>
              <a:t>Un petit effet sur la population en mars qui disparaît en juin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172231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6687</TotalTime>
  <Words>927</Words>
  <Application>Microsoft Office PowerPoint</Application>
  <PresentationFormat>Affichage à l'écran (4:3)</PresentationFormat>
  <Paragraphs>100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MS PGothic</vt:lpstr>
      <vt:lpstr>Arial</vt:lpstr>
      <vt:lpstr>Calibri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Tison</dc:creator>
  <cp:lastModifiedBy>Guillaume Kairo</cp:lastModifiedBy>
  <cp:revision>355</cp:revision>
  <dcterms:created xsi:type="dcterms:W3CDTF">2018-11-05T10:02:09Z</dcterms:created>
  <dcterms:modified xsi:type="dcterms:W3CDTF">2024-01-11T08:02:53Z</dcterms:modified>
</cp:coreProperties>
</file>