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8"/>
  </p:notesMasterIdLst>
  <p:sldIdLst>
    <p:sldId id="523" r:id="rId2"/>
    <p:sldId id="451" r:id="rId3"/>
    <p:sldId id="525" r:id="rId4"/>
    <p:sldId id="526" r:id="rId5"/>
    <p:sldId id="527" r:id="rId6"/>
    <p:sldId id="524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.Mondet" initials="UdMO [7]" lastIdx="1" clrIdx="6">
    <p:extLst/>
  </p:cmAuthor>
  <p:cmAuthor id="1" name="F.Mondet" initials="UdMO" lastIdx="10" clrIdx="0">
    <p:extLst/>
  </p:cmAuthor>
  <p:cmAuthor id="8" name="F.Mondet" initials="UdMO [8]" lastIdx="1" clrIdx="7">
    <p:extLst/>
  </p:cmAuthor>
  <p:cmAuthor id="2" name="F.Mondet" initials="UdMO [2]" lastIdx="1" clrIdx="1">
    <p:extLst/>
  </p:cmAuthor>
  <p:cmAuthor id="9" name="F.Mondet" initials="UdMO [9]" lastIdx="1" clrIdx="8">
    <p:extLst/>
  </p:cmAuthor>
  <p:cmAuthor id="3" name="F.Mondet" initials="UdMO [3]" lastIdx="1" clrIdx="2">
    <p:extLst/>
  </p:cmAuthor>
  <p:cmAuthor id="10" name="F.Mondet" initials="UdMO [10]" lastIdx="1" clrIdx="9">
    <p:extLst/>
  </p:cmAuthor>
  <p:cmAuthor id="4" name="F.Mondet" initials="UdMO [4]" lastIdx="1" clrIdx="3">
    <p:extLst/>
  </p:cmAuthor>
  <p:cmAuthor id="11" name="Lea Tison" initials="LT" lastIdx="2" clrIdx="10">
    <p:extLst/>
  </p:cmAuthor>
  <p:cmAuthor id="5" name="F.Mondet" initials="UdMO [5]" lastIdx="1" clrIdx="4">
    <p:extLst/>
  </p:cmAuthor>
  <p:cmAuthor id="6" name="F.Mondet" initials="UdMO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6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96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4C719-AA90-45FD-ACE7-07C684DA7C2C}" type="datetimeFigureOut">
              <a:rPr lang="fr-FR" smtClean="0"/>
              <a:t>09/01/2024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A94FD-53D5-4E34-A319-A29D8A2AEE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195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6861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894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0995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Despite the defenses,</a:t>
            </a:r>
            <a:r>
              <a:rPr lang="en-NZ" baseline="0" dirty="0"/>
              <a:t> Varroa has dramatic impacts on colonies in most cases.</a:t>
            </a:r>
          </a:p>
          <a:p>
            <a:r>
              <a:rPr lang="en-NZ" baseline="0" dirty="0"/>
              <a:t>These are attributed </a:t>
            </a:r>
            <a:r>
              <a:rPr lang="en-NZ" baseline="0"/>
              <a:t>to the direct impact of </a:t>
            </a:r>
            <a:r>
              <a:rPr lang="en-NZ" baseline="0" dirty="0"/>
              <a:t>V on individuals, but also, and maybe primarily to the association of the mite with several viruses.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Therefore, we can wonder what actually causes the pathogenic effects that are observed in the presnece of V.</a:t>
            </a:r>
          </a:p>
          <a:p>
            <a:r>
              <a:rPr lang="en-NZ" baseline="0" dirty="0"/>
              <a:t>…</a:t>
            </a:r>
          </a:p>
          <a:p>
            <a:r>
              <a:rPr lang="en-NZ" baseline="0" dirty="0"/>
              <a:t>The leads us to revise the conception of H/P relationship from a bilateral situation, to a 3 way relationship that included virus as a main actor.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627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621E-A305-BE48-90FF-78AD8AA81B77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312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7D54-1F3C-4E74-97A4-F6CB5A4CC637}" type="datetime1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74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6748-F2CF-445D-B1A9-8F2DB9D273D7}" type="datetime1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6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4E17-7347-495F-860E-1B3D3A723D3A}" type="datetime1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CBE4-0824-4B8F-A386-C2E2EB0543DC}" type="datetime1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5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B462-5C9A-46B6-8FC4-D8E4D9FDA5DC}" type="datetime1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30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D81D-B1D1-44F6-957F-EBD4E585D6C4}" type="datetime1">
              <a:rPr lang="fr-FR" smtClean="0"/>
              <a:t>09/01/2024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23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4EFA-46B7-41C4-B3F9-BD939C87E65C}" type="datetime1">
              <a:rPr lang="fr-FR" smtClean="0"/>
              <a:t>09/01/2024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64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0334-0AB7-45DD-B955-AB040CD85CC4}" type="datetime1">
              <a:rPr lang="fr-FR" smtClean="0"/>
              <a:t>09/01/2024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54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198A-F323-453B-86EC-D325636FA03E}" type="datetime1">
              <a:rPr lang="fr-FR" smtClean="0"/>
              <a:t>09/01/2024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90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2045-949E-4BF5-AC2E-9791A3FF34F9}" type="datetime1">
              <a:rPr lang="fr-FR" smtClean="0"/>
              <a:t>09/01/2024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7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0415-D27D-4126-A5D5-C7374CFAE1B7}" type="datetime1">
              <a:rPr lang="fr-FR" smtClean="0"/>
              <a:t>09/01/2024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40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4386-3A67-4981-85D8-A9F1E18BBE31}" type="datetime1">
              <a:rPr lang="fr-FR" smtClean="0"/>
              <a:t>09/01/2024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6FF0-291E-42B3-BDD4-78EB60E90F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74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jpeg"/><Relationship Id="rId4" Type="http://schemas.openxmlformats.org/officeDocument/2006/relationships/image" Target="../media/image10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emf"/><Relationship Id="rId10" Type="http://schemas.openxmlformats.org/officeDocument/2006/relationships/image" Target="../media/image3.jpeg"/><Relationship Id="rId4" Type="http://schemas.openxmlformats.org/officeDocument/2006/relationships/image" Target="../media/image6.png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298007" y="1662875"/>
            <a:ext cx="7713598" cy="1728192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Varroa 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Quels sont les effets des stratégies de lutte hivernale sur les charges parasitaires au cours de la saison apicole ?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164183" y="6426378"/>
            <a:ext cx="389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dirty="0" err="1" smtClean="0">
                <a:latin typeface="Arial" pitchFamily="34" charset="0"/>
                <a:ea typeface="MS PGothic" pitchFamily="34" charset="-128"/>
                <a:cs typeface="Arial" pitchFamily="34" charset="0"/>
              </a:rPr>
              <a:t>Pelleautier</a:t>
            </a:r>
            <a:r>
              <a:rPr lang="fr-FR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 : 11 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janvier/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gennaio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2024</a:t>
            </a:r>
            <a:endParaRPr lang="fr-FR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2230" y="6439226"/>
            <a:ext cx="6913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Restitution finale /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Incontro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dirty="0" err="1">
                <a:latin typeface="Arial" pitchFamily="34" charset="0"/>
                <a:ea typeface="MS PGothic" pitchFamily="34" charset="-128"/>
                <a:cs typeface="Arial" pitchFamily="34" charset="0"/>
              </a:rPr>
              <a:t>divulgativo</a:t>
            </a:r>
            <a:r>
              <a:rPr lang="fr-FR" dirty="0">
                <a:latin typeface="Arial" pitchFamily="34" charset="0"/>
                <a:ea typeface="MS PGothic" pitchFamily="34" charset="-128"/>
                <a:cs typeface="Arial" pitchFamily="34" charset="0"/>
              </a:rPr>
              <a:t> finale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2574011" y="134991"/>
            <a:ext cx="3795489" cy="1282144"/>
            <a:chOff x="4624637" y="89277"/>
            <a:chExt cx="4643958" cy="156876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4880" y="89277"/>
              <a:ext cx="2843715" cy="1485523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4637" y="89277"/>
              <a:ext cx="1575763" cy="1568761"/>
            </a:xfrm>
            <a:prstGeom prst="rect">
              <a:avLst/>
            </a:prstGeom>
          </p:spPr>
        </p:pic>
      </p:grpSp>
      <p:pic>
        <p:nvPicPr>
          <p:cNvPr id="14" name="Picture 2" descr="llustration Atelier européen sur la bioéconomie">
            <a:extLst>
              <a:ext uri="{FF2B5EF4-FFF2-40B4-BE49-F238E27FC236}">
                <a16:creationId xmlns:a16="http://schemas.microsoft.com/office/drawing/2014/main" id="{C4E9194E-DC4F-2248-954F-F7F22347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265"/>
            <a:ext cx="2574011" cy="9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80" y="232265"/>
            <a:ext cx="2610811" cy="11718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2377" y="3832940"/>
            <a:ext cx="1503067" cy="15030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3587" y="3826230"/>
            <a:ext cx="1503067" cy="15097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532" y="5722907"/>
            <a:ext cx="4121773" cy="3997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104" y="3885673"/>
            <a:ext cx="1205556" cy="153675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7497" y="3240323"/>
            <a:ext cx="4633362" cy="3109229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2" y="1654742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7363">
            <a:off x="487687" y="2329350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3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13807"/>
            <a:ext cx="6789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Comment mesurer </a:t>
            </a:r>
            <a:endParaRPr lang="fr-FR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l’infestation </a:t>
            </a:r>
            <a:r>
              <a:rPr lang="fr-FR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Varroa ?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4" y="976992"/>
            <a:ext cx="9036496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b="1" dirty="0"/>
              <a:t> </a:t>
            </a: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Un indicateur : Le taux de Varroas Phorétiques / 100 abeilles</a:t>
            </a:r>
          </a:p>
          <a:p>
            <a:pPr>
              <a:spcAft>
                <a:spcPts val="600"/>
              </a:spcAft>
            </a:pPr>
            <a:r>
              <a:rPr lang="fr-FR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000000"/>
                </a:solidFill>
              </a:rPr>
              <a:t>Varroa </a:t>
            </a:r>
            <a:r>
              <a:rPr lang="fr-FR" sz="2000" dirty="0">
                <a:solidFill>
                  <a:srgbClr val="000000"/>
                </a:solidFill>
              </a:rPr>
              <a:t>phorétique = varroa sur les abeilles adultes</a:t>
            </a:r>
          </a:p>
          <a:p>
            <a:pPr>
              <a:spcAft>
                <a:spcPts val="600"/>
              </a:spcAft>
            </a:pPr>
            <a:r>
              <a:rPr lang="fr-FR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000000"/>
                </a:solidFill>
              </a:rPr>
              <a:t>Méthode </a:t>
            </a:r>
            <a:r>
              <a:rPr lang="fr-FR" sz="2000" dirty="0">
                <a:solidFill>
                  <a:srgbClr val="000000"/>
                </a:solidFill>
              </a:rPr>
              <a:t>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</a:rPr>
              <a:t>Prélèvement d’abeilles (±300 ab ≈ 100 </a:t>
            </a:r>
            <a:r>
              <a:rPr lang="fr-FR" dirty="0" err="1">
                <a:solidFill>
                  <a:srgbClr val="000000"/>
                </a:solidFill>
              </a:rPr>
              <a:t>mL</a:t>
            </a:r>
            <a:r>
              <a:rPr lang="fr-FR" dirty="0">
                <a:solidFill>
                  <a:srgbClr val="000000"/>
                </a:solidFill>
              </a:rPr>
              <a:t> ≈ 40g)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</a:rPr>
              <a:t>Lavage des abeilles au détergent et comptages des varroas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</a:rPr>
              <a:t>Détermination du nombre de </a:t>
            </a:r>
            <a:r>
              <a:rPr lang="fr-FR" dirty="0" smtClean="0">
                <a:solidFill>
                  <a:srgbClr val="000000"/>
                </a:solidFill>
              </a:rPr>
              <a:t>VP/100ab</a:t>
            </a:r>
            <a:r>
              <a:rPr lang="fr-FR" dirty="0">
                <a:solidFill>
                  <a:srgbClr val="000000"/>
                </a:solidFill>
              </a:rPr>
              <a:t>	</a:t>
            </a:r>
            <a:r>
              <a:rPr lang="fr-FR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e 8"/>
          <p:cNvGrpSpPr/>
          <p:nvPr/>
        </p:nvGrpSpPr>
        <p:grpSpPr>
          <a:xfrm>
            <a:off x="7370054" y="2140258"/>
            <a:ext cx="1486411" cy="1435908"/>
            <a:chOff x="360219" y="1326916"/>
            <a:chExt cx="2535380" cy="2410476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0872" y="2524863"/>
              <a:ext cx="1422330" cy="1212529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6"/>
            <a:srcRect l="-3703" t="2486" r="5605" b="6106"/>
            <a:stretch/>
          </p:blipFill>
          <p:spPr>
            <a:xfrm>
              <a:off x="360219" y="1939635"/>
              <a:ext cx="1454727" cy="1191492"/>
            </a:xfrm>
            <a:prstGeom prst="hexagon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7"/>
            <a:srcRect l="7545" r="-1" b="10285"/>
            <a:stretch/>
          </p:blipFill>
          <p:spPr>
            <a:xfrm>
              <a:off x="1509589" y="1326916"/>
              <a:ext cx="1386010" cy="1208465"/>
            </a:xfrm>
            <a:prstGeom prst="hexagon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8"/>
          <a:srcRect l="3837" t="10545" r="3177"/>
          <a:stretch/>
        </p:blipFill>
        <p:spPr>
          <a:xfrm>
            <a:off x="6242087" y="1913637"/>
            <a:ext cx="1127967" cy="846679"/>
          </a:xfrm>
          <a:prstGeom prst="rect">
            <a:avLst/>
          </a:prstGeom>
        </p:spPr>
      </p:pic>
      <p:sp>
        <p:nvSpPr>
          <p:cNvPr id="15" name="ZoneTexte 12">
            <a:extLst>
              <a:ext uri="{FF2B5EF4-FFF2-40B4-BE49-F238E27FC236}">
                <a16:creationId xmlns:a16="http://schemas.microsoft.com/office/drawing/2014/main" id="{1EBC0E8A-45DB-154C-941B-8A93AF8AF490}"/>
              </a:ext>
            </a:extLst>
          </p:cNvPr>
          <p:cNvSpPr txBox="1"/>
          <p:nvPr/>
        </p:nvSpPr>
        <p:spPr>
          <a:xfrm>
            <a:off x="2488184" y="6444502"/>
            <a:ext cx="396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Lavage des abeilles et comptage des </a:t>
            </a:r>
            <a:r>
              <a:rPr lang="fr-FR" sz="1400" dirty="0" smtClean="0"/>
              <a:t>varroas</a:t>
            </a:r>
            <a:endParaRPr lang="fr-FR" sz="1400" dirty="0" smtClean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2" y="4407821"/>
            <a:ext cx="3620764" cy="20366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09" y="3937339"/>
            <a:ext cx="4461563" cy="250963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Espace réservé du numéro de diapositive 4"/>
          <p:cNvSpPr txBox="1">
            <a:spLocks/>
          </p:cNvSpPr>
          <p:nvPr/>
        </p:nvSpPr>
        <p:spPr>
          <a:xfrm>
            <a:off x="6989305" y="63209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DEB3E8-A0A5-47AE-8F81-B88C97BC32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13807"/>
            <a:ext cx="6789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Taux de Varroas dans les ruchers français : année 1 &amp; 2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245581" y="5383525"/>
            <a:ext cx="873169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b="1" dirty="0"/>
              <a:t>  </a:t>
            </a:r>
            <a:r>
              <a:rPr lang="fr-FR" sz="2000" dirty="0" smtClean="0">
                <a:solidFill>
                  <a:srgbClr val="000000"/>
                </a:solidFill>
              </a:rPr>
              <a:t>Des </a:t>
            </a:r>
            <a:r>
              <a:rPr lang="fr-FR" sz="2000" dirty="0">
                <a:solidFill>
                  <a:srgbClr val="000000"/>
                </a:solidFill>
              </a:rPr>
              <a:t>taux de Varroas </a:t>
            </a:r>
            <a:r>
              <a:rPr lang="fr-FR" sz="2000" dirty="0" smtClean="0">
                <a:solidFill>
                  <a:srgbClr val="000000"/>
                </a:solidFill>
              </a:rPr>
              <a:t>phorétiques identiques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 smtClean="0">
                <a:solidFill>
                  <a:srgbClr val="000000"/>
                </a:solidFill>
              </a:rPr>
              <a:t> 2 stratégie efficaces : 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rgbClr val="000000"/>
                </a:solidFill>
              </a:rPr>
              <a:t>hivernage en montagne sans encagement &amp; en plaine avec encagement</a:t>
            </a:r>
            <a:r>
              <a:rPr lang="fr-FR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84" y="1088254"/>
            <a:ext cx="4456090" cy="449417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383" y="1081769"/>
            <a:ext cx="4456090" cy="4500664"/>
          </a:xfrm>
          <a:prstGeom prst="rect">
            <a:avLst/>
          </a:prstGeom>
        </p:spPr>
      </p:pic>
      <p:sp>
        <p:nvSpPr>
          <p:cNvPr id="20" name="Espace réservé du numéro de diapositive 4"/>
          <p:cNvSpPr txBox="1">
            <a:spLocks/>
          </p:cNvSpPr>
          <p:nvPr/>
        </p:nvSpPr>
        <p:spPr>
          <a:xfrm>
            <a:off x="6989305" y="63209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DEB3E8-A0A5-47AE-8F81-B88C97BC32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3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13807"/>
            <a:ext cx="6789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Taux de Varroas dans les ruchers italiens : année 1 &amp; 2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38541"/>
            <a:ext cx="4456090" cy="44876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458" y="1038541"/>
            <a:ext cx="4456090" cy="4500664"/>
          </a:xfrm>
          <a:prstGeom prst="rect">
            <a:avLst/>
          </a:prstGeom>
        </p:spPr>
      </p:pic>
      <p:sp>
        <p:nvSpPr>
          <p:cNvPr id="12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59754" y="5383525"/>
            <a:ext cx="903775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b="1" dirty="0"/>
              <a:t>  </a:t>
            </a:r>
            <a:r>
              <a:rPr lang="fr-FR" sz="2000" dirty="0" smtClean="0">
                <a:solidFill>
                  <a:srgbClr val="000000"/>
                </a:solidFill>
              </a:rPr>
              <a:t>Des </a:t>
            </a:r>
            <a:r>
              <a:rPr lang="fr-FR" sz="2000" dirty="0">
                <a:solidFill>
                  <a:srgbClr val="000000"/>
                </a:solidFill>
              </a:rPr>
              <a:t>taux de Varroas </a:t>
            </a:r>
            <a:r>
              <a:rPr lang="fr-FR" sz="2000" dirty="0" smtClean="0">
                <a:solidFill>
                  <a:srgbClr val="000000"/>
                </a:solidFill>
              </a:rPr>
              <a:t>phorétiques identiques et très faibles en Italie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fr-FR" sz="2000" dirty="0" smtClean="0">
                <a:solidFill>
                  <a:srgbClr val="000000"/>
                </a:solidFill>
              </a:rPr>
              <a:t> 4 stratégie efficaces : 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	</a:t>
            </a:r>
            <a:r>
              <a:rPr lang="fr-FR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rgbClr val="000000"/>
                </a:solidFill>
              </a:rPr>
              <a:t>hivernage en </a:t>
            </a:r>
            <a:r>
              <a:rPr lang="fr-FR" dirty="0">
                <a:solidFill>
                  <a:srgbClr val="000000"/>
                </a:solidFill>
              </a:rPr>
              <a:t>montagne &amp; en plaine avec/sans encagement </a:t>
            </a:r>
            <a:r>
              <a:rPr lang="fr-FR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3" name="Espace réservé du numéro de diapositive 4"/>
          <p:cNvSpPr txBox="1">
            <a:spLocks/>
          </p:cNvSpPr>
          <p:nvPr/>
        </p:nvSpPr>
        <p:spPr>
          <a:xfrm>
            <a:off x="6989305" y="63209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DEB3E8-A0A5-47AE-8F81-B88C97BC32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0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967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4"/>
          <p:cNvSpPr txBox="1"/>
          <p:nvPr/>
        </p:nvSpPr>
        <p:spPr>
          <a:xfrm>
            <a:off x="107504" y="13807"/>
            <a:ext cx="5909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 des stratégies de lutte contre Varroa en hiver</a:t>
            </a:r>
            <a:endParaRPr lang="fr-FR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ZoneTexte 12">
            <a:extLst>
              <a:ext uri="{FF2B5EF4-FFF2-40B4-BE49-F238E27FC236}">
                <a16:creationId xmlns:a16="http://schemas.microsoft.com/office/drawing/2014/main" id="{1A2D93D2-47BC-3E47-BA85-DAE04CF444E5}"/>
              </a:ext>
            </a:extLst>
          </p:cNvPr>
          <p:cNvSpPr txBox="1"/>
          <p:nvPr/>
        </p:nvSpPr>
        <p:spPr>
          <a:xfrm>
            <a:off x="107504" y="976992"/>
            <a:ext cx="9036496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1050" i="1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fr-FR" sz="2000" b="1" dirty="0"/>
              <a:t> </a:t>
            </a:r>
            <a:r>
              <a:rPr lang="fr-FR" sz="2400" b="1" dirty="0">
                <a:solidFill>
                  <a:srgbClr val="FF66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Toutes les stratégies se valent</a:t>
            </a:r>
          </a:p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Attention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: traitement efficaces sur stratégies non encagement</a:t>
            </a:r>
          </a:p>
          <a:p>
            <a:pPr>
              <a:spcAft>
                <a:spcPts val="1200"/>
              </a:spcAft>
            </a:pPr>
            <a:r>
              <a:rPr lang="fr-FR" sz="2000" dirty="0">
                <a:solidFill>
                  <a:srgbClr val="000000"/>
                </a:solidFill>
              </a:rPr>
              <a:t>	</a:t>
            </a:r>
            <a:r>
              <a:rPr lang="fr-FR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rgbClr val="000000"/>
                </a:solidFill>
              </a:rPr>
              <a:t>hiver </a:t>
            </a:r>
            <a:r>
              <a:rPr lang="fr-FR" dirty="0">
                <a:solidFill>
                  <a:srgbClr val="000000"/>
                </a:solidFill>
              </a:rPr>
              <a:t>froids les 2 années de </a:t>
            </a:r>
            <a:r>
              <a:rPr lang="fr-FR" dirty="0" smtClean="0">
                <a:solidFill>
                  <a:srgbClr val="000000"/>
                </a:solidFill>
              </a:rPr>
              <a:t>l’essai en plaine = Ruptures </a:t>
            </a:r>
            <a:r>
              <a:rPr lang="fr-FR" dirty="0">
                <a:solidFill>
                  <a:srgbClr val="000000"/>
                </a:solidFill>
              </a:rPr>
              <a:t>naturelles de couvain </a:t>
            </a:r>
            <a:endParaRPr lang="fr-FR" dirty="0" smtClean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fr-FR" sz="2000" dirty="0" smtClean="0">
                <a:solidFill>
                  <a:srgbClr val="000000"/>
                </a:solidFill>
              </a:rPr>
              <a:t> Hiverner en montagne ou encager en pleine = garantie d’un traitement efficace</a:t>
            </a:r>
          </a:p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fr-FR" sz="2000" dirty="0" smtClean="0">
                <a:solidFill>
                  <a:srgbClr val="000000"/>
                </a:solidFill>
              </a:rPr>
              <a:t> Traiter à l’aveugle dans </a:t>
            </a:r>
            <a:r>
              <a:rPr lang="fr-FR" sz="2000" dirty="0">
                <a:solidFill>
                  <a:srgbClr val="000000"/>
                </a:solidFill>
              </a:rPr>
              <a:t>des environnements où les hivers peuvent être chaud, c’est risquer de faire un traitement </a:t>
            </a:r>
            <a:r>
              <a:rPr lang="fr-FR" sz="2000" dirty="0" smtClean="0">
                <a:solidFill>
                  <a:srgbClr val="000000"/>
                </a:solidFill>
              </a:rPr>
              <a:t>inefficace ! </a:t>
            </a:r>
            <a:r>
              <a:rPr lang="fr-FR" sz="2000" dirty="0" smtClean="0">
                <a:solidFill>
                  <a:srgbClr val="000000"/>
                </a:solidFill>
                <a:sym typeface="Wingdings" panose="05000000000000000000" pitchFamily="2" charset="2"/>
              </a:rPr>
              <a:t>….. l’expérience d’</a:t>
            </a:r>
            <a:r>
              <a:rPr lang="fr-FR" sz="2000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Innov’api</a:t>
            </a:r>
            <a:endParaRPr lang="fr-FR" sz="2000" dirty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982" y="1"/>
            <a:ext cx="2151017" cy="96318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68" y="89163"/>
            <a:ext cx="784860" cy="7848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pace réservé du numéro de diapositive 4"/>
          <p:cNvSpPr txBox="1">
            <a:spLocks/>
          </p:cNvSpPr>
          <p:nvPr/>
        </p:nvSpPr>
        <p:spPr>
          <a:xfrm>
            <a:off x="6989305" y="63209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DEB3E8-A0A5-47AE-8F81-B88C97BC326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85" y="3964860"/>
            <a:ext cx="3447563" cy="28021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786" y="4336613"/>
            <a:ext cx="1834776" cy="246042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5D96B25-7C27-814D-BCBA-87ABF2B61915}"/>
              </a:ext>
            </a:extLst>
          </p:cNvPr>
          <p:cNvSpPr/>
          <p:nvPr/>
        </p:nvSpPr>
        <p:spPr>
          <a:xfrm>
            <a:off x="4982805" y="5188987"/>
            <a:ext cx="1912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État des ruchers en sortie d'hivernage 2020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061814" y="5419819"/>
            <a:ext cx="67564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B877DFF7-54AB-C14B-A41B-E39602F21A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090" y="3564604"/>
            <a:ext cx="1149774" cy="6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1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5571" y="1675834"/>
            <a:ext cx="8860936" cy="1124657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 !</a:t>
            </a:r>
          </a:p>
          <a:p>
            <a:pPr lvl="0" algn="ctr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l'</a:t>
            </a:r>
            <a:r>
              <a:rPr lang="fr-FR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attenzione</a:t>
            </a:r>
            <a:r>
              <a:rPr lang="fr-FR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23C4C5-56EC-D245-AB83-ACEA14ACD964}"/>
              </a:ext>
            </a:extLst>
          </p:cNvPr>
          <p:cNvSpPr txBox="1"/>
          <p:nvPr/>
        </p:nvSpPr>
        <p:spPr>
          <a:xfrm>
            <a:off x="1553229" y="2984266"/>
            <a:ext cx="636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u="sng" dirty="0">
                <a:solidFill>
                  <a:srgbClr val="0070C0"/>
                </a:solidFill>
              </a:rPr>
              <a:t>http://w3.avignon.inra.fr/lavandes/biosp/APIN_ApinvernoFR.html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518" y="4350097"/>
            <a:ext cx="1503067" cy="1503067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728" y="4343387"/>
            <a:ext cx="1503067" cy="150977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73" y="6240064"/>
            <a:ext cx="4121773" cy="39978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45" y="4402830"/>
            <a:ext cx="1205556" cy="153675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638" y="3757480"/>
            <a:ext cx="4633362" cy="3109229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91F71E12-9892-DE49-A490-9C0E23EEA1E2}"/>
              </a:ext>
            </a:extLst>
          </p:cNvPr>
          <p:cNvGrpSpPr>
            <a:grpSpLocks noChangeAspect="1"/>
          </p:cNvGrpSpPr>
          <p:nvPr/>
        </p:nvGrpSpPr>
        <p:grpSpPr>
          <a:xfrm>
            <a:off x="2574011" y="134991"/>
            <a:ext cx="3795489" cy="1282144"/>
            <a:chOff x="4624637" y="89277"/>
            <a:chExt cx="4643958" cy="1568761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2C09E720-18E7-A048-A217-301CB6642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4880" y="89277"/>
              <a:ext cx="2843715" cy="1485523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091ACFF-DF3D-A947-8CA1-B4B74C868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4637" y="89277"/>
              <a:ext cx="1575763" cy="1568761"/>
            </a:xfrm>
            <a:prstGeom prst="rect">
              <a:avLst/>
            </a:prstGeom>
          </p:spPr>
        </p:pic>
      </p:grpSp>
      <p:pic>
        <p:nvPicPr>
          <p:cNvPr id="30" name="Picture 2" descr="llustration Atelier européen sur la bioéconomie">
            <a:extLst>
              <a:ext uri="{FF2B5EF4-FFF2-40B4-BE49-F238E27FC236}">
                <a16:creationId xmlns:a16="http://schemas.microsoft.com/office/drawing/2014/main" id="{C4E9194E-DC4F-2248-954F-F7F22347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265"/>
            <a:ext cx="2574011" cy="93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80" y="232265"/>
            <a:ext cx="2610811" cy="1171898"/>
          </a:xfrm>
          <a:prstGeom prst="rect">
            <a:avLst/>
          </a:prstGeom>
        </p:spPr>
      </p:pic>
      <p:pic>
        <p:nvPicPr>
          <p:cNvPr id="32" name="Image 31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524" y="1647423"/>
            <a:ext cx="784860" cy="784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47363">
            <a:off x="8147917" y="2335374"/>
            <a:ext cx="784860" cy="78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57530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6390</TotalTime>
  <Words>649</Words>
  <Application>Microsoft Office PowerPoint</Application>
  <PresentationFormat>Affichage à l'écran (4:3)</PresentationFormat>
  <Paragraphs>69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MS PGothic</vt:lpstr>
      <vt:lpstr>Arial</vt:lpstr>
      <vt:lpstr>Calibri</vt:lpstr>
      <vt:lpstr>Courier New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Tison</dc:creator>
  <cp:lastModifiedBy>Guillaume Kairo</cp:lastModifiedBy>
  <cp:revision>317</cp:revision>
  <dcterms:created xsi:type="dcterms:W3CDTF">2018-11-05T10:02:09Z</dcterms:created>
  <dcterms:modified xsi:type="dcterms:W3CDTF">2024-01-09T18:12:39Z</dcterms:modified>
</cp:coreProperties>
</file>