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1"/>
  </p:notesMasterIdLst>
  <p:sldIdLst>
    <p:sldId id="523" r:id="rId2"/>
    <p:sldId id="525" r:id="rId3"/>
    <p:sldId id="451" r:id="rId4"/>
    <p:sldId id="526" r:id="rId5"/>
    <p:sldId id="529" r:id="rId6"/>
    <p:sldId id="527" r:id="rId7"/>
    <p:sldId id="528" r:id="rId8"/>
    <p:sldId id="531" r:id="rId9"/>
    <p:sldId id="524" r:id="rId10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F.Mondet" initials="UdMO [7]" lastIdx="1" clrIdx="6">
    <p:extLst/>
  </p:cmAuthor>
  <p:cmAuthor id="1" name="F.Mondet" initials="UdMO" lastIdx="10" clrIdx="0">
    <p:extLst/>
  </p:cmAuthor>
  <p:cmAuthor id="8" name="F.Mondet" initials="UdMO [8]" lastIdx="1" clrIdx="7">
    <p:extLst/>
  </p:cmAuthor>
  <p:cmAuthor id="2" name="F.Mondet" initials="UdMO [2]" lastIdx="1" clrIdx="1">
    <p:extLst/>
  </p:cmAuthor>
  <p:cmAuthor id="9" name="F.Mondet" initials="UdMO [9]" lastIdx="1" clrIdx="8">
    <p:extLst/>
  </p:cmAuthor>
  <p:cmAuthor id="3" name="F.Mondet" initials="UdMO [3]" lastIdx="1" clrIdx="2">
    <p:extLst/>
  </p:cmAuthor>
  <p:cmAuthor id="10" name="F.Mondet" initials="UdMO [10]" lastIdx="1" clrIdx="9">
    <p:extLst/>
  </p:cmAuthor>
  <p:cmAuthor id="4" name="F.Mondet" initials="UdMO [4]" lastIdx="1" clrIdx="3">
    <p:extLst/>
  </p:cmAuthor>
  <p:cmAuthor id="11" name="Lea Tison" initials="LT" lastIdx="2" clrIdx="10">
    <p:extLst/>
  </p:cmAuthor>
  <p:cmAuthor id="5" name="F.Mondet" initials="UdMO [5]" lastIdx="1" clrIdx="4">
    <p:extLst/>
  </p:cmAuthor>
  <p:cmAuthor id="6" name="F.Mondet" initials="UdMO [6]" lastIdx="1" clrIdx="5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08600"/>
    <a:srgbClr val="C0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A488322-F2BA-4B5B-9748-0D474271808F}" styleName="Style moyen 3 - Accentuation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460" autoAdjust="0"/>
    <p:restoredTop sz="94660"/>
  </p:normalViewPr>
  <p:slideViewPr>
    <p:cSldViewPr snapToGrid="0">
      <p:cViewPr>
        <p:scale>
          <a:sx n="80" d="100"/>
          <a:sy n="80" d="100"/>
        </p:scale>
        <p:origin x="1142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84C719-AA90-45FD-ACE7-07C684DA7C2C}" type="datetimeFigureOut">
              <a:rPr lang="fr-FR" smtClean="0"/>
              <a:t>08/01/2024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BA94FD-53D5-4E34-A319-A29D8A2AEEF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5559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621E-A305-BE48-90FF-78AD8AA81B77}" type="slidenum">
              <a:rPr lang="en-NZ" smtClean="0"/>
              <a:t>1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2519587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Despite the defenses,</a:t>
            </a:r>
            <a:r>
              <a:rPr lang="en-NZ" baseline="0" dirty="0"/>
              <a:t> Varroa has dramatic impacts on colonies in most cases.</a:t>
            </a:r>
          </a:p>
          <a:p>
            <a:r>
              <a:rPr lang="en-NZ" baseline="0" dirty="0"/>
              <a:t>These are attributed </a:t>
            </a:r>
            <a:r>
              <a:rPr lang="en-NZ" baseline="0"/>
              <a:t>to the direct impact of </a:t>
            </a:r>
            <a:r>
              <a:rPr lang="en-NZ" baseline="0" dirty="0"/>
              <a:t>V on individuals, but also, and maybe primarily to the association of the mite with several viruses.</a:t>
            </a:r>
          </a:p>
          <a:p>
            <a:r>
              <a:rPr lang="en-NZ" baseline="0" dirty="0"/>
              <a:t>…</a:t>
            </a:r>
          </a:p>
          <a:p>
            <a:r>
              <a:rPr lang="en-NZ" baseline="0" dirty="0"/>
              <a:t>Therefore, we can wonder what actually causes the pathogenic effects that are observed in the presnece of V.</a:t>
            </a:r>
          </a:p>
          <a:p>
            <a:r>
              <a:rPr lang="en-NZ" baseline="0" dirty="0"/>
              <a:t>…</a:t>
            </a:r>
          </a:p>
          <a:p>
            <a:r>
              <a:rPr lang="en-NZ" baseline="0" dirty="0"/>
              <a:t>The leads us to revise the conception of H/P relationship from a bilateral situation, to a 3 way relationship that included virus as a main actor.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621E-A305-BE48-90FF-78AD8AA81B77}" type="slidenum">
              <a:rPr lang="en-NZ" smtClean="0"/>
              <a:pPr/>
              <a:t>2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927433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Despite the defenses,</a:t>
            </a:r>
            <a:r>
              <a:rPr lang="en-NZ" baseline="0" dirty="0"/>
              <a:t> Varroa has dramatic impacts on colonies in most cases.</a:t>
            </a:r>
          </a:p>
          <a:p>
            <a:r>
              <a:rPr lang="en-NZ" baseline="0" dirty="0"/>
              <a:t>These are attributed </a:t>
            </a:r>
            <a:r>
              <a:rPr lang="en-NZ" baseline="0"/>
              <a:t>to the direct impact of </a:t>
            </a:r>
            <a:r>
              <a:rPr lang="en-NZ" baseline="0" dirty="0"/>
              <a:t>V on individuals, but also, and maybe primarily to the association of the mite with several viruses.</a:t>
            </a:r>
          </a:p>
          <a:p>
            <a:r>
              <a:rPr lang="en-NZ" baseline="0" dirty="0"/>
              <a:t>…</a:t>
            </a:r>
          </a:p>
          <a:p>
            <a:r>
              <a:rPr lang="en-NZ" baseline="0" dirty="0"/>
              <a:t>Therefore, we can wonder what actually causes the pathogenic effects that are observed in the presnece of V.</a:t>
            </a:r>
          </a:p>
          <a:p>
            <a:r>
              <a:rPr lang="en-NZ" baseline="0" dirty="0"/>
              <a:t>…</a:t>
            </a:r>
          </a:p>
          <a:p>
            <a:r>
              <a:rPr lang="en-NZ" baseline="0" dirty="0"/>
              <a:t>The leads us to revise the conception of H/P relationship from a bilateral situation, to a 3 way relationship that included virus as a main actor.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621E-A305-BE48-90FF-78AD8AA81B77}" type="slidenum">
              <a:rPr lang="en-NZ" smtClean="0"/>
              <a:pPr/>
              <a:t>3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5686155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Despite the defenses,</a:t>
            </a:r>
            <a:r>
              <a:rPr lang="en-NZ" baseline="0" dirty="0"/>
              <a:t> Varroa has dramatic impacts on colonies in most cases.</a:t>
            </a:r>
          </a:p>
          <a:p>
            <a:r>
              <a:rPr lang="en-NZ" baseline="0" dirty="0"/>
              <a:t>These are attributed </a:t>
            </a:r>
            <a:r>
              <a:rPr lang="en-NZ" baseline="0"/>
              <a:t>to the direct impact of </a:t>
            </a:r>
            <a:r>
              <a:rPr lang="en-NZ" baseline="0" dirty="0"/>
              <a:t>V on individuals, but also, and maybe primarily to the association of the mite with several viruses.</a:t>
            </a:r>
          </a:p>
          <a:p>
            <a:r>
              <a:rPr lang="en-NZ" baseline="0" dirty="0"/>
              <a:t>…</a:t>
            </a:r>
          </a:p>
          <a:p>
            <a:r>
              <a:rPr lang="en-NZ" baseline="0" dirty="0"/>
              <a:t>Therefore, we can wonder what actually causes the pathogenic effects that are observed in the presnece of V.</a:t>
            </a:r>
          </a:p>
          <a:p>
            <a:r>
              <a:rPr lang="en-NZ" baseline="0" dirty="0"/>
              <a:t>…</a:t>
            </a:r>
          </a:p>
          <a:p>
            <a:r>
              <a:rPr lang="en-NZ" baseline="0" dirty="0"/>
              <a:t>The leads us to revise the conception of H/P relationship from a bilateral situation, to a 3 way relationship that included virus as a main actor.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621E-A305-BE48-90FF-78AD8AA81B77}" type="slidenum">
              <a:rPr lang="en-NZ" smtClean="0"/>
              <a:pPr/>
              <a:t>4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922836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Despite the defenses,</a:t>
            </a:r>
            <a:r>
              <a:rPr lang="en-NZ" baseline="0" dirty="0"/>
              <a:t> Varroa has dramatic impacts on colonies in most cases.</a:t>
            </a:r>
          </a:p>
          <a:p>
            <a:r>
              <a:rPr lang="en-NZ" baseline="0" dirty="0"/>
              <a:t>These are attributed </a:t>
            </a:r>
            <a:r>
              <a:rPr lang="en-NZ" baseline="0"/>
              <a:t>to the direct impact of </a:t>
            </a:r>
            <a:r>
              <a:rPr lang="en-NZ" baseline="0" dirty="0"/>
              <a:t>V on individuals, but also, and maybe primarily to the association of the mite with several viruses.</a:t>
            </a:r>
          </a:p>
          <a:p>
            <a:r>
              <a:rPr lang="en-NZ" baseline="0" dirty="0"/>
              <a:t>…</a:t>
            </a:r>
          </a:p>
          <a:p>
            <a:r>
              <a:rPr lang="en-NZ" baseline="0" dirty="0"/>
              <a:t>Therefore, we can wonder what actually causes the pathogenic effects that are observed in the presnece of V.</a:t>
            </a:r>
          </a:p>
          <a:p>
            <a:r>
              <a:rPr lang="en-NZ" baseline="0" dirty="0"/>
              <a:t>…</a:t>
            </a:r>
          </a:p>
          <a:p>
            <a:r>
              <a:rPr lang="en-NZ" baseline="0" dirty="0"/>
              <a:t>The leads us to revise the conception of H/P relationship from a bilateral situation, to a 3 way relationship that included virus as a main actor.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621E-A305-BE48-90FF-78AD8AA81B77}" type="slidenum">
              <a:rPr lang="en-NZ" smtClean="0"/>
              <a:pPr/>
              <a:t>5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7211101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Despite the defenses,</a:t>
            </a:r>
            <a:r>
              <a:rPr lang="en-NZ" baseline="0" dirty="0"/>
              <a:t> Varroa has dramatic impacts on colonies in most cases.</a:t>
            </a:r>
          </a:p>
          <a:p>
            <a:r>
              <a:rPr lang="en-NZ" baseline="0" dirty="0"/>
              <a:t>These are attributed </a:t>
            </a:r>
            <a:r>
              <a:rPr lang="en-NZ" baseline="0"/>
              <a:t>to the direct impact of </a:t>
            </a:r>
            <a:r>
              <a:rPr lang="en-NZ" baseline="0" dirty="0"/>
              <a:t>V on individuals, but also, and maybe primarily to the association of the mite with several viruses.</a:t>
            </a:r>
          </a:p>
          <a:p>
            <a:r>
              <a:rPr lang="en-NZ" baseline="0" dirty="0"/>
              <a:t>…</a:t>
            </a:r>
          </a:p>
          <a:p>
            <a:r>
              <a:rPr lang="en-NZ" baseline="0" dirty="0"/>
              <a:t>Therefore, we can wonder what actually causes the pathogenic effects that are observed in the presnece of V.</a:t>
            </a:r>
          </a:p>
          <a:p>
            <a:r>
              <a:rPr lang="en-NZ" baseline="0" dirty="0"/>
              <a:t>…</a:t>
            </a:r>
          </a:p>
          <a:p>
            <a:r>
              <a:rPr lang="en-NZ" baseline="0" dirty="0"/>
              <a:t>The leads us to revise the conception of H/P relationship from a bilateral situation, to a 3 way relationship that included virus as a main actor.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621E-A305-BE48-90FF-78AD8AA81B77}" type="slidenum">
              <a:rPr lang="en-NZ" smtClean="0"/>
              <a:pPr/>
              <a:t>6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7011111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Despite the defenses,</a:t>
            </a:r>
            <a:r>
              <a:rPr lang="en-NZ" baseline="0" dirty="0"/>
              <a:t> Varroa has dramatic impacts on colonies in most cases.</a:t>
            </a:r>
          </a:p>
          <a:p>
            <a:r>
              <a:rPr lang="en-NZ" baseline="0" dirty="0"/>
              <a:t>These are attributed </a:t>
            </a:r>
            <a:r>
              <a:rPr lang="en-NZ" baseline="0"/>
              <a:t>to the direct impact of </a:t>
            </a:r>
            <a:r>
              <a:rPr lang="en-NZ" baseline="0" dirty="0"/>
              <a:t>V on individuals, but also, and maybe primarily to the association of the mite with several viruses.</a:t>
            </a:r>
          </a:p>
          <a:p>
            <a:r>
              <a:rPr lang="en-NZ" baseline="0" dirty="0"/>
              <a:t>…</a:t>
            </a:r>
          </a:p>
          <a:p>
            <a:r>
              <a:rPr lang="en-NZ" baseline="0" dirty="0"/>
              <a:t>Therefore, we can wonder what actually causes the pathogenic effects that are observed in the presnece of V.</a:t>
            </a:r>
          </a:p>
          <a:p>
            <a:r>
              <a:rPr lang="en-NZ" baseline="0" dirty="0"/>
              <a:t>…</a:t>
            </a:r>
          </a:p>
          <a:p>
            <a:r>
              <a:rPr lang="en-NZ" baseline="0" dirty="0"/>
              <a:t>The leads us to revise the conception of H/P relationship from a bilateral situation, to a 3 way relationship that included virus as a main actor.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621E-A305-BE48-90FF-78AD8AA81B77}" type="slidenum">
              <a:rPr lang="en-NZ" smtClean="0"/>
              <a:pPr/>
              <a:t>7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4059092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NZ" dirty="0"/>
              <a:t>Despite the defenses,</a:t>
            </a:r>
            <a:r>
              <a:rPr lang="en-NZ" baseline="0" dirty="0"/>
              <a:t> Varroa has dramatic impacts on colonies in most cases.</a:t>
            </a:r>
          </a:p>
          <a:p>
            <a:r>
              <a:rPr lang="en-NZ" baseline="0" dirty="0"/>
              <a:t>These are attributed </a:t>
            </a:r>
            <a:r>
              <a:rPr lang="en-NZ" baseline="0"/>
              <a:t>to the direct impact of </a:t>
            </a:r>
            <a:r>
              <a:rPr lang="en-NZ" baseline="0" dirty="0"/>
              <a:t>V on individuals, but also, and maybe primarily to the association of the mite with several viruses.</a:t>
            </a:r>
          </a:p>
          <a:p>
            <a:r>
              <a:rPr lang="en-NZ" baseline="0" dirty="0"/>
              <a:t>…</a:t>
            </a:r>
          </a:p>
          <a:p>
            <a:r>
              <a:rPr lang="en-NZ" baseline="0" dirty="0"/>
              <a:t>Therefore, we can wonder what actually causes the pathogenic effects that are observed in the presnece of V.</a:t>
            </a:r>
          </a:p>
          <a:p>
            <a:r>
              <a:rPr lang="en-NZ" baseline="0" dirty="0"/>
              <a:t>…</a:t>
            </a:r>
          </a:p>
          <a:p>
            <a:r>
              <a:rPr lang="en-NZ" baseline="0" dirty="0"/>
              <a:t>The leads us to revise the conception of H/P relationship from a bilateral situation, to a 3 way relationship that included virus as a main actor.</a:t>
            </a:r>
            <a:endParaRPr lang="en-N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621E-A305-BE48-90FF-78AD8AA81B77}" type="slidenum">
              <a:rPr lang="en-NZ" smtClean="0"/>
              <a:pPr/>
              <a:t>8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1351377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D53621E-A305-BE48-90FF-78AD8AA81B77}" type="slidenum">
              <a:rPr lang="en-NZ" smtClean="0"/>
              <a:t>9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368312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C37D54-1F3C-4E74-97A4-F6CB5A4CC637}" type="datetime1">
              <a:rPr lang="fr-FR" smtClean="0"/>
              <a:t>08/01/2024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0740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E86748-F2CF-445D-B1A9-8F2DB9D273D7}" type="datetime1">
              <a:rPr lang="fr-FR" smtClean="0"/>
              <a:t>08/01/2024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12666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8F4E17-7347-495F-860E-1B3D3A723D3A}" type="datetime1">
              <a:rPr lang="fr-FR" smtClean="0"/>
              <a:t>08/01/2024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059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1CBE4-0824-4B8F-A386-C2E2EB0543DC}" type="datetime1">
              <a:rPr lang="fr-FR" smtClean="0"/>
              <a:t>08/01/2024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157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1B462-5C9A-46B6-8FC4-D8E4D9FDA5DC}" type="datetime1">
              <a:rPr lang="fr-FR" smtClean="0"/>
              <a:t>08/01/2024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53056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BD81D-B1D1-44F6-957F-EBD4E585D6C4}" type="datetime1">
              <a:rPr lang="fr-FR" smtClean="0"/>
              <a:t>08/01/2024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012376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04EFA-46B7-41C4-B3F9-BD939C87E65C}" type="datetime1">
              <a:rPr lang="fr-FR" smtClean="0"/>
              <a:t>08/01/2024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5644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990334-0AB7-45DD-B955-AB040CD85CC4}" type="datetime1">
              <a:rPr lang="fr-FR" smtClean="0"/>
              <a:t>08/01/2024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542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83198A-F323-453B-86EC-D325636FA03E}" type="datetime1">
              <a:rPr lang="fr-FR" smtClean="0"/>
              <a:t>08/01/2024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19021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2045-949E-4BF5-AC2E-9791A3FF34F9}" type="datetime1">
              <a:rPr lang="fr-FR" smtClean="0"/>
              <a:t>08/01/2024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4675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150415-D27D-4126-A5D5-C7374CFAE1B7}" type="datetime1">
              <a:rPr lang="fr-FR" smtClean="0"/>
              <a:t>08/01/2024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26FF0-291E-42B3-BDD4-78EB60E90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14002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34386-3A67-4981-85D8-A9F1E18BBE31}" type="datetime1">
              <a:rPr lang="fr-FR" smtClean="0"/>
              <a:t>08/01/2024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26FF0-291E-42B3-BDD4-78EB60E90F9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4745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jpeg"/><Relationship Id="rId10" Type="http://schemas.openxmlformats.org/officeDocument/2006/relationships/image" Target="../media/image8.png"/><Relationship Id="rId4" Type="http://schemas.openxmlformats.org/officeDocument/2006/relationships/image" Target="../media/image2.jpg"/><Relationship Id="rId9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14.png"/><Relationship Id="rId10" Type="http://schemas.microsoft.com/office/2007/relationships/hdphoto" Target="../media/hdphoto5.wdp"/><Relationship Id="rId4" Type="http://schemas.openxmlformats.org/officeDocument/2006/relationships/image" Target="../media/image10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8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.png"/><Relationship Id="rId5" Type="http://schemas.openxmlformats.org/officeDocument/2006/relationships/image" Target="../media/image7.emf"/><Relationship Id="rId10" Type="http://schemas.openxmlformats.org/officeDocument/2006/relationships/image" Target="../media/image3.jpeg"/><Relationship Id="rId4" Type="http://schemas.openxmlformats.org/officeDocument/2006/relationships/image" Target="../media/image6.png"/><Relationship Id="rId9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6336704"/>
            <a:ext cx="9144000" cy="54868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41532" y="1891108"/>
            <a:ext cx="8860935" cy="1728192"/>
          </a:xfrm>
          <a:prstGeom prst="rect">
            <a:avLst/>
          </a:prstGeom>
          <a:noFill/>
          <a:ln/>
        </p:spPr>
        <p:txBody>
          <a:bodyPr>
            <a:norm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fr-FR" sz="2800" b="1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Dispositif expérimental d’APINVERNO</a:t>
            </a:r>
          </a:p>
        </p:txBody>
      </p:sp>
      <p:sp>
        <p:nvSpPr>
          <p:cNvPr id="6" name="Text Box 9"/>
          <p:cNvSpPr txBox="1">
            <a:spLocks noChangeArrowheads="1"/>
          </p:cNvSpPr>
          <p:nvPr/>
        </p:nvSpPr>
        <p:spPr bwMode="auto">
          <a:xfrm>
            <a:off x="5164183" y="6426378"/>
            <a:ext cx="389470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eaLnBrk="0" hangingPunct="0">
              <a:spcBef>
                <a:spcPct val="50000"/>
              </a:spcBef>
            </a:pPr>
            <a:r>
              <a:rPr lang="fr-FR" dirty="0" err="1" smtClean="0">
                <a:latin typeface="Arial" pitchFamily="34" charset="0"/>
                <a:ea typeface="MS PGothic" pitchFamily="34" charset="-128"/>
                <a:cs typeface="Arial" pitchFamily="34" charset="0"/>
              </a:rPr>
              <a:t>Pelleautier</a:t>
            </a:r>
            <a:r>
              <a:rPr lang="fr-FR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 : 11 </a:t>
            </a:r>
            <a:r>
              <a:rPr lang="fr-FR" dirty="0">
                <a:latin typeface="Arial" pitchFamily="34" charset="0"/>
                <a:ea typeface="MS PGothic" pitchFamily="34" charset="-128"/>
                <a:cs typeface="Arial" pitchFamily="34" charset="0"/>
              </a:rPr>
              <a:t>janvier/</a:t>
            </a:r>
            <a:r>
              <a:rPr lang="fr-FR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gennaio</a:t>
            </a:r>
            <a:r>
              <a:rPr lang="fr-FR" dirty="0"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fr-FR" dirty="0" smtClean="0">
                <a:latin typeface="Arial" pitchFamily="34" charset="0"/>
                <a:ea typeface="MS PGothic" pitchFamily="34" charset="-128"/>
                <a:cs typeface="Arial" pitchFamily="34" charset="0"/>
              </a:rPr>
              <a:t>2024</a:t>
            </a:r>
            <a:endParaRPr lang="fr-FR" dirty="0">
              <a:latin typeface="Arial" pitchFamily="34" charset="0"/>
              <a:ea typeface="MS PGothic" pitchFamily="34" charset="-128"/>
              <a:cs typeface="Arial" pitchFamily="34" charset="0"/>
            </a:endParaRPr>
          </a:p>
        </p:txBody>
      </p:sp>
      <p:sp>
        <p:nvSpPr>
          <p:cNvPr id="7" name="Text Box 9"/>
          <p:cNvSpPr txBox="1">
            <a:spLocks noChangeArrowheads="1"/>
          </p:cNvSpPr>
          <p:nvPr/>
        </p:nvSpPr>
        <p:spPr bwMode="auto">
          <a:xfrm>
            <a:off x="242230" y="6439226"/>
            <a:ext cx="691317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fr-FR" dirty="0">
                <a:latin typeface="Arial" pitchFamily="34" charset="0"/>
                <a:ea typeface="MS PGothic" pitchFamily="34" charset="-128"/>
                <a:cs typeface="Arial" pitchFamily="34" charset="0"/>
              </a:rPr>
              <a:t>Restitution finale / </a:t>
            </a:r>
            <a:r>
              <a:rPr lang="fr-FR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Incontro</a:t>
            </a:r>
            <a:r>
              <a:rPr lang="fr-FR" dirty="0">
                <a:latin typeface="Arial" pitchFamily="34" charset="0"/>
                <a:ea typeface="MS PGothic" pitchFamily="34" charset="-128"/>
                <a:cs typeface="Arial" pitchFamily="34" charset="0"/>
              </a:rPr>
              <a:t> </a:t>
            </a:r>
            <a:r>
              <a:rPr lang="fr-FR" dirty="0" err="1">
                <a:latin typeface="Arial" pitchFamily="34" charset="0"/>
                <a:ea typeface="MS PGothic" pitchFamily="34" charset="-128"/>
                <a:cs typeface="Arial" pitchFamily="34" charset="0"/>
              </a:rPr>
              <a:t>divulgativo</a:t>
            </a:r>
            <a:r>
              <a:rPr lang="fr-FR" dirty="0">
                <a:latin typeface="Arial" pitchFamily="34" charset="0"/>
                <a:ea typeface="MS PGothic" pitchFamily="34" charset="-128"/>
                <a:cs typeface="Arial" pitchFamily="34" charset="0"/>
              </a:rPr>
              <a:t> finale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91F71E12-9892-DE49-A490-9C0E23EEA1E2}"/>
              </a:ext>
            </a:extLst>
          </p:cNvPr>
          <p:cNvGrpSpPr>
            <a:grpSpLocks noChangeAspect="1"/>
          </p:cNvGrpSpPr>
          <p:nvPr/>
        </p:nvGrpSpPr>
        <p:grpSpPr>
          <a:xfrm>
            <a:off x="2574011" y="134991"/>
            <a:ext cx="3795489" cy="1282144"/>
            <a:chOff x="4624637" y="89277"/>
            <a:chExt cx="4643958" cy="1568761"/>
          </a:xfrm>
        </p:grpSpPr>
        <p:pic>
          <p:nvPicPr>
            <p:cNvPr id="19" name="Image 18">
              <a:extLst>
                <a:ext uri="{FF2B5EF4-FFF2-40B4-BE49-F238E27FC236}">
                  <a16:creationId xmlns:a16="http://schemas.microsoft.com/office/drawing/2014/main" id="{2C09E720-18E7-A048-A217-301CB6642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4880" y="89277"/>
              <a:ext cx="2843715" cy="1485523"/>
            </a:xfrm>
            <a:prstGeom prst="rect">
              <a:avLst/>
            </a:prstGeom>
          </p:spPr>
        </p:pic>
        <p:pic>
          <p:nvPicPr>
            <p:cNvPr id="21" name="Image 20">
              <a:extLst>
                <a:ext uri="{FF2B5EF4-FFF2-40B4-BE49-F238E27FC236}">
                  <a16:creationId xmlns:a16="http://schemas.microsoft.com/office/drawing/2014/main" id="{F091ACFF-DF3D-A947-8CA1-B4B74C868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4637" y="89277"/>
              <a:ext cx="1575763" cy="1568761"/>
            </a:xfrm>
            <a:prstGeom prst="rect">
              <a:avLst/>
            </a:prstGeom>
          </p:spPr>
        </p:pic>
      </p:grpSp>
      <p:pic>
        <p:nvPicPr>
          <p:cNvPr id="14" name="Picture 2" descr="llustration Atelier européen sur la bioéconomie">
            <a:extLst>
              <a:ext uri="{FF2B5EF4-FFF2-40B4-BE49-F238E27FC236}">
                <a16:creationId xmlns:a16="http://schemas.microsoft.com/office/drawing/2014/main" id="{C4E9194E-DC4F-2248-954F-F7F223471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2265"/>
            <a:ext cx="2574011" cy="93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80" y="232265"/>
            <a:ext cx="2610811" cy="117189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2377" y="3832940"/>
            <a:ext cx="1503067" cy="1503067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83587" y="3826230"/>
            <a:ext cx="1503067" cy="150977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1532" y="5722907"/>
            <a:ext cx="4121773" cy="399789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93104" y="3885673"/>
            <a:ext cx="1205556" cy="1536753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17497" y="3240323"/>
            <a:ext cx="4633362" cy="3109229"/>
          </a:xfrm>
          <a:prstGeom prst="rect">
            <a:avLst/>
          </a:prstGeom>
        </p:spPr>
      </p:pic>
      <p:pic>
        <p:nvPicPr>
          <p:cNvPr id="24" name="Image 23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32" y="1654742"/>
            <a:ext cx="784860" cy="78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Image 24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47363">
            <a:off x="487687" y="2329350"/>
            <a:ext cx="784860" cy="784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933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ZoneTexte 12">
            <a:extLst>
              <a:ext uri="{FF2B5EF4-FFF2-40B4-BE49-F238E27FC236}">
                <a16:creationId xmlns:a16="http://schemas.microsoft.com/office/drawing/2014/main" id="{1A2D93D2-47BC-3E47-BA85-DAE04CF444E5}"/>
              </a:ext>
            </a:extLst>
          </p:cNvPr>
          <p:cNvSpPr txBox="1"/>
          <p:nvPr/>
        </p:nvSpPr>
        <p:spPr>
          <a:xfrm>
            <a:off x="107504" y="1017443"/>
            <a:ext cx="9036496" cy="542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fr-FR" sz="1050" i="1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Font typeface="Courier New" pitchFamily="49" charset="0"/>
              <a:buChar char="o"/>
            </a:pPr>
            <a:r>
              <a:rPr lang="fr-FR" sz="2000" dirty="0" smtClean="0">
                <a:solidFill>
                  <a:srgbClr val="000000"/>
                </a:solidFill>
              </a:rPr>
              <a:t> Evaluation </a:t>
            </a:r>
            <a:r>
              <a:rPr lang="fr-FR" sz="2000" dirty="0">
                <a:solidFill>
                  <a:srgbClr val="000000"/>
                </a:solidFill>
              </a:rPr>
              <a:t>de plusieurs stratégies de lutte contre Varroa en </a:t>
            </a:r>
            <a:r>
              <a:rPr lang="fr-FR" sz="2000" dirty="0" smtClean="0">
                <a:solidFill>
                  <a:srgbClr val="000000"/>
                </a:solidFill>
              </a:rPr>
              <a:t>hiver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Courier New" pitchFamily="49" charset="0"/>
              <a:buChar char="o"/>
            </a:pPr>
            <a:r>
              <a:rPr lang="fr-FR" sz="2000" dirty="0" smtClean="0">
                <a:solidFill>
                  <a:srgbClr val="000000"/>
                </a:solidFill>
              </a:rPr>
              <a:t> Favoriser la rupture de couvain </a:t>
            </a:r>
            <a:r>
              <a:rPr lang="fr-FR" sz="20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optimisation des traitements contre Varroa </a:t>
            </a:r>
            <a:endParaRPr lang="fr-FR" sz="200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Font typeface="Courier New" pitchFamily="49" charset="0"/>
              <a:buChar char="o"/>
            </a:pP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smtClean="0">
                <a:solidFill>
                  <a:srgbClr val="FF0000"/>
                </a:solidFill>
              </a:rPr>
              <a:t>Influence du lieu d’hivernage</a:t>
            </a:r>
          </a:p>
          <a:p>
            <a:pPr>
              <a:spcBef>
                <a:spcPts val="600"/>
              </a:spcBef>
              <a:spcAft>
                <a:spcPts val="1200"/>
              </a:spcAft>
            </a:pPr>
            <a:r>
              <a:rPr lang="fr-FR" sz="2000" dirty="0">
                <a:solidFill>
                  <a:srgbClr val="000000"/>
                </a:solidFill>
              </a:rPr>
              <a:t>	</a:t>
            </a:r>
            <a:r>
              <a:rPr lang="fr-FR" sz="20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</a:t>
            </a:r>
            <a:r>
              <a:rPr lang="fr-FR" sz="2000" dirty="0" smtClean="0">
                <a:solidFill>
                  <a:srgbClr val="000000"/>
                </a:solidFill>
              </a:rPr>
              <a:t>Différents </a:t>
            </a:r>
            <a:r>
              <a:rPr lang="fr-FR" sz="2000" dirty="0">
                <a:solidFill>
                  <a:srgbClr val="000000"/>
                </a:solidFill>
              </a:rPr>
              <a:t>contextes climatiques </a:t>
            </a:r>
            <a:r>
              <a:rPr lang="fr-FR" sz="2000" dirty="0" smtClean="0">
                <a:solidFill>
                  <a:srgbClr val="000000"/>
                </a:solidFill>
              </a:rPr>
              <a:t>:</a:t>
            </a:r>
            <a:endParaRPr lang="fr-FR" sz="2000" dirty="0" smtClean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2171700" lvl="4" indent="-342900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fr-FR" dirty="0" smtClean="0">
                <a:solidFill>
                  <a:srgbClr val="000000"/>
                </a:solidFill>
                <a:sym typeface="Wingdings" panose="05000000000000000000" pitchFamily="2" charset="2"/>
              </a:rPr>
              <a:t>Plaine/Littoral</a:t>
            </a:r>
          </a:p>
          <a:p>
            <a:pPr marL="2171700" lvl="4" indent="-342900">
              <a:spcBef>
                <a:spcPts val="600"/>
              </a:spcBef>
              <a:spcAft>
                <a:spcPts val="1200"/>
              </a:spcAft>
              <a:buFontTx/>
              <a:buChar char="-"/>
            </a:pPr>
            <a:r>
              <a:rPr lang="fr-FR" dirty="0" smtClean="0">
                <a:solidFill>
                  <a:srgbClr val="000000"/>
                </a:solidFill>
                <a:sym typeface="Wingdings" panose="05000000000000000000" pitchFamily="2" charset="2"/>
              </a:rPr>
              <a:t>Montagne</a:t>
            </a:r>
          </a:p>
          <a:p>
            <a:pPr lvl="4">
              <a:spcBef>
                <a:spcPts val="600"/>
              </a:spcBef>
              <a:spcAft>
                <a:spcPts val="1200"/>
              </a:spcAft>
            </a:pPr>
            <a:endParaRPr lang="fr-FR" sz="2000" dirty="0" smtClean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sz="2000" dirty="0" smtClean="0">
                <a:solidFill>
                  <a:srgbClr val="FF0000"/>
                </a:solidFill>
              </a:rPr>
              <a:t>Encagement de reines pour maîtriser/homogénéiser l’arrêt de ponte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fr-FR" sz="2000" dirty="0" smtClean="0">
                <a:solidFill>
                  <a:srgbClr val="000000"/>
                </a:solidFill>
              </a:rPr>
              <a:t> 2 années d’études</a:t>
            </a:r>
          </a:p>
          <a:p>
            <a:pPr>
              <a:spcBef>
                <a:spcPts val="600"/>
              </a:spcBef>
              <a:spcAft>
                <a:spcPts val="600"/>
              </a:spcAft>
              <a:buFont typeface="Courier New" pitchFamily="49" charset="0"/>
              <a:buChar char="o"/>
            </a:pP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smtClean="0">
                <a:solidFill>
                  <a:srgbClr val="000000"/>
                </a:solidFill>
              </a:rPr>
              <a:t>4 apiculteurs (2 Fr &amp; 2 It) = 4 ruchers de 60 colonies  </a:t>
            </a:r>
            <a:r>
              <a:rPr lang="fr-FR" sz="20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240 colonies suivies</a:t>
            </a:r>
            <a:endParaRPr lang="fr-FR" sz="2000" dirty="0" smtClean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967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4"/>
          <p:cNvSpPr txBox="1"/>
          <p:nvPr/>
        </p:nvSpPr>
        <p:spPr>
          <a:xfrm>
            <a:off x="107504" y="13807"/>
            <a:ext cx="2318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APINVERNO</a:t>
            </a:r>
            <a:endParaRPr lang="fr-FR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982" y="1"/>
            <a:ext cx="2151017" cy="963184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568" y="89163"/>
            <a:ext cx="784860" cy="7848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Espace réservé du numéro de diapositive 4"/>
          <p:cNvSpPr txBox="1">
            <a:spLocks/>
          </p:cNvSpPr>
          <p:nvPr/>
        </p:nvSpPr>
        <p:spPr>
          <a:xfrm>
            <a:off x="6989305" y="63209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0" y="2308336"/>
            <a:ext cx="3629025" cy="2721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076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967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4"/>
          <p:cNvSpPr txBox="1"/>
          <p:nvPr/>
        </p:nvSpPr>
        <p:spPr>
          <a:xfrm>
            <a:off x="107504" y="13807"/>
            <a:ext cx="5899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Dispositif expérimental : année 1 </a:t>
            </a:r>
            <a:endParaRPr lang="fr-FR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982" y="1"/>
            <a:ext cx="2151017" cy="963184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568" y="89163"/>
            <a:ext cx="784860" cy="7848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12">
            <a:extLst>
              <a:ext uri="{FF2B5EF4-FFF2-40B4-BE49-F238E27FC236}">
                <a16:creationId xmlns:a16="http://schemas.microsoft.com/office/drawing/2014/main" id="{1A2D93D2-47BC-3E47-BA85-DAE04CF444E5}"/>
              </a:ext>
            </a:extLst>
          </p:cNvPr>
          <p:cNvSpPr txBox="1"/>
          <p:nvPr/>
        </p:nvSpPr>
        <p:spPr>
          <a:xfrm>
            <a:off x="123371" y="963023"/>
            <a:ext cx="9036496" cy="38702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fr-FR" sz="1050" i="1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Font typeface="Courier New" pitchFamily="49" charset="0"/>
              <a:buChar char="o"/>
            </a:pPr>
            <a:r>
              <a:rPr lang="fr-FR" sz="2000" dirty="0">
                <a:solidFill>
                  <a:srgbClr val="000000"/>
                </a:solidFill>
              </a:rPr>
              <a:t> </a:t>
            </a:r>
            <a:r>
              <a:rPr lang="fr-FR" sz="2000" dirty="0" smtClean="0">
                <a:solidFill>
                  <a:srgbClr val="000000"/>
                </a:solidFill>
              </a:rPr>
              <a:t>  En Italie </a:t>
            </a:r>
            <a:r>
              <a:rPr lang="fr-FR" sz="2000" dirty="0">
                <a:solidFill>
                  <a:srgbClr val="000000"/>
                </a:solidFill>
              </a:rPr>
              <a:t>et en </a:t>
            </a:r>
            <a:r>
              <a:rPr lang="fr-FR" sz="2000" dirty="0" smtClean="0">
                <a:solidFill>
                  <a:srgbClr val="000000"/>
                </a:solidFill>
              </a:rPr>
              <a:t>France </a:t>
            </a:r>
            <a:r>
              <a:rPr lang="fr-FR" sz="2000" dirty="0">
                <a:solidFill>
                  <a:srgbClr val="000000"/>
                </a:solidFill>
              </a:rPr>
              <a:t>: </a:t>
            </a:r>
            <a:r>
              <a:rPr lang="fr-FR" sz="2000" dirty="0" smtClean="0">
                <a:solidFill>
                  <a:srgbClr val="000000"/>
                </a:solidFill>
              </a:rPr>
              <a:t>4 </a:t>
            </a:r>
            <a:r>
              <a:rPr lang="fr-FR" sz="2000" dirty="0">
                <a:solidFill>
                  <a:srgbClr val="000000"/>
                </a:solidFill>
              </a:rPr>
              <a:t>ruchers de 60 colonies : 240 </a:t>
            </a:r>
            <a:r>
              <a:rPr lang="fr-FR" sz="2000" dirty="0" smtClean="0">
                <a:solidFill>
                  <a:srgbClr val="000000"/>
                </a:solidFill>
              </a:rPr>
              <a:t>colonies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sz="2000" dirty="0" smtClean="0">
                <a:solidFill>
                  <a:srgbClr val="000000"/>
                </a:solidFill>
              </a:rPr>
              <a:t>2 en Italie :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fr-FR" sz="2000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fr-FR" sz="2000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fr-FR" sz="2000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sz="2000" dirty="0" smtClean="0">
                <a:solidFill>
                  <a:srgbClr val="000000"/>
                </a:solidFill>
              </a:rPr>
              <a:t>2 en France : </a:t>
            </a:r>
          </a:p>
          <a:p>
            <a:pPr>
              <a:spcAft>
                <a:spcPts val="600"/>
              </a:spcAft>
            </a:pPr>
            <a:r>
              <a:rPr lang="fr-FR" sz="2000" dirty="0">
                <a:solidFill>
                  <a:srgbClr val="000000"/>
                </a:solidFill>
              </a:rPr>
              <a:t>		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9D10123-C37B-7C44-B882-86F786BBA9F2}"/>
              </a:ext>
            </a:extLst>
          </p:cNvPr>
          <p:cNvSpPr txBox="1"/>
          <p:nvPr/>
        </p:nvSpPr>
        <p:spPr>
          <a:xfrm>
            <a:off x="719326" y="2485453"/>
            <a:ext cx="182434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60 colonies</a:t>
            </a:r>
          </a:p>
          <a:p>
            <a:r>
              <a:rPr lang="fr-FR" sz="2000" dirty="0">
                <a:solidFill>
                  <a:srgbClr val="00B050"/>
                </a:solidFill>
              </a:rPr>
              <a:t>après la miellée</a:t>
            </a:r>
          </a:p>
          <a:p>
            <a:r>
              <a:rPr lang="fr-FR" sz="2000" dirty="0">
                <a:solidFill>
                  <a:srgbClr val="00B050"/>
                </a:solidFill>
              </a:rPr>
              <a:t>de châtaignier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96D6077-5B76-0E42-8A3A-46C6542E96E5}"/>
              </a:ext>
            </a:extLst>
          </p:cNvPr>
          <p:cNvSpPr txBox="1"/>
          <p:nvPr/>
        </p:nvSpPr>
        <p:spPr>
          <a:xfrm>
            <a:off x="2596764" y="2343646"/>
            <a:ext cx="2467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30 hiver en montagne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FDD95CF-8110-3445-B99E-6197D866A8BC}"/>
              </a:ext>
            </a:extLst>
          </p:cNvPr>
          <p:cNvSpPr txBox="1"/>
          <p:nvPr/>
        </p:nvSpPr>
        <p:spPr>
          <a:xfrm>
            <a:off x="2596764" y="3179905"/>
            <a:ext cx="2044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30 hiver en plaine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5E35F787-5A22-1A43-85F3-B0CC62DF22EC}"/>
              </a:ext>
            </a:extLst>
          </p:cNvPr>
          <p:cNvSpPr txBox="1"/>
          <p:nvPr/>
        </p:nvSpPr>
        <p:spPr>
          <a:xfrm>
            <a:off x="5359419" y="2077127"/>
            <a:ext cx="179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15 encagement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387E87B-6F2A-2A44-A0B3-9D6BFB2C5C29}"/>
              </a:ext>
            </a:extLst>
          </p:cNvPr>
          <p:cNvSpPr txBox="1"/>
          <p:nvPr/>
        </p:nvSpPr>
        <p:spPr>
          <a:xfrm>
            <a:off x="5359419" y="2576786"/>
            <a:ext cx="2311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15 sans encagement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CF780A0-01BC-7F40-A44F-4C634C65648C}"/>
              </a:ext>
            </a:extLst>
          </p:cNvPr>
          <p:cNvSpPr txBox="1"/>
          <p:nvPr/>
        </p:nvSpPr>
        <p:spPr>
          <a:xfrm>
            <a:off x="5362258" y="2975300"/>
            <a:ext cx="17938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15 encagement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C6A59398-F32F-544E-8F02-7EC4C675CD66}"/>
              </a:ext>
            </a:extLst>
          </p:cNvPr>
          <p:cNvSpPr txBox="1"/>
          <p:nvPr/>
        </p:nvSpPr>
        <p:spPr>
          <a:xfrm>
            <a:off x="5362258" y="3456174"/>
            <a:ext cx="2311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B050"/>
                </a:solidFill>
              </a:rPr>
              <a:t>15 sans encagement</a:t>
            </a: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828001D-A4D1-2346-9447-DB18A8C560D6}"/>
              </a:ext>
            </a:extLst>
          </p:cNvPr>
          <p:cNvCxnSpPr>
            <a:cxnSpLocks/>
            <a:stCxn id="12" idx="3"/>
            <a:endCxn id="14" idx="1"/>
          </p:cNvCxnSpPr>
          <p:nvPr/>
        </p:nvCxnSpPr>
        <p:spPr>
          <a:xfrm flipV="1">
            <a:off x="5064106" y="2277182"/>
            <a:ext cx="295313" cy="2665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7FA289E4-3196-A54A-B42E-B639BA9F523E}"/>
              </a:ext>
            </a:extLst>
          </p:cNvPr>
          <p:cNvCxnSpPr>
            <a:stCxn id="12" idx="3"/>
            <a:endCxn id="15" idx="1"/>
          </p:cNvCxnSpPr>
          <p:nvPr/>
        </p:nvCxnSpPr>
        <p:spPr>
          <a:xfrm>
            <a:off x="5064106" y="2543701"/>
            <a:ext cx="295313" cy="23314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Connecteur droit avec flèche 19">
            <a:extLst>
              <a:ext uri="{FF2B5EF4-FFF2-40B4-BE49-F238E27FC236}">
                <a16:creationId xmlns:a16="http://schemas.microsoft.com/office/drawing/2014/main" id="{73D89D44-9ED1-8B4D-9CAA-92B6BB09AA8C}"/>
              </a:ext>
            </a:extLst>
          </p:cNvPr>
          <p:cNvCxnSpPr>
            <a:cxnSpLocks/>
            <a:stCxn id="13" idx="3"/>
            <a:endCxn id="16" idx="1"/>
          </p:cNvCxnSpPr>
          <p:nvPr/>
        </p:nvCxnSpPr>
        <p:spPr>
          <a:xfrm flipV="1">
            <a:off x="4641619" y="3175355"/>
            <a:ext cx="720639" cy="20460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Connecteur droit avec flèche 21">
            <a:extLst>
              <a:ext uri="{FF2B5EF4-FFF2-40B4-BE49-F238E27FC236}">
                <a16:creationId xmlns:a16="http://schemas.microsoft.com/office/drawing/2014/main" id="{32E9A031-7CC5-E448-A9BC-1DEA45F45511}"/>
              </a:ext>
            </a:extLst>
          </p:cNvPr>
          <p:cNvCxnSpPr>
            <a:cxnSpLocks/>
            <a:stCxn id="13" idx="3"/>
            <a:endCxn id="17" idx="1"/>
          </p:cNvCxnSpPr>
          <p:nvPr/>
        </p:nvCxnSpPr>
        <p:spPr>
          <a:xfrm>
            <a:off x="4641619" y="3379960"/>
            <a:ext cx="720639" cy="27626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A4A0C2F0-7691-C548-AA96-3815E3B56343}"/>
              </a:ext>
            </a:extLst>
          </p:cNvPr>
          <p:cNvCxnSpPr>
            <a:stCxn id="11" idx="3"/>
            <a:endCxn id="12" idx="1"/>
          </p:cNvCxnSpPr>
          <p:nvPr/>
        </p:nvCxnSpPr>
        <p:spPr>
          <a:xfrm flipV="1">
            <a:off x="2543672" y="2543701"/>
            <a:ext cx="53092" cy="4495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1DDC87C2-F2A4-B74F-9BA2-500E05F93B7B}"/>
              </a:ext>
            </a:extLst>
          </p:cNvPr>
          <p:cNvCxnSpPr>
            <a:stCxn id="11" idx="3"/>
            <a:endCxn id="13" idx="1"/>
          </p:cNvCxnSpPr>
          <p:nvPr/>
        </p:nvCxnSpPr>
        <p:spPr>
          <a:xfrm>
            <a:off x="2543672" y="2993285"/>
            <a:ext cx="53092" cy="3866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Accolade fermante 24">
            <a:extLst>
              <a:ext uri="{FF2B5EF4-FFF2-40B4-BE49-F238E27FC236}">
                <a16:creationId xmlns:a16="http://schemas.microsoft.com/office/drawing/2014/main" id="{013B4073-2B6B-A542-B21A-97147780A0C2}"/>
              </a:ext>
            </a:extLst>
          </p:cNvPr>
          <p:cNvSpPr/>
          <p:nvPr/>
        </p:nvSpPr>
        <p:spPr>
          <a:xfrm rot="10800000" flipH="1">
            <a:off x="7492300" y="2129649"/>
            <a:ext cx="482143" cy="170234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E50497F0-F390-494B-ACB9-D7FB6248F69A}"/>
              </a:ext>
            </a:extLst>
          </p:cNvPr>
          <p:cNvSpPr txBox="1"/>
          <p:nvPr/>
        </p:nvSpPr>
        <p:spPr>
          <a:xfrm>
            <a:off x="7671077" y="2727363"/>
            <a:ext cx="13350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00B050"/>
                </a:solidFill>
              </a:rPr>
              <a:t>X </a:t>
            </a:r>
            <a:r>
              <a:rPr lang="fr-FR" sz="2000" dirty="0" smtClean="0">
                <a:solidFill>
                  <a:srgbClr val="00B050"/>
                </a:solidFill>
              </a:rPr>
              <a:t>2 </a:t>
            </a:r>
          </a:p>
          <a:p>
            <a:pPr algn="ctr"/>
            <a:r>
              <a:rPr lang="fr-FR" sz="2000" dirty="0" smtClean="0">
                <a:solidFill>
                  <a:srgbClr val="00B050"/>
                </a:solidFill>
              </a:rPr>
              <a:t>ruchers</a:t>
            </a:r>
            <a:endParaRPr lang="fr-FR" sz="2000" dirty="0">
              <a:solidFill>
                <a:srgbClr val="00B050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79785B2C-F1A4-5E4F-B465-ADC9C787398F}"/>
              </a:ext>
            </a:extLst>
          </p:cNvPr>
          <p:cNvSpPr txBox="1"/>
          <p:nvPr/>
        </p:nvSpPr>
        <p:spPr>
          <a:xfrm>
            <a:off x="665788" y="4812228"/>
            <a:ext cx="27102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70C0"/>
                </a:solidFill>
              </a:rPr>
              <a:t>Rucher 1</a:t>
            </a:r>
          </a:p>
          <a:p>
            <a:pPr algn="ctr"/>
            <a:r>
              <a:rPr lang="fr-FR" sz="2000" dirty="0" smtClean="0">
                <a:solidFill>
                  <a:srgbClr val="0070C0"/>
                </a:solidFill>
              </a:rPr>
              <a:t>60 </a:t>
            </a:r>
            <a:r>
              <a:rPr lang="fr-FR" sz="2000" dirty="0">
                <a:solidFill>
                  <a:srgbClr val="0070C0"/>
                </a:solidFill>
              </a:rPr>
              <a:t>miellée en montagne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F5EF9391-3920-5B48-826B-77EF2E0CE514}"/>
              </a:ext>
            </a:extLst>
          </p:cNvPr>
          <p:cNvSpPr txBox="1"/>
          <p:nvPr/>
        </p:nvSpPr>
        <p:spPr>
          <a:xfrm>
            <a:off x="709518" y="5724719"/>
            <a:ext cx="26228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000" dirty="0" smtClean="0">
                <a:solidFill>
                  <a:srgbClr val="0070C0"/>
                </a:solidFill>
              </a:rPr>
              <a:t>Rucher 2</a:t>
            </a:r>
          </a:p>
          <a:p>
            <a:pPr algn="ctr"/>
            <a:r>
              <a:rPr lang="fr-FR" sz="2000" dirty="0" smtClean="0">
                <a:solidFill>
                  <a:srgbClr val="0070C0"/>
                </a:solidFill>
              </a:rPr>
              <a:t>60 </a:t>
            </a:r>
            <a:r>
              <a:rPr lang="fr-FR" sz="2000" dirty="0">
                <a:solidFill>
                  <a:srgbClr val="0070C0"/>
                </a:solidFill>
              </a:rPr>
              <a:t>miellée sur lavandes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E6B426EA-4841-E949-AFF3-1FD8933F8875}"/>
              </a:ext>
            </a:extLst>
          </p:cNvPr>
          <p:cNvSpPr txBox="1"/>
          <p:nvPr/>
        </p:nvSpPr>
        <p:spPr>
          <a:xfrm>
            <a:off x="4418714" y="4851821"/>
            <a:ext cx="43346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70C0"/>
                </a:solidFill>
              </a:rPr>
              <a:t>30 hiver en montagne </a:t>
            </a:r>
            <a:r>
              <a:rPr lang="fr-FR" sz="2000" dirty="0" smtClean="0">
                <a:solidFill>
                  <a:srgbClr val="0070C0"/>
                </a:solidFill>
              </a:rPr>
              <a:t>sans </a:t>
            </a:r>
            <a:r>
              <a:rPr lang="fr-FR" sz="2000" dirty="0">
                <a:solidFill>
                  <a:srgbClr val="0070C0"/>
                </a:solidFill>
              </a:rPr>
              <a:t>encagement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9715E85B-8748-F848-9F03-FB11D92787E2}"/>
              </a:ext>
            </a:extLst>
          </p:cNvPr>
          <p:cNvSpPr txBox="1"/>
          <p:nvPr/>
        </p:nvSpPr>
        <p:spPr>
          <a:xfrm>
            <a:off x="4520534" y="5995048"/>
            <a:ext cx="39214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>
                <a:solidFill>
                  <a:srgbClr val="0070C0"/>
                </a:solidFill>
              </a:rPr>
              <a:t>30 hiver en plaine </a:t>
            </a:r>
            <a:r>
              <a:rPr lang="fr-FR" sz="2000" dirty="0" smtClean="0">
                <a:solidFill>
                  <a:srgbClr val="0070C0"/>
                </a:solidFill>
              </a:rPr>
              <a:t>avec </a:t>
            </a:r>
            <a:r>
              <a:rPr lang="fr-FR" sz="2000" dirty="0">
                <a:solidFill>
                  <a:srgbClr val="0070C0"/>
                </a:solidFill>
              </a:rPr>
              <a:t>encagement</a:t>
            </a:r>
          </a:p>
        </p:txBody>
      </p:sp>
      <p:cxnSp>
        <p:nvCxnSpPr>
          <p:cNvPr id="33" name="Connecteur droit avec flèche 32">
            <a:extLst>
              <a:ext uri="{FF2B5EF4-FFF2-40B4-BE49-F238E27FC236}">
                <a16:creationId xmlns:a16="http://schemas.microsoft.com/office/drawing/2014/main" id="{07448A38-91F2-EF47-BB04-5F815A527500}"/>
              </a:ext>
            </a:extLst>
          </p:cNvPr>
          <p:cNvCxnSpPr>
            <a:cxnSpLocks/>
          </p:cNvCxnSpPr>
          <p:nvPr/>
        </p:nvCxnSpPr>
        <p:spPr>
          <a:xfrm flipV="1">
            <a:off x="3639326" y="5019933"/>
            <a:ext cx="669430" cy="50571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avec flèche 33">
            <a:extLst>
              <a:ext uri="{FF2B5EF4-FFF2-40B4-BE49-F238E27FC236}">
                <a16:creationId xmlns:a16="http://schemas.microsoft.com/office/drawing/2014/main" id="{D69D58AC-63E5-7641-BB71-4EDAFD4CE7AC}"/>
              </a:ext>
            </a:extLst>
          </p:cNvPr>
          <p:cNvCxnSpPr>
            <a:cxnSpLocks/>
          </p:cNvCxnSpPr>
          <p:nvPr/>
        </p:nvCxnSpPr>
        <p:spPr>
          <a:xfrm>
            <a:off x="3639326" y="5685078"/>
            <a:ext cx="669430" cy="52396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Accolade fermante 39">
            <a:extLst>
              <a:ext uri="{FF2B5EF4-FFF2-40B4-BE49-F238E27FC236}">
                <a16:creationId xmlns:a16="http://schemas.microsoft.com/office/drawing/2014/main" id="{013B4073-2B6B-A542-B21A-97147780A0C2}"/>
              </a:ext>
            </a:extLst>
          </p:cNvPr>
          <p:cNvSpPr/>
          <p:nvPr/>
        </p:nvSpPr>
        <p:spPr>
          <a:xfrm rot="10800000" flipH="1">
            <a:off x="3149578" y="4771304"/>
            <a:ext cx="482143" cy="1702341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43" name="Espace réservé du numéro de diapositive 4"/>
          <p:cNvSpPr txBox="1">
            <a:spLocks/>
          </p:cNvSpPr>
          <p:nvPr/>
        </p:nvSpPr>
        <p:spPr>
          <a:xfrm>
            <a:off x="6989305" y="63209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33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967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4"/>
          <p:cNvSpPr txBox="1"/>
          <p:nvPr/>
        </p:nvSpPr>
        <p:spPr>
          <a:xfrm>
            <a:off x="107504" y="13807"/>
            <a:ext cx="58993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Dispositif expérimental : année 2 </a:t>
            </a:r>
            <a:endParaRPr lang="fr-FR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982" y="1"/>
            <a:ext cx="2151017" cy="963184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568" y="89163"/>
            <a:ext cx="784860" cy="7848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12">
            <a:extLst>
              <a:ext uri="{FF2B5EF4-FFF2-40B4-BE49-F238E27FC236}">
                <a16:creationId xmlns:a16="http://schemas.microsoft.com/office/drawing/2014/main" id="{1A2D93D2-47BC-3E47-BA85-DAE04CF444E5}"/>
              </a:ext>
            </a:extLst>
          </p:cNvPr>
          <p:cNvSpPr txBox="1"/>
          <p:nvPr/>
        </p:nvSpPr>
        <p:spPr>
          <a:xfrm>
            <a:off x="123371" y="963023"/>
            <a:ext cx="9036496" cy="33316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fr-FR" sz="1050" i="1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Font typeface="Courier New" pitchFamily="49" charset="0"/>
              <a:buChar char="o"/>
            </a:pPr>
            <a:r>
              <a:rPr lang="fr-FR" sz="2000" dirty="0">
                <a:solidFill>
                  <a:srgbClr val="000000"/>
                </a:solidFill>
              </a:rPr>
              <a:t> En Italie et en France : 4 ruchers de 60 colonies : 240 colonies</a:t>
            </a:r>
            <a:endParaRPr lang="fr-FR" sz="2000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r>
              <a:rPr lang="fr-FR" sz="2000" dirty="0" smtClean="0">
                <a:solidFill>
                  <a:srgbClr val="000000"/>
                </a:solidFill>
              </a:rPr>
              <a:t>En Italie et en France :</a:t>
            </a: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fr-FR" sz="2000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fr-FR" sz="2000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1200"/>
              </a:spcAft>
              <a:buFont typeface="Courier New" panose="02070309020205020404" pitchFamily="49" charset="0"/>
              <a:buChar char="o"/>
            </a:pPr>
            <a:endParaRPr lang="fr-FR" sz="2000" dirty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fr-FR" sz="2000" dirty="0">
                <a:solidFill>
                  <a:srgbClr val="000000"/>
                </a:solidFill>
              </a:rPr>
              <a:t>		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09D10123-C37B-7C44-B882-86F786BBA9F2}"/>
              </a:ext>
            </a:extLst>
          </p:cNvPr>
          <p:cNvSpPr txBox="1"/>
          <p:nvPr/>
        </p:nvSpPr>
        <p:spPr>
          <a:xfrm>
            <a:off x="770175" y="3395786"/>
            <a:ext cx="15821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/>
              <a:t>60 colonies</a:t>
            </a:r>
          </a:p>
          <a:p>
            <a:pPr algn="ctr"/>
            <a:r>
              <a:rPr lang="fr-FR" sz="2000" dirty="0" smtClean="0"/>
              <a:t>Avec reine de l’année</a:t>
            </a:r>
            <a:endParaRPr lang="fr-FR" sz="2000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196D6077-5B76-0E42-8A3A-46C6542E96E5}"/>
              </a:ext>
            </a:extLst>
          </p:cNvPr>
          <p:cNvSpPr txBox="1"/>
          <p:nvPr/>
        </p:nvSpPr>
        <p:spPr>
          <a:xfrm>
            <a:off x="2688010" y="2624953"/>
            <a:ext cx="246734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20 </a:t>
            </a:r>
            <a:r>
              <a:rPr lang="fr-FR" sz="2000" dirty="0"/>
              <a:t>hiver en montagne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1FDD95CF-8110-3445-B99E-6197D866A8BC}"/>
              </a:ext>
            </a:extLst>
          </p:cNvPr>
          <p:cNvSpPr txBox="1"/>
          <p:nvPr/>
        </p:nvSpPr>
        <p:spPr>
          <a:xfrm>
            <a:off x="2647613" y="4646737"/>
            <a:ext cx="204485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40 </a:t>
            </a:r>
            <a:r>
              <a:rPr lang="fr-FR" sz="2000" dirty="0"/>
              <a:t>hiver en plaine</a:t>
            </a:r>
          </a:p>
        </p:txBody>
      </p:sp>
      <p:cxnSp>
        <p:nvCxnSpPr>
          <p:cNvPr id="36" name="Connecteur droit avec flèche 35">
            <a:extLst>
              <a:ext uri="{FF2B5EF4-FFF2-40B4-BE49-F238E27FC236}">
                <a16:creationId xmlns:a16="http://schemas.microsoft.com/office/drawing/2014/main" id="{73D89D44-9ED1-8B4D-9CAA-92B6BB09AA8C}"/>
              </a:ext>
            </a:extLst>
          </p:cNvPr>
          <p:cNvCxnSpPr>
            <a:cxnSpLocks/>
          </p:cNvCxnSpPr>
          <p:nvPr/>
        </p:nvCxnSpPr>
        <p:spPr>
          <a:xfrm flipV="1">
            <a:off x="4956797" y="4453548"/>
            <a:ext cx="629664" cy="39250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>
            <a:extLst>
              <a:ext uri="{FF2B5EF4-FFF2-40B4-BE49-F238E27FC236}">
                <a16:creationId xmlns:a16="http://schemas.microsoft.com/office/drawing/2014/main" id="{32E9A031-7CC5-E448-A9BC-1DEA45F45511}"/>
              </a:ext>
            </a:extLst>
          </p:cNvPr>
          <p:cNvCxnSpPr>
            <a:cxnSpLocks/>
          </p:cNvCxnSpPr>
          <p:nvPr/>
        </p:nvCxnSpPr>
        <p:spPr>
          <a:xfrm>
            <a:off x="4960181" y="4901074"/>
            <a:ext cx="657733" cy="4661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>
            <a:extLst>
              <a:ext uri="{FF2B5EF4-FFF2-40B4-BE49-F238E27FC236}">
                <a16:creationId xmlns:a16="http://schemas.microsoft.com/office/drawing/2014/main" id="{A4A0C2F0-7691-C548-AA96-3815E3B56343}"/>
              </a:ext>
            </a:extLst>
          </p:cNvPr>
          <p:cNvCxnSpPr/>
          <p:nvPr/>
        </p:nvCxnSpPr>
        <p:spPr>
          <a:xfrm flipV="1">
            <a:off x="2301090" y="3162204"/>
            <a:ext cx="518813" cy="649639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>
            <a:extLst>
              <a:ext uri="{FF2B5EF4-FFF2-40B4-BE49-F238E27FC236}">
                <a16:creationId xmlns:a16="http://schemas.microsoft.com/office/drawing/2014/main" id="{1DDC87C2-F2A4-B74F-9BA2-500E05F93B7B}"/>
              </a:ext>
            </a:extLst>
          </p:cNvPr>
          <p:cNvCxnSpPr/>
          <p:nvPr/>
        </p:nvCxnSpPr>
        <p:spPr>
          <a:xfrm>
            <a:off x="2301090" y="3881640"/>
            <a:ext cx="518813" cy="5893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ZoneTexte 40">
            <a:extLst>
              <a:ext uri="{FF2B5EF4-FFF2-40B4-BE49-F238E27FC236}">
                <a16:creationId xmlns:a16="http://schemas.microsoft.com/office/drawing/2014/main" id="{9715E85B-8748-F848-9F03-FB11D92787E2}"/>
              </a:ext>
            </a:extLst>
          </p:cNvPr>
          <p:cNvSpPr txBox="1"/>
          <p:nvPr/>
        </p:nvSpPr>
        <p:spPr>
          <a:xfrm>
            <a:off x="5617914" y="4253493"/>
            <a:ext cx="23116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20 sans </a:t>
            </a:r>
            <a:r>
              <a:rPr lang="fr-FR" sz="2000" dirty="0"/>
              <a:t>encagement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07448A38-91F2-EF47-BB04-5F815A527500}"/>
              </a:ext>
            </a:extLst>
          </p:cNvPr>
          <p:cNvCxnSpPr>
            <a:cxnSpLocks/>
          </p:cNvCxnSpPr>
          <p:nvPr/>
        </p:nvCxnSpPr>
        <p:spPr>
          <a:xfrm>
            <a:off x="5155352" y="2871856"/>
            <a:ext cx="658122" cy="808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>
            <a:extLst>
              <a:ext uri="{FF2B5EF4-FFF2-40B4-BE49-F238E27FC236}">
                <a16:creationId xmlns:a16="http://schemas.microsoft.com/office/drawing/2014/main" id="{196D6077-5B76-0E42-8A3A-46C6542E96E5}"/>
              </a:ext>
            </a:extLst>
          </p:cNvPr>
          <p:cNvSpPr txBox="1"/>
          <p:nvPr/>
        </p:nvSpPr>
        <p:spPr>
          <a:xfrm>
            <a:off x="5931953" y="2642877"/>
            <a:ext cx="20118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Sans encagement</a:t>
            </a:r>
            <a:endParaRPr lang="fr-FR" sz="2000" dirty="0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9715E85B-8748-F848-9F03-FB11D92787E2}"/>
              </a:ext>
            </a:extLst>
          </p:cNvPr>
          <p:cNvSpPr txBox="1"/>
          <p:nvPr/>
        </p:nvSpPr>
        <p:spPr>
          <a:xfrm>
            <a:off x="5597316" y="5167176"/>
            <a:ext cx="23209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/>
              <a:t>20 avec </a:t>
            </a:r>
            <a:r>
              <a:rPr lang="fr-FR" sz="2000" dirty="0"/>
              <a:t>encagement</a:t>
            </a:r>
          </a:p>
        </p:txBody>
      </p:sp>
      <p:sp>
        <p:nvSpPr>
          <p:cNvPr id="45" name="Espace réservé du numéro de diapositive 4"/>
          <p:cNvSpPr txBox="1">
            <a:spLocks/>
          </p:cNvSpPr>
          <p:nvPr/>
        </p:nvSpPr>
        <p:spPr>
          <a:xfrm>
            <a:off x="6989305" y="63209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8523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967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4"/>
          <p:cNvSpPr txBox="1"/>
          <p:nvPr/>
        </p:nvSpPr>
        <p:spPr>
          <a:xfrm>
            <a:off x="107504" y="13807"/>
            <a:ext cx="32271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Lieux d’hivernage</a:t>
            </a:r>
            <a:endParaRPr lang="fr-FR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982" y="1"/>
            <a:ext cx="2151017" cy="963184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568" y="89163"/>
            <a:ext cx="784860" cy="7848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12">
            <a:extLst>
              <a:ext uri="{FF2B5EF4-FFF2-40B4-BE49-F238E27FC236}">
                <a16:creationId xmlns:a16="http://schemas.microsoft.com/office/drawing/2014/main" id="{1A2D93D2-47BC-3E47-BA85-DAE04CF444E5}"/>
              </a:ext>
            </a:extLst>
          </p:cNvPr>
          <p:cNvSpPr txBox="1"/>
          <p:nvPr/>
        </p:nvSpPr>
        <p:spPr>
          <a:xfrm>
            <a:off x="107503" y="963185"/>
            <a:ext cx="5131247" cy="60401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fr-FR" sz="1050" i="1" dirty="0">
              <a:solidFill>
                <a:srgbClr val="000000"/>
              </a:solidFill>
            </a:endParaRPr>
          </a:p>
          <a:p>
            <a:pPr marL="342900" indent="-342900">
              <a:spcBef>
                <a:spcPts val="60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2000" dirty="0" smtClean="0">
                <a:solidFill>
                  <a:srgbClr val="000000"/>
                </a:solidFill>
              </a:rPr>
              <a:t>En France 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Montagne : 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fr-FR" dirty="0" smtClean="0">
                <a:solidFill>
                  <a:srgbClr val="000000"/>
                </a:solidFill>
                <a:sym typeface="Wingdings" panose="05000000000000000000" pitchFamily="2" charset="2"/>
              </a:rPr>
              <a:t>1000 m d’altitude dans les Hautes-Alpes ou Alpes maritimes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fr-FR" dirty="0" smtClean="0">
                <a:solidFill>
                  <a:srgbClr val="000000"/>
                </a:solidFill>
                <a:sym typeface="Wingdings" panose="05000000000000000000" pitchFamily="2" charset="2"/>
              </a:rPr>
              <a:t>Hivernage partiel jusqu’à mi-décembre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Plaine/Littoral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fr-FR" dirty="0" smtClean="0">
                <a:solidFill>
                  <a:srgbClr val="000000"/>
                </a:solidFill>
                <a:sym typeface="Wingdings" panose="05000000000000000000" pitchFamily="2" charset="2"/>
              </a:rPr>
              <a:t>250 – 300 </a:t>
            </a:r>
            <a:r>
              <a:rPr lang="fr-FR" dirty="0">
                <a:solidFill>
                  <a:srgbClr val="000000"/>
                </a:solidFill>
                <a:sym typeface="Wingdings" panose="05000000000000000000" pitchFamily="2" charset="2"/>
              </a:rPr>
              <a:t>m d’altitude dans les Hautes-Alpes ou </a:t>
            </a:r>
            <a:r>
              <a:rPr lang="fr-FR" dirty="0" smtClean="0">
                <a:solidFill>
                  <a:srgbClr val="000000"/>
                </a:solidFill>
                <a:sym typeface="Wingdings" panose="05000000000000000000" pitchFamily="2" charset="2"/>
              </a:rPr>
              <a:t>le Var</a:t>
            </a:r>
            <a:endParaRPr lang="fr-FR" sz="2000" dirty="0" smtClean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lvl="1">
              <a:spcAft>
                <a:spcPts val="600"/>
              </a:spcAft>
            </a:pPr>
            <a:endParaRPr lang="fr-FR" sz="2000" dirty="0" smtClean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342900" indent="-342900"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fr-FR" sz="2000" dirty="0" smtClean="0">
                <a:solidFill>
                  <a:srgbClr val="000000"/>
                </a:solidFill>
                <a:sym typeface="Wingdings" panose="05000000000000000000" pitchFamily="2" charset="2"/>
              </a:rPr>
              <a:t>En Italie :</a:t>
            </a: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2000" dirty="0" smtClean="0">
                <a:solidFill>
                  <a:srgbClr val="0070C0"/>
                </a:solidFill>
                <a:sym typeface="Wingdings" panose="05000000000000000000" pitchFamily="2" charset="2"/>
              </a:rPr>
              <a:t>Montagne : 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fr-FR" dirty="0" smtClean="0">
                <a:solidFill>
                  <a:srgbClr val="000000"/>
                </a:solidFill>
                <a:sym typeface="Wingdings" panose="05000000000000000000" pitchFamily="2" charset="2"/>
              </a:rPr>
              <a:t>700 m d’altitude dans les Apennins ou le Piémont</a:t>
            </a:r>
            <a:endParaRPr lang="fr-FR" dirty="0">
              <a:solidFill>
                <a:srgbClr val="000000"/>
              </a:solidFill>
              <a:sym typeface="Wingdings" panose="05000000000000000000" pitchFamily="2" charset="2"/>
            </a:endParaRPr>
          </a:p>
          <a:p>
            <a:pPr marL="800100" lvl="1" indent="-34290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fr-FR" sz="2000" dirty="0" smtClean="0">
                <a:solidFill>
                  <a:schemeClr val="accent6">
                    <a:lumMod val="75000"/>
                  </a:schemeClr>
                </a:solidFill>
                <a:sym typeface="Wingdings" panose="05000000000000000000" pitchFamily="2" charset="2"/>
              </a:rPr>
              <a:t>Plaine</a:t>
            </a:r>
          </a:p>
          <a:p>
            <a:pPr marL="800100" lvl="1" indent="-342900">
              <a:spcAft>
                <a:spcPts val="600"/>
              </a:spcAft>
              <a:buFontTx/>
              <a:buChar char="-"/>
            </a:pPr>
            <a:r>
              <a:rPr lang="fr-FR" dirty="0" smtClean="0">
                <a:solidFill>
                  <a:srgbClr val="000000"/>
                </a:solidFill>
                <a:sym typeface="Wingdings" panose="05000000000000000000" pitchFamily="2" charset="2"/>
              </a:rPr>
              <a:t>170 m d’altitude dans la plaine du Pô</a:t>
            </a:r>
          </a:p>
          <a:p>
            <a:pPr lvl="1">
              <a:spcAft>
                <a:spcPts val="600"/>
              </a:spcAft>
            </a:pPr>
            <a:endParaRPr lang="fr-FR" sz="2000" dirty="0">
              <a:solidFill>
                <a:srgbClr val="000000"/>
              </a:solidFill>
            </a:endParaRPr>
          </a:p>
        </p:txBody>
      </p:sp>
      <p:sp>
        <p:nvSpPr>
          <p:cNvPr id="50" name="Espace réservé du numéro de diapositive 4"/>
          <p:cNvSpPr txBox="1">
            <a:spLocks/>
          </p:cNvSpPr>
          <p:nvPr/>
        </p:nvSpPr>
        <p:spPr>
          <a:xfrm>
            <a:off x="6989305" y="63209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5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10000" contrast="10000"/>
                    </a14:imgEffect>
                  </a14:imgLayer>
                </a14:imgProps>
              </a:ext>
            </a:extLst>
          </a:blip>
          <a:srcRect l="17714" r="33309"/>
          <a:stretch/>
        </p:blipFill>
        <p:spPr>
          <a:xfrm>
            <a:off x="5294574" y="963184"/>
            <a:ext cx="3849425" cy="5894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515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967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4"/>
          <p:cNvSpPr txBox="1"/>
          <p:nvPr/>
        </p:nvSpPr>
        <p:spPr>
          <a:xfrm>
            <a:off x="107504" y="13807"/>
            <a:ext cx="45191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Principe de l’encagement</a:t>
            </a:r>
            <a:endParaRPr lang="fr-FR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982" y="1"/>
            <a:ext cx="2151017" cy="963184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568" y="89163"/>
            <a:ext cx="784860" cy="7848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12">
            <a:extLst>
              <a:ext uri="{FF2B5EF4-FFF2-40B4-BE49-F238E27FC236}">
                <a16:creationId xmlns:a16="http://schemas.microsoft.com/office/drawing/2014/main" id="{1A2D93D2-47BC-3E47-BA85-DAE04CF444E5}"/>
              </a:ext>
            </a:extLst>
          </p:cNvPr>
          <p:cNvSpPr txBox="1"/>
          <p:nvPr/>
        </p:nvSpPr>
        <p:spPr>
          <a:xfrm>
            <a:off x="123371" y="963023"/>
            <a:ext cx="9036496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fr-FR" sz="1050" i="1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fr-FR" sz="20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fr-FR" sz="2000" dirty="0">
                <a:solidFill>
                  <a:srgbClr val="000000"/>
                </a:solidFill>
              </a:rPr>
              <a:t>		</a:t>
            </a:r>
          </a:p>
        </p:txBody>
      </p:sp>
      <p:cxnSp>
        <p:nvCxnSpPr>
          <p:cNvPr id="32" name="Connecteur droit avec flèche 31"/>
          <p:cNvCxnSpPr/>
          <p:nvPr/>
        </p:nvCxnSpPr>
        <p:spPr>
          <a:xfrm>
            <a:off x="1041101" y="2162359"/>
            <a:ext cx="6840760" cy="4068"/>
          </a:xfrm>
          <a:prstGeom prst="straightConnector1">
            <a:avLst/>
          </a:prstGeom>
          <a:ln w="508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>
            <a:off x="1185117" y="1838323"/>
            <a:ext cx="0" cy="648072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Connecteur droit 35"/>
          <p:cNvCxnSpPr/>
          <p:nvPr/>
        </p:nvCxnSpPr>
        <p:spPr>
          <a:xfrm>
            <a:off x="6369693" y="1828158"/>
            <a:ext cx="0" cy="648072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/>
          <p:cNvCxnSpPr/>
          <p:nvPr/>
        </p:nvCxnSpPr>
        <p:spPr>
          <a:xfrm>
            <a:off x="7129123" y="1828159"/>
            <a:ext cx="0" cy="648072"/>
          </a:xfrm>
          <a:prstGeom prst="lin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351404" y="2594407"/>
            <a:ext cx="165176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prstClr val="black"/>
                </a:solidFill>
              </a:rPr>
              <a:t>J-25</a:t>
            </a:r>
          </a:p>
          <a:p>
            <a:pPr algn="ctr"/>
            <a:r>
              <a:rPr lang="fr-FR" dirty="0" smtClean="0">
                <a:solidFill>
                  <a:prstClr val="black"/>
                </a:solidFill>
              </a:rPr>
              <a:t>Encagement</a:t>
            </a:r>
          </a:p>
          <a:p>
            <a:pPr algn="ctr"/>
            <a:r>
              <a:rPr lang="fr-FR" dirty="0" smtClean="0">
                <a:solidFill>
                  <a:prstClr val="black"/>
                </a:solidFill>
              </a:rPr>
              <a:t>De reines </a:t>
            </a:r>
          </a:p>
          <a:p>
            <a:pPr algn="ctr"/>
            <a:r>
              <a:rPr lang="fr-FR" dirty="0" smtClean="0">
                <a:solidFill>
                  <a:prstClr val="black"/>
                </a:solidFill>
              </a:rPr>
              <a:t>(cage </a:t>
            </a:r>
            <a:r>
              <a:rPr lang="fr-FR" dirty="0" err="1" smtClean="0">
                <a:solidFill>
                  <a:prstClr val="black"/>
                </a:solidFill>
              </a:rPr>
              <a:t>Scalvini</a:t>
            </a:r>
            <a:r>
              <a:rPr lang="fr-FR" dirty="0" smtClean="0">
                <a:solidFill>
                  <a:prstClr val="black"/>
                </a:solidFill>
              </a:rPr>
              <a:t> été et hiver</a:t>
            </a:r>
          </a:p>
          <a:p>
            <a:pPr algn="ctr"/>
            <a:r>
              <a:rPr lang="fr-FR" dirty="0" smtClean="0">
                <a:solidFill>
                  <a:prstClr val="black"/>
                </a:solidFill>
              </a:rPr>
              <a:t>Cage chinoise hiver)</a:t>
            </a:r>
          </a:p>
        </p:txBody>
      </p:sp>
      <p:sp>
        <p:nvSpPr>
          <p:cNvPr id="39" name="ZoneTexte 38"/>
          <p:cNvSpPr txBox="1"/>
          <p:nvPr/>
        </p:nvSpPr>
        <p:spPr>
          <a:xfrm>
            <a:off x="32989" y="1000906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solidFill>
                  <a:prstClr val="black"/>
                </a:solidFill>
              </a:rPr>
              <a:t>En fin de miellée d’été ou en hiver</a:t>
            </a:r>
            <a:endParaRPr lang="fr-FR" dirty="0">
              <a:solidFill>
                <a:prstClr val="black"/>
              </a:solidFill>
            </a:endParaRPr>
          </a:p>
        </p:txBody>
      </p:sp>
      <p:sp>
        <p:nvSpPr>
          <p:cNvPr id="41" name="ZoneTexte 40"/>
          <p:cNvSpPr txBox="1"/>
          <p:nvPr/>
        </p:nvSpPr>
        <p:spPr>
          <a:xfrm>
            <a:off x="5289573" y="2598475"/>
            <a:ext cx="154817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>
                <a:solidFill>
                  <a:prstClr val="black"/>
                </a:solidFill>
              </a:rPr>
              <a:t> </a:t>
            </a:r>
            <a:r>
              <a:rPr lang="fr-FR" b="1" dirty="0" smtClean="0">
                <a:solidFill>
                  <a:prstClr val="black"/>
                </a:solidFill>
              </a:rPr>
              <a:t>           J0</a:t>
            </a:r>
          </a:p>
          <a:p>
            <a:pPr algn="ctr"/>
            <a:r>
              <a:rPr lang="fr-FR" dirty="0" smtClean="0">
                <a:solidFill>
                  <a:prstClr val="black"/>
                </a:solidFill>
              </a:rPr>
              <a:t>Libération </a:t>
            </a:r>
          </a:p>
          <a:p>
            <a:pPr algn="ctr"/>
            <a:r>
              <a:rPr lang="fr-FR" dirty="0" smtClean="0">
                <a:solidFill>
                  <a:prstClr val="black"/>
                </a:solidFill>
              </a:rPr>
              <a:t>des reines</a:t>
            </a:r>
          </a:p>
          <a:p>
            <a:pPr algn="ctr"/>
            <a:endParaRPr lang="fr-FR" dirty="0" smtClean="0">
              <a:solidFill>
                <a:prstClr val="black"/>
              </a:solidFill>
            </a:endParaRPr>
          </a:p>
          <a:p>
            <a:pPr algn="ctr"/>
            <a:r>
              <a:rPr lang="fr-FR" dirty="0" smtClean="0">
                <a:solidFill>
                  <a:prstClr val="black"/>
                </a:solidFill>
              </a:rPr>
              <a:t>Application </a:t>
            </a:r>
          </a:p>
          <a:p>
            <a:pPr algn="ctr"/>
            <a:r>
              <a:rPr lang="fr-FR" dirty="0" smtClean="0">
                <a:solidFill>
                  <a:prstClr val="black"/>
                </a:solidFill>
              </a:rPr>
              <a:t>du 1</a:t>
            </a:r>
            <a:r>
              <a:rPr lang="fr-FR" baseline="30000" dirty="0" smtClean="0">
                <a:solidFill>
                  <a:prstClr val="black"/>
                </a:solidFill>
              </a:rPr>
              <a:t>er</a:t>
            </a:r>
            <a:r>
              <a:rPr lang="fr-FR" dirty="0" smtClean="0">
                <a:solidFill>
                  <a:prstClr val="black"/>
                </a:solidFill>
              </a:rPr>
              <a:t> AO</a:t>
            </a:r>
          </a:p>
        </p:txBody>
      </p:sp>
      <p:cxnSp>
        <p:nvCxnSpPr>
          <p:cNvPr id="42" name="Connecteur droit avec flèche 41"/>
          <p:cNvCxnSpPr/>
          <p:nvPr/>
        </p:nvCxnSpPr>
        <p:spPr>
          <a:xfrm>
            <a:off x="1185117" y="2022411"/>
            <a:ext cx="5184576" cy="0"/>
          </a:xfrm>
          <a:prstGeom prst="straightConnector1">
            <a:avLst/>
          </a:prstGeom>
          <a:ln w="22225">
            <a:solidFill>
              <a:schemeClr val="accent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3499547" y="1656556"/>
            <a:ext cx="12859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prstClr val="black"/>
                </a:solidFill>
              </a:rPr>
              <a:t>21 à 25 jours</a:t>
            </a:r>
            <a:endParaRPr lang="fr-FR" sz="1400" dirty="0">
              <a:solidFill>
                <a:prstClr val="black"/>
              </a:solidFill>
            </a:endParaRPr>
          </a:p>
        </p:txBody>
      </p:sp>
      <p:cxnSp>
        <p:nvCxnSpPr>
          <p:cNvPr id="44" name="Connecteur droit avec flèche 43"/>
          <p:cNvCxnSpPr/>
          <p:nvPr/>
        </p:nvCxnSpPr>
        <p:spPr>
          <a:xfrm>
            <a:off x="6387949" y="2022411"/>
            <a:ext cx="741174" cy="0"/>
          </a:xfrm>
          <a:prstGeom prst="straightConnector1">
            <a:avLst/>
          </a:prstGeom>
          <a:ln w="22225">
            <a:solidFill>
              <a:schemeClr val="accent3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ZoneTexte 44"/>
          <p:cNvSpPr txBox="1"/>
          <p:nvPr/>
        </p:nvSpPr>
        <p:spPr>
          <a:xfrm>
            <a:off x="6330343" y="1679935"/>
            <a:ext cx="8314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 smtClean="0">
                <a:solidFill>
                  <a:prstClr val="black"/>
                </a:solidFill>
              </a:rPr>
              <a:t>3-4 jours</a:t>
            </a:r>
            <a:endParaRPr lang="fr-FR" sz="1400" dirty="0">
              <a:solidFill>
                <a:prstClr val="black"/>
              </a:solidFill>
            </a:endParaRPr>
          </a:p>
        </p:txBody>
      </p:sp>
      <p:sp>
        <p:nvSpPr>
          <p:cNvPr id="48" name="ZoneTexte 47"/>
          <p:cNvSpPr txBox="1"/>
          <p:nvPr/>
        </p:nvSpPr>
        <p:spPr>
          <a:xfrm>
            <a:off x="6801741" y="2598475"/>
            <a:ext cx="10436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prstClr val="black"/>
                </a:solidFill>
              </a:rPr>
              <a:t>J3-J4</a:t>
            </a:r>
          </a:p>
          <a:p>
            <a:pPr algn="ctr"/>
            <a:r>
              <a:rPr lang="fr-FR" dirty="0" smtClean="0">
                <a:solidFill>
                  <a:prstClr val="black"/>
                </a:solidFill>
              </a:rPr>
              <a:t>2ème AO</a:t>
            </a:r>
          </a:p>
        </p:txBody>
      </p:sp>
      <p:pic>
        <p:nvPicPr>
          <p:cNvPr id="4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37" r="18819" b="12966"/>
          <a:stretch/>
        </p:blipFill>
        <p:spPr bwMode="auto">
          <a:xfrm>
            <a:off x="6686551" y="3244805"/>
            <a:ext cx="2459828" cy="2935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0" name="Espace réservé du numéro de diapositive 4"/>
          <p:cNvSpPr txBox="1">
            <a:spLocks/>
          </p:cNvSpPr>
          <p:nvPr/>
        </p:nvSpPr>
        <p:spPr>
          <a:xfrm>
            <a:off x="6989305" y="63209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6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404" r="27886" b="41236"/>
          <a:stretch/>
        </p:blipFill>
        <p:spPr>
          <a:xfrm>
            <a:off x="2059312" y="2305510"/>
            <a:ext cx="3354071" cy="346102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958" t="32361" r="23998" b="47917"/>
          <a:stretch/>
        </p:blipFill>
        <p:spPr>
          <a:xfrm>
            <a:off x="0" y="5146234"/>
            <a:ext cx="4256169" cy="169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504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0"/>
            <a:ext cx="9144000" cy="967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4"/>
          <p:cNvSpPr txBox="1"/>
          <p:nvPr/>
        </p:nvSpPr>
        <p:spPr>
          <a:xfrm>
            <a:off x="107504" y="13807"/>
            <a:ext cx="624241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Calendrier annuel des opérations :</a:t>
            </a:r>
          </a:p>
          <a:p>
            <a:r>
              <a:rPr lang="fr-FR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	Mesures réalisées</a:t>
            </a:r>
            <a:endParaRPr lang="fr-FR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982" y="1"/>
            <a:ext cx="2151017" cy="963184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568" y="89163"/>
            <a:ext cx="784860" cy="7848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ZoneTexte 12">
            <a:extLst>
              <a:ext uri="{FF2B5EF4-FFF2-40B4-BE49-F238E27FC236}">
                <a16:creationId xmlns:a16="http://schemas.microsoft.com/office/drawing/2014/main" id="{1A2D93D2-47BC-3E47-BA85-DAE04CF444E5}"/>
              </a:ext>
            </a:extLst>
          </p:cNvPr>
          <p:cNvSpPr txBox="1"/>
          <p:nvPr/>
        </p:nvSpPr>
        <p:spPr>
          <a:xfrm>
            <a:off x="123371" y="963023"/>
            <a:ext cx="9036496" cy="11772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fr-FR" sz="1050" i="1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</a:pPr>
            <a:endParaRPr lang="fr-FR" sz="2000" dirty="0" smtClean="0">
              <a:solidFill>
                <a:srgbClr val="000000"/>
              </a:solidFill>
            </a:endParaRPr>
          </a:p>
          <a:p>
            <a:pPr>
              <a:spcAft>
                <a:spcPts val="600"/>
              </a:spcAft>
            </a:pPr>
            <a:r>
              <a:rPr lang="fr-FR" sz="2000" dirty="0">
                <a:solidFill>
                  <a:srgbClr val="000000"/>
                </a:solidFill>
              </a:rPr>
              <a:t>		</a:t>
            </a:r>
          </a:p>
        </p:txBody>
      </p:sp>
      <p:sp>
        <p:nvSpPr>
          <p:cNvPr id="50" name="Espace réservé du numéro de diapositive 4"/>
          <p:cNvSpPr txBox="1">
            <a:spLocks/>
          </p:cNvSpPr>
          <p:nvPr/>
        </p:nvSpPr>
        <p:spPr>
          <a:xfrm>
            <a:off x="6989305" y="63209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734" y="1062578"/>
            <a:ext cx="7931142" cy="579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5110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ZoneTexte 12">
            <a:extLst>
              <a:ext uri="{FF2B5EF4-FFF2-40B4-BE49-F238E27FC236}">
                <a16:creationId xmlns:a16="http://schemas.microsoft.com/office/drawing/2014/main" id="{1A2D93D2-47BC-3E47-BA85-DAE04CF444E5}"/>
              </a:ext>
            </a:extLst>
          </p:cNvPr>
          <p:cNvSpPr txBox="1"/>
          <p:nvPr/>
        </p:nvSpPr>
        <p:spPr>
          <a:xfrm>
            <a:off x="107504" y="1017443"/>
            <a:ext cx="9036496" cy="340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endParaRPr lang="fr-FR" sz="1050" i="1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Font typeface="Courier New" pitchFamily="49" charset="0"/>
              <a:buChar char="o"/>
            </a:pPr>
            <a:r>
              <a:rPr lang="fr-FR" sz="2000" dirty="0" smtClean="0">
                <a:solidFill>
                  <a:srgbClr val="000000"/>
                </a:solidFill>
              </a:rPr>
              <a:t> Taux de Varroas phorétiques 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Courier New" pitchFamily="49" charset="0"/>
              <a:buChar char="o"/>
            </a:pPr>
            <a:r>
              <a:rPr lang="fr-FR" sz="2000" dirty="0" smtClean="0">
                <a:solidFill>
                  <a:srgbClr val="000000"/>
                </a:solidFill>
              </a:rPr>
              <a:t> Population des colonies </a:t>
            </a:r>
            <a:r>
              <a:rPr lang="fr-FR" sz="2000" dirty="0" smtClean="0">
                <a:solidFill>
                  <a:srgbClr val="000000"/>
                </a:solidFill>
                <a:sym typeface="Wingdings" panose="05000000000000000000" pitchFamily="2" charset="2"/>
              </a:rPr>
              <a:t> Abeilles &amp; couvain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Courier New" pitchFamily="49" charset="0"/>
              <a:buChar char="o"/>
            </a:pPr>
            <a:r>
              <a:rPr lang="fr-FR" sz="20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Production des colonies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Courier New" pitchFamily="49" charset="0"/>
              <a:buChar char="o"/>
            </a:pPr>
            <a:r>
              <a:rPr lang="fr-FR" sz="2000" dirty="0" smtClean="0">
                <a:solidFill>
                  <a:srgbClr val="000000"/>
                </a:solidFill>
                <a:sym typeface="Wingdings" panose="05000000000000000000" pitchFamily="2" charset="2"/>
              </a:rPr>
              <a:t> Mortalité hivernale</a:t>
            </a:r>
          </a:p>
          <a:p>
            <a:pPr>
              <a:spcBef>
                <a:spcPts val="600"/>
              </a:spcBef>
              <a:spcAft>
                <a:spcPts val="1200"/>
              </a:spcAft>
              <a:buFont typeface="Courier New" pitchFamily="49" charset="0"/>
              <a:buChar char="o"/>
            </a:pPr>
            <a:r>
              <a:rPr lang="fr-FR" sz="2000" dirty="0">
                <a:solidFill>
                  <a:srgbClr val="000000"/>
                </a:solidFill>
                <a:sym typeface="Wingdings" panose="05000000000000000000" pitchFamily="2" charset="2"/>
              </a:rPr>
              <a:t> </a:t>
            </a:r>
            <a:r>
              <a:rPr lang="fr-FR" sz="2000" dirty="0" smtClean="0">
                <a:solidFill>
                  <a:srgbClr val="000000"/>
                </a:solidFill>
                <a:sym typeface="Wingdings" panose="05000000000000000000" pitchFamily="2" charset="2"/>
              </a:rPr>
              <a:t>Charges virales</a:t>
            </a:r>
            <a:endParaRPr lang="fr-FR" sz="200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spcAft>
                <a:spcPts val="1200"/>
              </a:spcAft>
              <a:buFont typeface="Courier New" pitchFamily="49" charset="0"/>
              <a:buChar char="o"/>
            </a:pPr>
            <a:endParaRPr lang="fr-FR" sz="2000" dirty="0" smtClean="0">
              <a:solidFill>
                <a:srgbClr val="0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0"/>
            <a:ext cx="9144000" cy="96791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6" name="ZoneTexte 4"/>
          <p:cNvSpPr txBox="1"/>
          <p:nvPr/>
        </p:nvSpPr>
        <p:spPr>
          <a:xfrm>
            <a:off x="107504" y="13807"/>
            <a:ext cx="51010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Comparaison des stratégies </a:t>
            </a:r>
          </a:p>
          <a:p>
            <a:r>
              <a:rPr lang="fr-FR" sz="2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de luttes contre Varroa</a:t>
            </a:r>
            <a:endParaRPr lang="fr-FR" sz="2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2982" y="1"/>
            <a:ext cx="2151017" cy="963184"/>
          </a:xfrm>
          <a:prstGeom prst="rect">
            <a:avLst/>
          </a:prstGeom>
        </p:spPr>
      </p:pic>
      <p:pic>
        <p:nvPicPr>
          <p:cNvPr id="10" name="Image 9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568" y="89163"/>
            <a:ext cx="784860" cy="78486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Espace réservé du numéro de diapositive 4"/>
          <p:cNvSpPr txBox="1">
            <a:spLocks/>
          </p:cNvSpPr>
          <p:nvPr/>
        </p:nvSpPr>
        <p:spPr>
          <a:xfrm>
            <a:off x="6989305" y="632099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r-FR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BDEB3E8-A0A5-47AE-8F81-B88C97BC3261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8</a:t>
            </a:fld>
            <a:endParaRPr lang="fr-FR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755" y="2734323"/>
            <a:ext cx="4643396" cy="348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7603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 txBox="1">
            <a:spLocks noChangeArrowheads="1"/>
          </p:cNvSpPr>
          <p:nvPr/>
        </p:nvSpPr>
        <p:spPr>
          <a:xfrm>
            <a:off x="155571" y="1675834"/>
            <a:ext cx="8860936" cy="1124657"/>
          </a:xfrm>
          <a:prstGeom prst="rect">
            <a:avLst/>
          </a:prstGeom>
          <a:noFill/>
          <a:ln/>
        </p:spPr>
        <p:txBody>
          <a:bodyPr>
            <a:noAutofit/>
          </a:bodyPr>
          <a:lstStyle/>
          <a:p>
            <a:pPr lvl="0"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Merci pour votre attention !</a:t>
            </a:r>
          </a:p>
          <a:p>
            <a:pPr lvl="0" algn="ctr">
              <a:lnSpc>
                <a:spcPct val="110000"/>
              </a:lnSpc>
              <a:spcBef>
                <a:spcPct val="0"/>
              </a:spcBef>
              <a:defRPr/>
            </a:pPr>
            <a:r>
              <a:rPr lang="fr-FR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Grazie</a:t>
            </a:r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per l'</a:t>
            </a:r>
            <a:r>
              <a:rPr lang="fr-FR" sz="36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attenzione</a:t>
            </a:r>
            <a:r>
              <a:rPr lang="fr-FR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!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D23C4C5-56EC-D245-AB83-ACEA14ACD964}"/>
              </a:ext>
            </a:extLst>
          </p:cNvPr>
          <p:cNvSpPr txBox="1"/>
          <p:nvPr/>
        </p:nvSpPr>
        <p:spPr>
          <a:xfrm>
            <a:off x="1553229" y="2984266"/>
            <a:ext cx="63662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u="sng" dirty="0">
                <a:solidFill>
                  <a:srgbClr val="0070C0"/>
                </a:solidFill>
              </a:rPr>
              <a:t>http://w3.avignon.inra.fr/lavandes/biosp/APIN_ApinvernoFR.html</a:t>
            </a:r>
          </a:p>
        </p:txBody>
      </p:sp>
      <p:pic>
        <p:nvPicPr>
          <p:cNvPr id="22" name="Imag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518" y="4350097"/>
            <a:ext cx="1503067" cy="150306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6728" y="4343387"/>
            <a:ext cx="1503067" cy="1509777"/>
          </a:xfrm>
          <a:prstGeom prst="rect">
            <a:avLst/>
          </a:prstGeom>
        </p:spPr>
      </p:pic>
      <p:pic>
        <p:nvPicPr>
          <p:cNvPr id="24" name="Image 2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673" y="6240064"/>
            <a:ext cx="4121773" cy="399789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245" y="4402830"/>
            <a:ext cx="1205556" cy="1536753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0638" y="3757480"/>
            <a:ext cx="4633362" cy="3109229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91F71E12-9892-DE49-A490-9C0E23EEA1E2}"/>
              </a:ext>
            </a:extLst>
          </p:cNvPr>
          <p:cNvGrpSpPr>
            <a:grpSpLocks noChangeAspect="1"/>
          </p:cNvGrpSpPr>
          <p:nvPr/>
        </p:nvGrpSpPr>
        <p:grpSpPr>
          <a:xfrm>
            <a:off x="2574011" y="134991"/>
            <a:ext cx="3795489" cy="1282144"/>
            <a:chOff x="4624637" y="89277"/>
            <a:chExt cx="4643958" cy="1568761"/>
          </a:xfrm>
        </p:grpSpPr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2C09E720-18E7-A048-A217-301CB664262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24880" y="89277"/>
              <a:ext cx="2843715" cy="1485523"/>
            </a:xfrm>
            <a:prstGeom prst="rect">
              <a:avLst/>
            </a:prstGeom>
          </p:spPr>
        </p:pic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F091ACFF-DF3D-A947-8CA1-B4B74C86802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24637" y="89277"/>
              <a:ext cx="1575763" cy="1568761"/>
            </a:xfrm>
            <a:prstGeom prst="rect">
              <a:avLst/>
            </a:prstGeom>
          </p:spPr>
        </p:pic>
      </p:grpSp>
      <p:pic>
        <p:nvPicPr>
          <p:cNvPr id="30" name="Picture 2" descr="llustration Atelier européen sur la bioéconomie">
            <a:extLst>
              <a:ext uri="{FF2B5EF4-FFF2-40B4-BE49-F238E27FC236}">
                <a16:creationId xmlns:a16="http://schemas.microsoft.com/office/drawing/2014/main" id="{C4E9194E-DC4F-2248-954F-F7F223471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32265"/>
            <a:ext cx="2574011" cy="93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8080" y="232265"/>
            <a:ext cx="2610811" cy="1171898"/>
          </a:xfrm>
          <a:prstGeom prst="rect">
            <a:avLst/>
          </a:prstGeom>
        </p:spPr>
      </p:pic>
      <p:pic>
        <p:nvPicPr>
          <p:cNvPr id="32" name="Image 31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524" y="1647423"/>
            <a:ext cx="784860" cy="784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 32"/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647363">
            <a:off x="8147917" y="2335374"/>
            <a:ext cx="784860" cy="7848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575309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7421</TotalTime>
  <Words>1027</Words>
  <Application>Microsoft Office PowerPoint</Application>
  <PresentationFormat>Affichage à l'écran (4:3)</PresentationFormat>
  <Paragraphs>164</Paragraphs>
  <Slides>9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9</vt:i4>
      </vt:variant>
    </vt:vector>
  </HeadingPairs>
  <TitlesOfParts>
    <vt:vector size="15" baseType="lpstr">
      <vt:lpstr>MS PGothic</vt:lpstr>
      <vt:lpstr>Arial</vt:lpstr>
      <vt:lpstr>Calibri</vt:lpstr>
      <vt:lpstr>Courier New</vt:lpstr>
      <vt:lpstr>Wingdings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Lea Tison</dc:creator>
  <cp:lastModifiedBy>Guillaume Kairo</cp:lastModifiedBy>
  <cp:revision>329</cp:revision>
  <dcterms:created xsi:type="dcterms:W3CDTF">2018-11-05T10:02:09Z</dcterms:created>
  <dcterms:modified xsi:type="dcterms:W3CDTF">2024-01-09T10:27:06Z</dcterms:modified>
</cp:coreProperties>
</file>