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1"/>
  </p:notesMasterIdLst>
  <p:sldIdLst>
    <p:sldId id="523" r:id="rId2"/>
    <p:sldId id="451" r:id="rId3"/>
    <p:sldId id="529" r:id="rId4"/>
    <p:sldId id="527" r:id="rId5"/>
    <p:sldId id="525" r:id="rId6"/>
    <p:sldId id="542" r:id="rId7"/>
    <p:sldId id="528" r:id="rId8"/>
    <p:sldId id="531" r:id="rId9"/>
    <p:sldId id="1412" r:id="rId10"/>
    <p:sldId id="545" r:id="rId11"/>
    <p:sldId id="544" r:id="rId12"/>
    <p:sldId id="1414" r:id="rId13"/>
    <p:sldId id="1415" r:id="rId14"/>
    <p:sldId id="543" r:id="rId15"/>
    <p:sldId id="534" r:id="rId16"/>
    <p:sldId id="536" r:id="rId17"/>
    <p:sldId id="541" r:id="rId18"/>
    <p:sldId id="524" r:id="rId19"/>
    <p:sldId id="1413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.Mondet" initials="UdMO [7]" lastIdx="1" clrIdx="6"/>
  <p:cmAuthor id="1" name="F.Mondet" initials="UdMO" lastIdx="10" clrIdx="0"/>
  <p:cmAuthor id="8" name="F.Mondet" initials="UdMO [8]" lastIdx="1" clrIdx="7"/>
  <p:cmAuthor id="2" name="F.Mondet" initials="UdMO [2]" lastIdx="1" clrIdx="1"/>
  <p:cmAuthor id="9" name="F.Mondet" initials="UdMO [9]" lastIdx="1" clrIdx="8"/>
  <p:cmAuthor id="3" name="F.Mondet" initials="UdMO [3]" lastIdx="1" clrIdx="2"/>
  <p:cmAuthor id="10" name="F.Mondet" initials="UdMO [10]" lastIdx="1" clrIdx="9"/>
  <p:cmAuthor id="4" name="F.Mondet" initials="UdMO [4]" lastIdx="1" clrIdx="3"/>
  <p:cmAuthor id="11" name="Lea Tison" initials="LT" lastIdx="2" clrIdx="10"/>
  <p:cmAuthor id="5" name="F.Mondet" initials="UdMO [5]" lastIdx="1" clrIdx="4"/>
  <p:cmAuthor id="6" name="F.Mondet" initials="UdMO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600"/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90392" autoAdjust="0"/>
  </p:normalViewPr>
  <p:slideViewPr>
    <p:cSldViewPr snapToGrid="0">
      <p:cViewPr varScale="1">
        <p:scale>
          <a:sx n="74" d="100"/>
          <a:sy n="74" d="100"/>
        </p:scale>
        <p:origin x="1459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4C719-AA90-45FD-ACE7-07C684DA7C2C}" type="datetimeFigureOut">
              <a:rPr lang="fr-FR" smtClean="0"/>
              <a:t>10/01/2024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A94FD-53D5-4E34-A319-A29D8A2AEEF0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5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195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861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979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9788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6102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 anni - 2 sublimatori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Umidità sempre alta sopra 70%</a:t>
            </a:r>
          </a:p>
          <a:p>
            <a:r>
              <a:rPr lang="it-IT" dirty="0" err="1"/>
              <a:t>Cbe</a:t>
            </a:r>
            <a:r>
              <a:rPr lang="it-IT" dirty="0"/>
              <a:t> regola la temperatura a 200 e a 240°C </a:t>
            </a:r>
          </a:p>
          <a:p>
            <a:r>
              <a:rPr lang="it-IT" dirty="0"/>
              <a:t>Grammi e temperatura ambientale </a:t>
            </a:r>
          </a:p>
          <a:p>
            <a:r>
              <a:rPr lang="it-IT" dirty="0"/>
              <a:t>Se sublimi a 7 gradi non funzionava bene meglio a 14</a:t>
            </a:r>
          </a:p>
          <a:p>
            <a:r>
              <a:rPr lang="it-IT" dirty="0"/>
              <a:t>Dai 10 °C in su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A94FD-53D5-4E34-A319-A29D8A2AEEF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87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 anni - 2 sublimatori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Umidità sempre alta sopra 70%</a:t>
            </a:r>
          </a:p>
          <a:p>
            <a:r>
              <a:rPr lang="it-IT" dirty="0" err="1"/>
              <a:t>Cbe</a:t>
            </a:r>
            <a:r>
              <a:rPr lang="it-IT" dirty="0"/>
              <a:t> regola la temperatura a 200 e a 240°C efficacia uguale </a:t>
            </a:r>
          </a:p>
          <a:p>
            <a:r>
              <a:rPr lang="it-IT" dirty="0"/>
              <a:t>Grammi e temperatura ambientale </a:t>
            </a:r>
          </a:p>
          <a:p>
            <a:r>
              <a:rPr lang="it-IT" dirty="0"/>
              <a:t>Se sublimi a 7 gradi non funzionava bene meglio a 14</a:t>
            </a:r>
          </a:p>
          <a:p>
            <a:r>
              <a:rPr lang="it-IT" dirty="0"/>
              <a:t>Dai 10 °C in su</a:t>
            </a:r>
          </a:p>
          <a:p>
            <a:r>
              <a:rPr lang="it-IT" dirty="0"/>
              <a:t>Cambiare il dosaggio in base alla temperatura (se sotto i 10 sto alto, sopra 5-3g vanno bene)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A94FD-53D5-4E34-A319-A29D8A2AEEF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822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312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7D54-1F3C-4E74-97A4-F6CB5A4CC637}" type="datetime1">
              <a:rPr lang="fr-FR" smtClean="0"/>
              <a:t>10/01/2024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4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748-F2CF-445D-B1A9-8F2DB9D273D7}" type="datetime1">
              <a:rPr lang="fr-FR" smtClean="0"/>
              <a:t>10/01/2024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666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4E17-7347-495F-860E-1B3D3A723D3A}" type="datetime1">
              <a:rPr lang="fr-FR" smtClean="0"/>
              <a:t>10/01/2024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5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CBE4-0824-4B8F-A386-C2E2EB0543DC}" type="datetime1">
              <a:rPr lang="fr-FR" smtClean="0"/>
              <a:t>10/01/2024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1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B462-5C9A-46B6-8FC4-D8E4D9FDA5DC}" type="datetime1">
              <a:rPr lang="fr-FR" smtClean="0"/>
              <a:t>10/01/2024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30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D81D-B1D1-44F6-957F-EBD4E585D6C4}" type="datetime1">
              <a:rPr lang="fr-FR" smtClean="0"/>
              <a:t>10/01/2024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23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04EFA-46B7-41C4-B3F9-BD939C87E65C}" type="datetime1">
              <a:rPr lang="fr-FR" smtClean="0"/>
              <a:t>10/01/2024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64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0334-0AB7-45DD-B955-AB040CD85CC4}" type="datetime1">
              <a:rPr lang="fr-FR" smtClean="0"/>
              <a:t>10/01/2024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54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198A-F323-453B-86EC-D325636FA03E}" type="datetime1">
              <a:rPr lang="fr-FR" smtClean="0"/>
              <a:t>10/01/2024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1E3B9EEE-E0AC-52C8-E1E2-0F50F8B79BDD}"/>
              </a:ext>
            </a:extLst>
          </p:cNvPr>
          <p:cNvSpPr/>
          <p:nvPr userDrawn="1"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A3C8185B-F477-BD7E-1A74-EDE2193E1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0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2045-949E-4BF5-AC2E-9791A3FF34F9}" type="datetime1">
              <a:rPr lang="fr-FR" smtClean="0"/>
              <a:t>10/01/2024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675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50415-D27D-4126-A5D5-C7374CFAE1B7}" type="datetime1">
              <a:rPr lang="fr-FR" smtClean="0"/>
              <a:t>10/01/2024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400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34386-3A67-4981-85D8-A9F1E18BBE31}" type="datetime1">
              <a:rPr lang="fr-FR" smtClean="0"/>
              <a:t>10/01/2024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26FF0-291E-42B3-BDD4-78EB60E90F9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74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emf"/><Relationship Id="rId10" Type="http://schemas.openxmlformats.org/officeDocument/2006/relationships/image" Target="../media/image4.jpeg"/><Relationship Id="rId4" Type="http://schemas.openxmlformats.org/officeDocument/2006/relationships/image" Target="../media/image7.png"/><Relationship Id="rId9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11558" y="1823119"/>
            <a:ext cx="7629021" cy="1728192"/>
          </a:xfrm>
          <a:prstGeom prst="rect">
            <a:avLst/>
          </a:prstGeom>
          <a:noFill/>
          <a:ln/>
        </p:spPr>
        <p:txBody>
          <a:bodyPr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du traitement d’hiver dans la lutte contre Varroa et panorama des </a:t>
            </a:r>
            <a:r>
              <a:rPr lang="fr-FR" sz="2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fr-FR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traitement en hiver (encagement)</a:t>
            </a:r>
          </a:p>
          <a:p>
            <a:pPr lvl="0" algn="ctr">
              <a:lnSpc>
                <a:spcPct val="110000"/>
              </a:lnSpc>
              <a:spcBef>
                <a:spcPct val="0"/>
              </a:spcBef>
              <a:defRPr/>
            </a:pPr>
            <a:endParaRPr lang="fr-FR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it-IT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Importanza del trattamento invernale nella lotta contro la varroa e panorama delle strategie di trattamento invernale (ingabbio)</a:t>
            </a:r>
            <a:endParaRPr lang="fr-FR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164183" y="6426378"/>
            <a:ext cx="3894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Pelleautier</a:t>
            </a: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 : 11 janvier/</a:t>
            </a:r>
            <a:r>
              <a:rPr lang="fr-FR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gennaio</a:t>
            </a: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 2024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42230" y="6439226"/>
            <a:ext cx="6913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Restitution finale / </a:t>
            </a:r>
            <a:r>
              <a:rPr lang="fr-FR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Incontro</a:t>
            </a: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fr-FR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divulgativo</a:t>
            </a: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 finale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1F71E12-9892-DE49-A490-9C0E23EEA1E2}"/>
              </a:ext>
            </a:extLst>
          </p:cNvPr>
          <p:cNvGrpSpPr>
            <a:grpSpLocks noChangeAspect="1"/>
          </p:cNvGrpSpPr>
          <p:nvPr/>
        </p:nvGrpSpPr>
        <p:grpSpPr>
          <a:xfrm>
            <a:off x="2574011" y="134991"/>
            <a:ext cx="3795489" cy="1282144"/>
            <a:chOff x="4624637" y="89277"/>
            <a:chExt cx="4643958" cy="156876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C09E720-18E7-A048-A217-301CB664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4880" y="89277"/>
              <a:ext cx="2843715" cy="148552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091ACFF-DF3D-A947-8CA1-B4B74C86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4637" y="89277"/>
              <a:ext cx="1575763" cy="1568761"/>
            </a:xfrm>
            <a:prstGeom prst="rect">
              <a:avLst/>
            </a:prstGeom>
          </p:spPr>
        </p:pic>
      </p:grpSp>
      <p:pic>
        <p:nvPicPr>
          <p:cNvPr id="14" name="Picture 2" descr="llustration Atelier européen sur la bioéconomie">
            <a:extLst>
              <a:ext uri="{FF2B5EF4-FFF2-40B4-BE49-F238E27FC236}">
                <a16:creationId xmlns:a16="http://schemas.microsoft.com/office/drawing/2014/main" id="{C4E9194E-DC4F-2248-954F-F7F22347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2265"/>
            <a:ext cx="2574011" cy="9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80" y="232265"/>
            <a:ext cx="2610811" cy="11718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810" y="4625547"/>
            <a:ext cx="1177969" cy="11779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583" y="4620288"/>
            <a:ext cx="1177969" cy="118322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39" y="5927660"/>
            <a:ext cx="3720344" cy="36085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440" y="4679858"/>
            <a:ext cx="944807" cy="120436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9420" y="4610560"/>
            <a:ext cx="2591438" cy="1738991"/>
          </a:xfrm>
          <a:prstGeom prst="rect">
            <a:avLst/>
          </a:prstGeom>
        </p:spPr>
      </p:pic>
      <p:pic>
        <p:nvPicPr>
          <p:cNvPr id="24" name="Image 2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2" y="1394142"/>
            <a:ext cx="765114" cy="70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7363">
            <a:off x="307150" y="2325841"/>
            <a:ext cx="777388" cy="650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93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6">
            <a:extLst>
              <a:ext uri="{FF2B5EF4-FFF2-40B4-BE49-F238E27FC236}">
                <a16:creationId xmlns:a16="http://schemas.microsoft.com/office/drawing/2014/main" id="{DD2FBF04-4F8B-B431-D5F1-1B71847EDC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8881"/>
          <a:stretch/>
        </p:blipFill>
        <p:spPr bwMode="auto">
          <a:xfrm>
            <a:off x="4821385" y="3828009"/>
            <a:ext cx="4114272" cy="290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E5D47F1-7F5C-1FCD-1521-ED50C162C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4" y="1280976"/>
            <a:ext cx="4268485" cy="24010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56DAAC7-0AA7-5195-5A7A-A958C909C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3" y="1280976"/>
            <a:ext cx="4268484" cy="24010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92C83D9-CF38-81F9-80C7-6AAB82F30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3" y="4081195"/>
            <a:ext cx="4268486" cy="24010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59D9A4-87D2-0AC6-AFB9-653F916B9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42" y="5281706"/>
            <a:ext cx="2514075" cy="140786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14D9CE-8266-68F7-1C4E-13C5E8AC5FAB}"/>
              </a:ext>
            </a:extLst>
          </p:cNvPr>
          <p:cNvSpPr txBox="1"/>
          <p:nvPr/>
        </p:nvSpPr>
        <p:spPr>
          <a:xfrm>
            <a:off x="208342" y="173894"/>
            <a:ext cx="411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Alcuni tipi di sublimatori </a:t>
            </a:r>
          </a:p>
          <a:p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Certains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sublimateurs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C668457-0315-8953-7AB7-7E4E48168800}"/>
              </a:ext>
            </a:extLst>
          </p:cNvPr>
          <p:cNvSpPr/>
          <p:nvPr/>
        </p:nvSpPr>
        <p:spPr>
          <a:xfrm>
            <a:off x="4050800" y="1153390"/>
            <a:ext cx="1620982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«Lento - </a:t>
            </a:r>
            <a:r>
              <a:rPr lang="it-IT" dirty="0" err="1"/>
              <a:t>Lent</a:t>
            </a:r>
            <a:r>
              <a:rPr lang="it-IT" dirty="0"/>
              <a:t>»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9FF5C6D-E809-8FF1-B001-9F19B5840447}"/>
              </a:ext>
            </a:extLst>
          </p:cNvPr>
          <p:cNvSpPr/>
          <p:nvPr/>
        </p:nvSpPr>
        <p:spPr>
          <a:xfrm>
            <a:off x="3666338" y="5611091"/>
            <a:ext cx="1811324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«Veloce - Rapid»</a:t>
            </a:r>
          </a:p>
        </p:txBody>
      </p:sp>
    </p:spTree>
    <p:extLst>
      <p:ext uri="{BB962C8B-B14F-4D97-AF65-F5344CB8AC3E}">
        <p14:creationId xmlns:p14="http://schemas.microsoft.com/office/powerpoint/2010/main" val="42567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A361705-0F1B-E12B-56D2-6ED36E07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30591" r="9025"/>
          <a:stretch/>
        </p:blipFill>
        <p:spPr>
          <a:xfrm>
            <a:off x="3644598" y="1035769"/>
            <a:ext cx="5409152" cy="265853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6488EF1-16ED-4A75-1128-20EF2FE26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2" y="1030119"/>
            <a:ext cx="3989586" cy="368863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7DBF63D-D892-1C28-335D-EE025D0915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5" r="19313"/>
          <a:stretch/>
        </p:blipFill>
        <p:spPr>
          <a:xfrm rot="10800000">
            <a:off x="4952004" y="3429000"/>
            <a:ext cx="4101746" cy="32285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2F8535-39ED-CECF-A37E-7549561CC81E}"/>
              </a:ext>
            </a:extLst>
          </p:cNvPr>
          <p:cNvSpPr txBox="1"/>
          <p:nvPr/>
        </p:nvSpPr>
        <p:spPr>
          <a:xfrm>
            <a:off x="208342" y="173894"/>
            <a:ext cx="411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Alcuni tipi di sublimatori </a:t>
            </a:r>
          </a:p>
          <a:p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Certains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sublimateurs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 descr="Immagine che contiene albero, esterni&#10;&#10;Descrizione generata automaticamente">
            <a:extLst>
              <a:ext uri="{FF2B5EF4-FFF2-40B4-BE49-F238E27FC236}">
                <a16:creationId xmlns:a16="http://schemas.microsoft.com/office/drawing/2014/main" id="{9DCFB105-5275-5508-86B1-6AE0093C90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t="18472" r="11295" b="35416"/>
          <a:stretch/>
        </p:blipFill>
        <p:spPr>
          <a:xfrm>
            <a:off x="529936" y="3612154"/>
            <a:ext cx="3860224" cy="322557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24C59D7-E720-C345-3C52-CE92E6FB9F0B}"/>
              </a:ext>
            </a:extLst>
          </p:cNvPr>
          <p:cNvSpPr/>
          <p:nvPr/>
        </p:nvSpPr>
        <p:spPr>
          <a:xfrm>
            <a:off x="3226377" y="1359375"/>
            <a:ext cx="1620982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«Veloce»</a:t>
            </a:r>
          </a:p>
        </p:txBody>
      </p:sp>
    </p:spTree>
    <p:extLst>
      <p:ext uri="{BB962C8B-B14F-4D97-AF65-F5344CB8AC3E}">
        <p14:creationId xmlns:p14="http://schemas.microsoft.com/office/powerpoint/2010/main" val="914516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CC881B-420B-4466-1BB8-2941BC05DB34}"/>
              </a:ext>
            </a:extLst>
          </p:cNvPr>
          <p:cNvSpPr txBox="1"/>
          <p:nvPr/>
        </p:nvSpPr>
        <p:spPr>
          <a:xfrm>
            <a:off x="353291" y="124690"/>
            <a:ext cx="6691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blocco di covata è davvero necessario?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L’absence de couvain est-il vraiment nécessaire ?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DB0C46-B7C8-E843-5B8D-EBB680C14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47" t="26970" r="10681" b="50000"/>
          <a:stretch/>
        </p:blipFill>
        <p:spPr>
          <a:xfrm>
            <a:off x="280554" y="1155185"/>
            <a:ext cx="4608021" cy="99869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3EEF13-BA79-75D6-C46E-4C01DF1E0B72}"/>
              </a:ext>
            </a:extLst>
          </p:cNvPr>
          <p:cNvSpPr txBox="1"/>
          <p:nvPr/>
        </p:nvSpPr>
        <p:spPr>
          <a:xfrm>
            <a:off x="280554" y="2101928"/>
            <a:ext cx="45720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t-IT" sz="2000" b="1" i="0" u="none" strike="noStrike" baseline="0" dirty="0">
                <a:latin typeface="+mj-lt"/>
              </a:rPr>
              <a:t>Raccolta dati on line su: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0" i="0" u="none" strike="noStrike" baseline="0" dirty="0">
                <a:latin typeface="+mj-lt"/>
              </a:rPr>
              <a:t>Apiario, Comune, Consistenza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0" i="0" u="none" strike="noStrike" baseline="0" dirty="0">
                <a:latin typeface="+mj-lt"/>
              </a:rPr>
              <a:t>Nomadismo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0" i="0" u="none" strike="noStrike" baseline="0" dirty="0">
                <a:latin typeface="+mj-lt"/>
              </a:rPr>
              <a:t>Trattamento invernale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1" i="0" u="none" strike="noStrike" baseline="0" dirty="0">
                <a:latin typeface="+mj-lt"/>
              </a:rPr>
              <a:t>Trattamenti tampone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0" i="0" u="none" strike="noStrike" baseline="0" dirty="0">
                <a:latin typeface="+mj-lt"/>
              </a:rPr>
              <a:t>%VP di 8-10 alveari a campione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1" i="0" u="none" strike="noStrike" baseline="0" dirty="0">
                <a:latin typeface="+mj-lt"/>
              </a:rPr>
              <a:t>3 Finestre </a:t>
            </a:r>
            <a:r>
              <a:rPr lang="it-IT" sz="2000" b="0" i="0" u="none" strike="noStrike" baseline="0" dirty="0">
                <a:latin typeface="+mj-lt"/>
              </a:rPr>
              <a:t>di raccolta (giugno, luglio e settembre)</a:t>
            </a:r>
            <a:endParaRPr lang="it-IT" sz="2000" dirty="0"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4864EDB-B100-93D0-B48A-70561FE65A17}"/>
              </a:ext>
            </a:extLst>
          </p:cNvPr>
          <p:cNvSpPr txBox="1"/>
          <p:nvPr/>
        </p:nvSpPr>
        <p:spPr>
          <a:xfrm>
            <a:off x="4675909" y="2267143"/>
            <a:ext cx="457200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 err="1"/>
              <a:t>Collecte</a:t>
            </a:r>
            <a:r>
              <a:rPr lang="it-IT" sz="2000" b="1" dirty="0"/>
              <a:t> de </a:t>
            </a:r>
            <a:r>
              <a:rPr lang="it-IT" sz="2000" b="1" dirty="0" err="1"/>
              <a:t>données</a:t>
            </a:r>
            <a:r>
              <a:rPr lang="it-IT" sz="2000" b="1" dirty="0"/>
              <a:t> en </a:t>
            </a:r>
            <a:r>
              <a:rPr lang="it-IT" sz="2000" b="1" dirty="0" err="1"/>
              <a:t>ligne</a:t>
            </a:r>
            <a:r>
              <a:rPr lang="it-IT" sz="2000" b="1" dirty="0"/>
              <a:t> sur: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Rucher</a:t>
            </a:r>
            <a:r>
              <a:rPr lang="it-IT" sz="2000" dirty="0"/>
              <a:t>, </a:t>
            </a:r>
            <a:r>
              <a:rPr lang="it-IT" sz="2000" dirty="0" err="1"/>
              <a:t>Commune</a:t>
            </a:r>
            <a:r>
              <a:rPr lang="it-IT" sz="2000" dirty="0"/>
              <a:t>, </a:t>
            </a:r>
            <a:r>
              <a:rPr lang="it-IT" sz="2000" dirty="0" err="1"/>
              <a:t>taille</a:t>
            </a:r>
            <a:r>
              <a:rPr lang="it-IT" sz="2000" dirty="0"/>
              <a:t> </a:t>
            </a:r>
            <a:r>
              <a:rPr lang="it-IT" sz="2000" dirty="0" err="1"/>
              <a:t>du</a:t>
            </a:r>
            <a:r>
              <a:rPr lang="it-IT" sz="2000" dirty="0"/>
              <a:t> </a:t>
            </a:r>
            <a:r>
              <a:rPr lang="it-IT" sz="2000" dirty="0" err="1"/>
              <a:t>rucher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Transhumance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Traitement</a:t>
            </a:r>
            <a:r>
              <a:rPr lang="it-IT" sz="2000" dirty="0"/>
              <a:t> </a:t>
            </a:r>
            <a:r>
              <a:rPr lang="it-IT" sz="2000" dirty="0" err="1"/>
              <a:t>hivernal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Traitements</a:t>
            </a:r>
            <a:r>
              <a:rPr lang="it-IT" sz="2000" dirty="0"/>
              <a:t> </a:t>
            </a:r>
            <a:r>
              <a:rPr lang="it-IT" sz="2000" dirty="0" err="1"/>
              <a:t>printemps</a:t>
            </a:r>
            <a:r>
              <a:rPr lang="it-IT" sz="2000" dirty="0"/>
              <a:t>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%VP de 8-10 ruches par </a:t>
            </a:r>
            <a:r>
              <a:rPr lang="it-IT" sz="2000" dirty="0" err="1"/>
              <a:t>rucher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3 </a:t>
            </a:r>
            <a:r>
              <a:rPr lang="it-IT" sz="2000" dirty="0" err="1"/>
              <a:t>Fenêtres</a:t>
            </a:r>
            <a:r>
              <a:rPr lang="it-IT" sz="2000" dirty="0"/>
              <a:t> de </a:t>
            </a:r>
            <a:r>
              <a:rPr lang="it-IT" sz="2000" dirty="0" err="1"/>
              <a:t>collecte</a:t>
            </a:r>
            <a:endParaRPr lang="it-IT" sz="20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47C347B-D8A8-8239-62D9-D8E35D65E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18" t="50000" r="11136" b="7980"/>
          <a:stretch/>
        </p:blipFill>
        <p:spPr>
          <a:xfrm>
            <a:off x="280554" y="4682581"/>
            <a:ext cx="5444837" cy="216130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0B7AA6F-CD10-B6AE-4755-BCE428051FAF}"/>
              </a:ext>
            </a:extLst>
          </p:cNvPr>
          <p:cNvSpPr txBox="1"/>
          <p:nvPr/>
        </p:nvSpPr>
        <p:spPr>
          <a:xfrm>
            <a:off x="6104659" y="6025423"/>
            <a:ext cx="2576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https://www.crt-pau.it/</a:t>
            </a:r>
          </a:p>
        </p:txBody>
      </p:sp>
    </p:spTree>
    <p:extLst>
      <p:ext uri="{BB962C8B-B14F-4D97-AF65-F5344CB8AC3E}">
        <p14:creationId xmlns:p14="http://schemas.microsoft.com/office/powerpoint/2010/main" val="301197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CC881B-420B-4466-1BB8-2941BC05DB34}"/>
              </a:ext>
            </a:extLst>
          </p:cNvPr>
          <p:cNvSpPr txBox="1"/>
          <p:nvPr/>
        </p:nvSpPr>
        <p:spPr>
          <a:xfrm>
            <a:off x="353291" y="124690"/>
            <a:ext cx="6691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blocco di covata è davvero necessario?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bloc de couvain est-il vraiment nécessaire ?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23BEE9-A377-796D-C799-51214BACEAED}"/>
              </a:ext>
            </a:extLst>
          </p:cNvPr>
          <p:cNvSpPr txBox="1"/>
          <p:nvPr/>
        </p:nvSpPr>
        <p:spPr>
          <a:xfrm>
            <a:off x="238990" y="3756689"/>
            <a:ext cx="3969328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it-IT" sz="2000" b="1" i="0" u="none" strike="noStrike" baseline="0" dirty="0">
                <a:latin typeface="+mj-lt"/>
              </a:rPr>
              <a:t>Acido ossalico in blocco verificato in ogni alveare: -44% di varroa</a:t>
            </a:r>
          </a:p>
          <a:p>
            <a:pPr algn="l"/>
            <a:r>
              <a:rPr lang="it-IT" sz="2000" b="1" i="0" u="none" strike="noStrike" baseline="0" dirty="0">
                <a:latin typeface="+mj-lt"/>
              </a:rPr>
              <a:t>Acido ossalico con ingabbio: -40% di varroa</a:t>
            </a:r>
          </a:p>
          <a:p>
            <a:pPr algn="l"/>
            <a:r>
              <a:rPr lang="it-IT" sz="2000" b="1" i="0" u="none" strike="noStrike" baseline="0" dirty="0">
                <a:latin typeface="+mj-lt"/>
              </a:rPr>
              <a:t>P&lt;0.01</a:t>
            </a:r>
          </a:p>
          <a:p>
            <a:pPr algn="l"/>
            <a:endParaRPr lang="it-IT" sz="2000" b="0" i="0" u="none" strike="noStrike" baseline="0" dirty="0">
              <a:latin typeface="+mj-lt"/>
            </a:endParaRPr>
          </a:p>
          <a:p>
            <a:pPr algn="l"/>
            <a:r>
              <a:rPr lang="it-IT" sz="2000" b="1" i="0" u="none" strike="noStrike" baseline="0" dirty="0">
                <a:latin typeface="+mj-lt"/>
              </a:rPr>
              <a:t>Diventa significativo l’effetto della produzione di nuclei (-62% di</a:t>
            </a:r>
          </a:p>
          <a:p>
            <a:pPr algn="l"/>
            <a:r>
              <a:rPr lang="it-IT" sz="2000" b="1" i="0" u="none" strike="noStrike" baseline="0" dirty="0">
                <a:latin typeface="+mj-lt"/>
              </a:rPr>
              <a:t>infestazione in media, p=0.03 )</a:t>
            </a:r>
            <a:endParaRPr lang="it-IT" sz="2000" dirty="0">
              <a:latin typeface="+mj-l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31B3094-11A4-4EEA-C22E-1F723E653C3B}"/>
              </a:ext>
            </a:extLst>
          </p:cNvPr>
          <p:cNvGrpSpPr/>
          <p:nvPr/>
        </p:nvGrpSpPr>
        <p:grpSpPr>
          <a:xfrm>
            <a:off x="0" y="963572"/>
            <a:ext cx="4998027" cy="2616470"/>
            <a:chOff x="4125190" y="1254518"/>
            <a:chExt cx="4998027" cy="261647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558ABB3-5203-175A-550D-A842C71ED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977" t="50000" r="16023" b="10202"/>
            <a:stretch/>
          </p:blipFill>
          <p:spPr>
            <a:xfrm>
              <a:off x="4125190" y="1254518"/>
              <a:ext cx="4998027" cy="2616470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FDB75D6-4EEC-AA18-C255-DBC9F654C264}"/>
                </a:ext>
              </a:extLst>
            </p:cNvPr>
            <p:cNvSpPr txBox="1"/>
            <p:nvPr/>
          </p:nvSpPr>
          <p:spPr>
            <a:xfrm>
              <a:off x="4831773" y="1475509"/>
              <a:ext cx="1610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Luglio - </a:t>
              </a:r>
              <a:r>
                <a:rPr lang="it-IT" b="1" dirty="0" err="1"/>
                <a:t>Juillet</a:t>
              </a:r>
              <a:endParaRPr lang="it-IT" b="1" dirty="0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C7597C-B665-3313-80C3-2259BBAA6985}"/>
              </a:ext>
            </a:extLst>
          </p:cNvPr>
          <p:cNvSpPr txBox="1"/>
          <p:nvPr/>
        </p:nvSpPr>
        <p:spPr>
          <a:xfrm>
            <a:off x="4572000" y="4053941"/>
            <a:ext cx="4156364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/>
              <a:t>Acide </a:t>
            </a:r>
            <a:r>
              <a:rPr lang="it-IT" sz="2000" b="1" dirty="0" err="1"/>
              <a:t>oxalique</a:t>
            </a:r>
            <a:r>
              <a:rPr lang="it-IT" sz="2000" b="1" dirty="0"/>
              <a:t> en bloc </a:t>
            </a:r>
            <a:r>
              <a:rPr lang="it-IT" sz="2000" b="1" dirty="0" err="1"/>
              <a:t>vérifié</a:t>
            </a:r>
            <a:r>
              <a:rPr lang="it-IT" sz="2000" b="1" dirty="0"/>
              <a:t> </a:t>
            </a:r>
            <a:r>
              <a:rPr lang="it-IT" sz="2000" b="1" dirty="0" err="1"/>
              <a:t>dans</a:t>
            </a:r>
            <a:r>
              <a:rPr lang="it-IT" sz="2000" b="1" dirty="0"/>
              <a:t> </a:t>
            </a:r>
            <a:r>
              <a:rPr lang="it-IT" sz="2000" b="1" dirty="0" err="1"/>
              <a:t>chaque</a:t>
            </a:r>
            <a:r>
              <a:rPr lang="it-IT" sz="2000" b="1" dirty="0"/>
              <a:t> ruche : -44% de varroa</a:t>
            </a:r>
          </a:p>
          <a:p>
            <a:r>
              <a:rPr lang="it-IT" sz="2000" b="1" dirty="0"/>
              <a:t>Acide </a:t>
            </a:r>
            <a:r>
              <a:rPr lang="it-IT" sz="2000" b="1" dirty="0" err="1"/>
              <a:t>oxalique</a:t>
            </a:r>
            <a:r>
              <a:rPr lang="it-IT" sz="2000" b="1" dirty="0"/>
              <a:t> </a:t>
            </a:r>
            <a:r>
              <a:rPr lang="it-IT" sz="2000" b="1" dirty="0" err="1"/>
              <a:t>avec</a:t>
            </a:r>
            <a:r>
              <a:rPr lang="it-IT" sz="2000" b="1" dirty="0"/>
              <a:t> mise en </a:t>
            </a:r>
            <a:r>
              <a:rPr lang="it-IT" sz="2000" b="1" dirty="0" err="1"/>
              <a:t>cage</a:t>
            </a:r>
            <a:r>
              <a:rPr lang="it-IT" sz="2000" b="1" dirty="0"/>
              <a:t> : -40% de varroa P&lt;0.01</a:t>
            </a:r>
          </a:p>
          <a:p>
            <a:endParaRPr lang="it-IT" sz="2000" b="1" dirty="0"/>
          </a:p>
          <a:p>
            <a:r>
              <a:rPr lang="it-IT" sz="2000" b="1" dirty="0"/>
              <a:t>L’</a:t>
            </a:r>
            <a:r>
              <a:rPr lang="it-IT" sz="2000" b="1" dirty="0" err="1"/>
              <a:t>effet</a:t>
            </a:r>
            <a:r>
              <a:rPr lang="it-IT" sz="2000" b="1" dirty="0"/>
              <a:t> de la production de </a:t>
            </a:r>
            <a:r>
              <a:rPr lang="it-IT" sz="2000" b="1" dirty="0" err="1"/>
              <a:t>essaim</a:t>
            </a:r>
            <a:r>
              <a:rPr lang="it-IT" sz="2000" b="1" dirty="0"/>
              <a:t> </a:t>
            </a:r>
            <a:r>
              <a:rPr lang="it-IT" sz="2000" b="1" dirty="0" err="1"/>
              <a:t>devient</a:t>
            </a:r>
            <a:r>
              <a:rPr lang="it-IT" sz="2000" b="1" dirty="0"/>
              <a:t> </a:t>
            </a:r>
            <a:r>
              <a:rPr lang="it-IT" sz="2000" b="1" dirty="0" err="1"/>
              <a:t>significatif</a:t>
            </a:r>
            <a:r>
              <a:rPr lang="it-IT" sz="2000" b="1" dirty="0"/>
              <a:t> (-62% de</a:t>
            </a:r>
          </a:p>
          <a:p>
            <a:r>
              <a:rPr lang="it-IT" sz="2000" b="1" dirty="0" err="1"/>
              <a:t>infestation</a:t>
            </a:r>
            <a:r>
              <a:rPr lang="it-IT" sz="2000" b="1" dirty="0"/>
              <a:t> en </a:t>
            </a:r>
            <a:r>
              <a:rPr lang="it-IT" sz="2000" b="1" dirty="0" err="1"/>
              <a:t>moyenne</a:t>
            </a:r>
            <a:r>
              <a:rPr lang="it-IT" sz="2000" b="1" dirty="0"/>
              <a:t>, p=0.03 )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D2EC4D-77BC-B614-7D75-CBBECC4BCB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24150" r="14127" b="22336"/>
          <a:stretch/>
        </p:blipFill>
        <p:spPr>
          <a:xfrm>
            <a:off x="5226627" y="1306475"/>
            <a:ext cx="3636818" cy="20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77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D93475-E6EB-56BE-FD0B-263C24E7D16F}"/>
              </a:ext>
            </a:extLst>
          </p:cNvPr>
          <p:cNvSpPr txBox="1"/>
          <p:nvPr/>
        </p:nvSpPr>
        <p:spPr>
          <a:xfrm>
            <a:off x="78317" y="2034744"/>
            <a:ext cx="4613305" cy="31700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momento ideale ingabbio: ottobre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durata: 30/40 giorni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Posizionamento delle gabbiette appena sotto la corona di miele e vicino alla covata residua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diaframmare per rimpicciolire al massimo il nido, per scongiurare abbandono della gabbietta da parte del glomere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Regine max 2 anni di età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DB4DDD1A-6FA8-9687-3AA5-2168AFE8F3B4}"/>
              </a:ext>
            </a:extLst>
          </p:cNvPr>
          <p:cNvSpPr txBox="1"/>
          <p:nvPr/>
        </p:nvSpPr>
        <p:spPr>
          <a:xfrm>
            <a:off x="0" y="13807"/>
            <a:ext cx="699795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alveari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vanno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più in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blocco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artificiale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 l’absence d’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arret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ponte naturel… provoquer l’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arret</a:t>
            </a:r>
            <a:endParaRPr lang="fr-F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1B473C-F341-A35A-3243-6EDA71339B17}"/>
              </a:ext>
            </a:extLst>
          </p:cNvPr>
          <p:cNvSpPr txBox="1"/>
          <p:nvPr/>
        </p:nvSpPr>
        <p:spPr>
          <a:xfrm>
            <a:off x="4827937" y="2034744"/>
            <a:ext cx="4237746" cy="28623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moment </a:t>
            </a:r>
            <a:r>
              <a:rPr lang="it-IT" sz="2000" dirty="0" err="1"/>
              <a:t>idéal</a:t>
            </a:r>
            <a:r>
              <a:rPr lang="it-IT" sz="2000" dirty="0"/>
              <a:t>: </a:t>
            </a:r>
            <a:r>
              <a:rPr lang="it-IT" sz="2000" dirty="0" err="1"/>
              <a:t>octobre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Durée</a:t>
            </a:r>
            <a:r>
              <a:rPr lang="it-IT" sz="2000" dirty="0"/>
              <a:t> : 30/40 jours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Placement </a:t>
            </a:r>
            <a:r>
              <a:rPr lang="it-IT" sz="2000" dirty="0" err="1"/>
              <a:t>des</a:t>
            </a:r>
            <a:r>
              <a:rPr lang="it-IT" sz="2000" dirty="0"/>
              <a:t> </a:t>
            </a:r>
            <a:r>
              <a:rPr lang="it-IT" sz="2000" b="1" dirty="0" err="1"/>
              <a:t>cages</a:t>
            </a:r>
            <a:r>
              <a:rPr lang="it-IT" sz="2000" b="1" dirty="0"/>
              <a:t> </a:t>
            </a:r>
            <a:r>
              <a:rPr lang="it-IT" sz="2000" b="1" dirty="0" err="1"/>
              <a:t>juste</a:t>
            </a:r>
            <a:r>
              <a:rPr lang="it-IT" sz="2000" b="1" dirty="0"/>
              <a:t> en dessous de la </a:t>
            </a:r>
            <a:r>
              <a:rPr lang="it-IT" sz="2000" b="1" dirty="0" err="1"/>
              <a:t>couronne</a:t>
            </a:r>
            <a:r>
              <a:rPr lang="it-IT" sz="2000" b="1" dirty="0"/>
              <a:t> de </a:t>
            </a:r>
            <a:r>
              <a:rPr lang="it-IT" sz="2000" b="1" dirty="0" err="1"/>
              <a:t>miel</a:t>
            </a:r>
            <a:r>
              <a:rPr lang="it-IT" sz="2000" b="1" dirty="0"/>
              <a:t> </a:t>
            </a:r>
            <a:r>
              <a:rPr lang="fr-FR" sz="2000" b="1" dirty="0"/>
              <a:t>et près du couvain résiduel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partitionner</a:t>
            </a:r>
            <a:r>
              <a:rPr lang="it-IT" sz="2000" b="1" dirty="0"/>
              <a:t> </a:t>
            </a:r>
            <a:r>
              <a:rPr lang="it-IT" sz="2000" dirty="0"/>
              <a:t>pour </a:t>
            </a:r>
            <a:r>
              <a:rPr lang="it-IT" sz="2000" dirty="0" err="1"/>
              <a:t>réduire</a:t>
            </a:r>
            <a:r>
              <a:rPr lang="it-IT" sz="2000" dirty="0"/>
              <a:t> </a:t>
            </a:r>
            <a:r>
              <a:rPr lang="it-IT" sz="2000" dirty="0" err="1"/>
              <a:t>au</a:t>
            </a:r>
            <a:r>
              <a:rPr lang="it-IT" sz="2000" dirty="0"/>
              <a:t> maximum le </a:t>
            </a:r>
            <a:r>
              <a:rPr lang="it-IT" sz="2000" dirty="0" err="1"/>
              <a:t>nid</a:t>
            </a:r>
            <a:r>
              <a:rPr lang="it-IT" sz="2000" dirty="0"/>
              <a:t>, </a:t>
            </a:r>
            <a:r>
              <a:rPr lang="it-IT" sz="2000" dirty="0" err="1"/>
              <a:t>afin</a:t>
            </a:r>
            <a:r>
              <a:rPr lang="it-IT" sz="2000" dirty="0"/>
              <a:t> d’</a:t>
            </a:r>
            <a:r>
              <a:rPr lang="it-IT" sz="2000" dirty="0" err="1"/>
              <a:t>éviter</a:t>
            </a:r>
            <a:r>
              <a:rPr lang="it-IT" sz="2000" dirty="0"/>
              <a:t> l’</a:t>
            </a:r>
            <a:r>
              <a:rPr lang="it-IT" sz="2000" dirty="0" err="1"/>
              <a:t>abandon</a:t>
            </a:r>
            <a:r>
              <a:rPr lang="it-IT" sz="2000" dirty="0"/>
              <a:t> de la </a:t>
            </a:r>
            <a:r>
              <a:rPr lang="it-IT" sz="2000" dirty="0" err="1"/>
              <a:t>cage</a:t>
            </a:r>
            <a:r>
              <a:rPr lang="it-IT" sz="2000" dirty="0"/>
              <a:t> par </a:t>
            </a:r>
            <a:r>
              <a:rPr lang="it-IT" sz="2000" dirty="0" err="1"/>
              <a:t>les</a:t>
            </a:r>
            <a:r>
              <a:rPr lang="it-IT" sz="2000" dirty="0"/>
              <a:t> </a:t>
            </a:r>
            <a:r>
              <a:rPr lang="it-IT" sz="2000" dirty="0" err="1"/>
              <a:t>abeilles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Reine max 2 ans d’</a:t>
            </a:r>
            <a:r>
              <a:rPr lang="it-IT" sz="2000" dirty="0" err="1"/>
              <a:t>âge</a:t>
            </a:r>
            <a:endParaRPr lang="it-IT" sz="2000" dirty="0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823B4D8-7EA5-2E93-5220-216B62F87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8148" b="55845"/>
          <a:stretch/>
        </p:blipFill>
        <p:spPr>
          <a:xfrm>
            <a:off x="3735532" y="5105306"/>
            <a:ext cx="5309502" cy="152716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19073C-B722-1852-8677-7C4E067CCF04}"/>
              </a:ext>
            </a:extLst>
          </p:cNvPr>
          <p:cNvSpPr txBox="1"/>
          <p:nvPr/>
        </p:nvSpPr>
        <p:spPr>
          <a:xfrm>
            <a:off x="78317" y="1118618"/>
            <a:ext cx="731443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Qualche consiglio pratico sul blocco artificiale</a:t>
            </a:r>
          </a:p>
          <a:p>
            <a:r>
              <a:rPr lang="fr-FR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Quelques conseils pratiques sur le blocage artificiel</a:t>
            </a:r>
          </a:p>
        </p:txBody>
      </p:sp>
    </p:spTree>
    <p:extLst>
      <p:ext uri="{BB962C8B-B14F-4D97-AF65-F5344CB8AC3E}">
        <p14:creationId xmlns:p14="http://schemas.microsoft.com/office/powerpoint/2010/main" val="31551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E008EF-D92B-5D06-FB75-3C78599F414B}"/>
              </a:ext>
            </a:extLst>
          </p:cNvPr>
          <p:cNvSpPr txBox="1"/>
          <p:nvPr/>
        </p:nvSpPr>
        <p:spPr>
          <a:xfrm>
            <a:off x="420290" y="1244349"/>
            <a:ext cx="258064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Pro - </a:t>
            </a:r>
            <a:r>
              <a:rPr lang="it-IT" sz="2400" dirty="0" err="1"/>
              <a:t>avantages</a:t>
            </a:r>
            <a:r>
              <a:rPr lang="it-IT" sz="2400" dirty="0"/>
              <a:t>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7874BB-9894-47D0-53AE-B41A4B409316}"/>
              </a:ext>
            </a:extLst>
          </p:cNvPr>
          <p:cNvSpPr txBox="1"/>
          <p:nvPr/>
        </p:nvSpPr>
        <p:spPr>
          <a:xfrm>
            <a:off x="6296593" y="1378306"/>
            <a:ext cx="215121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Contro - </a:t>
            </a:r>
            <a:r>
              <a:rPr lang="it-IT" sz="2400" dirty="0" err="1"/>
              <a:t>inconvénients</a:t>
            </a:r>
            <a:r>
              <a:rPr lang="it-IT" sz="2400" dirty="0"/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B5B4BF-467F-5FAD-8457-7002F35170F8}"/>
              </a:ext>
            </a:extLst>
          </p:cNvPr>
          <p:cNvSpPr txBox="1"/>
          <p:nvPr/>
        </p:nvSpPr>
        <p:spPr>
          <a:xfrm>
            <a:off x="275149" y="2040025"/>
            <a:ext cx="4003040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sicurezza</a:t>
            </a:r>
            <a:r>
              <a:rPr lang="it-IT" sz="2000" dirty="0"/>
              <a:t> di avere il blocco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organizzazione</a:t>
            </a:r>
            <a:r>
              <a:rPr lang="it-IT" sz="2000" dirty="0"/>
              <a:t> aziendale indipendente dai tempi degli </a:t>
            </a:r>
            <a:r>
              <a:rPr lang="it-IT" sz="2000" b="1" dirty="0"/>
              <a:t>alveari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più veloce </a:t>
            </a:r>
            <a:r>
              <a:rPr lang="it-IT" sz="2000" dirty="0"/>
              <a:t>rispetto a quello estivo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risparmio energie </a:t>
            </a:r>
            <a:r>
              <a:rPr lang="it-IT" sz="2000" dirty="0"/>
              <a:t>in inverni «caldi»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CBF4DF8-A1E3-FE37-D96A-8DD5DACECF79}"/>
              </a:ext>
            </a:extLst>
          </p:cNvPr>
          <p:cNvSpPr txBox="1"/>
          <p:nvPr/>
        </p:nvSpPr>
        <p:spPr>
          <a:xfrm>
            <a:off x="4865813" y="2358084"/>
            <a:ext cx="40030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orfanità </a:t>
            </a:r>
            <a:r>
              <a:rPr lang="it-IT" sz="2000" dirty="0"/>
              <a:t>regine vecchie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necessità di </a:t>
            </a:r>
            <a:r>
              <a:rPr lang="it-IT" sz="2000" b="1" dirty="0"/>
              <a:t>meteo</a:t>
            </a:r>
            <a:r>
              <a:rPr lang="it-IT" sz="2000" dirty="0"/>
              <a:t> favorevole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lavoro in più????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0A22808-231F-BFCE-8CE5-D00BBEF249A5}"/>
              </a:ext>
            </a:extLst>
          </p:cNvPr>
          <p:cNvSpPr txBox="1"/>
          <p:nvPr/>
        </p:nvSpPr>
        <p:spPr>
          <a:xfrm>
            <a:off x="275149" y="4481741"/>
            <a:ext cx="4003039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sécurité</a:t>
            </a:r>
            <a:r>
              <a:rPr lang="it-IT" sz="2000" dirty="0"/>
              <a:t> d’</a:t>
            </a:r>
            <a:r>
              <a:rPr lang="it-IT" sz="2000" dirty="0" err="1"/>
              <a:t>avoir</a:t>
            </a:r>
            <a:r>
              <a:rPr lang="it-IT" sz="2000" dirty="0"/>
              <a:t> l’</a:t>
            </a:r>
            <a:r>
              <a:rPr lang="it-IT" sz="2000" dirty="0" err="1"/>
              <a:t>arrêt</a:t>
            </a:r>
            <a:r>
              <a:rPr lang="it-IT" sz="2000" dirty="0"/>
              <a:t> de la ponte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organisation</a:t>
            </a:r>
            <a:r>
              <a:rPr lang="it-IT" sz="2000" dirty="0"/>
              <a:t> d’exploitation </a:t>
            </a:r>
            <a:r>
              <a:rPr lang="it-IT" sz="2000" dirty="0" err="1"/>
              <a:t>indépendante</a:t>
            </a:r>
            <a:r>
              <a:rPr lang="it-IT" sz="2000" dirty="0"/>
              <a:t> </a:t>
            </a:r>
            <a:r>
              <a:rPr lang="it-IT" sz="2000" dirty="0" err="1"/>
              <a:t>des</a:t>
            </a:r>
            <a:r>
              <a:rPr lang="it-IT" sz="2000" dirty="0"/>
              <a:t> ruches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plus rapide </a:t>
            </a:r>
            <a:r>
              <a:rPr lang="it-IT" sz="2000" dirty="0" err="1"/>
              <a:t>que</a:t>
            </a:r>
            <a:r>
              <a:rPr lang="it-IT" sz="2000" dirty="0"/>
              <a:t> l’</a:t>
            </a:r>
            <a:r>
              <a:rPr lang="it-IT" sz="2000" dirty="0" err="1"/>
              <a:t>été</a:t>
            </a:r>
            <a:r>
              <a:rPr lang="it-IT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économie</a:t>
            </a:r>
            <a:r>
              <a:rPr lang="fr-FR" sz="2000" dirty="0"/>
              <a:t> d’énergie en hivers «chauds» </a:t>
            </a:r>
            <a:endParaRPr lang="it-IT" sz="20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CFE2FFD-1DEA-E8EE-8373-577825B30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000" r="45000">
                        <a14:backgroundMark x1="32292" y1="15833" x2="32292" y2="15833"/>
                        <a14:backgroundMark x1="8333" y1="11944" x2="8333" y2="1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370735" y="914073"/>
            <a:ext cx="1267719" cy="190157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A2F603A-962B-519F-B044-F13FBA1A8C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5000" r="95000">
                        <a14:backgroundMark x1="66667" y1="21111" x2="66667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993121" y="721693"/>
            <a:ext cx="1285759" cy="192863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36063B7-3686-9C06-2114-BB01735E2BA6}"/>
              </a:ext>
            </a:extLst>
          </p:cNvPr>
          <p:cNvSpPr txBox="1"/>
          <p:nvPr/>
        </p:nvSpPr>
        <p:spPr>
          <a:xfrm>
            <a:off x="4865813" y="3748043"/>
            <a:ext cx="3841769" cy="16312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Risque</a:t>
            </a:r>
            <a:r>
              <a:rPr lang="it-IT" sz="2000" b="1" dirty="0"/>
              <a:t> d’</a:t>
            </a:r>
            <a:r>
              <a:rPr lang="it-IT" sz="2000" b="1" dirty="0" err="1"/>
              <a:t>orpheliner</a:t>
            </a:r>
            <a:r>
              <a:rPr lang="it-IT" sz="2000" dirty="0"/>
              <a:t> </a:t>
            </a:r>
            <a:r>
              <a:rPr lang="it-IT" sz="2000" dirty="0" err="1"/>
              <a:t>les</a:t>
            </a:r>
            <a:r>
              <a:rPr lang="it-IT" sz="2000" dirty="0"/>
              <a:t> </a:t>
            </a:r>
            <a:r>
              <a:rPr lang="it-IT" sz="2000" dirty="0" err="1"/>
              <a:t>colonies</a:t>
            </a:r>
            <a:r>
              <a:rPr lang="it-IT" sz="2000" dirty="0"/>
              <a:t> si </a:t>
            </a:r>
            <a:r>
              <a:rPr lang="it-IT" sz="2000" dirty="0" err="1"/>
              <a:t>reines</a:t>
            </a:r>
            <a:r>
              <a:rPr lang="it-IT" sz="2000" dirty="0"/>
              <a:t> </a:t>
            </a:r>
            <a:r>
              <a:rPr lang="it-IT" sz="2000" dirty="0" err="1"/>
              <a:t>anciennes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nécessité</a:t>
            </a:r>
            <a:r>
              <a:rPr lang="it-IT" sz="2000" dirty="0"/>
              <a:t> de </a:t>
            </a:r>
            <a:r>
              <a:rPr lang="it-IT" sz="2000" dirty="0" err="1"/>
              <a:t>conditions</a:t>
            </a:r>
            <a:r>
              <a:rPr lang="it-IT" sz="2000" dirty="0"/>
              <a:t> </a:t>
            </a:r>
            <a:r>
              <a:rPr lang="it-IT" sz="2000" b="1" dirty="0" err="1"/>
              <a:t>météorologiques</a:t>
            </a:r>
            <a:r>
              <a:rPr lang="it-IT" sz="2000" dirty="0"/>
              <a:t> </a:t>
            </a:r>
            <a:r>
              <a:rPr lang="it-IT" sz="2000" dirty="0" err="1"/>
              <a:t>favorables</a:t>
            </a:r>
            <a:r>
              <a:rPr lang="it-IT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Du</a:t>
            </a:r>
            <a:r>
              <a:rPr lang="it-IT" sz="2000" dirty="0"/>
              <a:t> </a:t>
            </a:r>
            <a:r>
              <a:rPr lang="it-IT" sz="2000" dirty="0" err="1"/>
              <a:t>travail</a:t>
            </a:r>
            <a:r>
              <a:rPr lang="it-IT" sz="2000" dirty="0"/>
              <a:t> en plus ???</a:t>
            </a:r>
          </a:p>
        </p:txBody>
      </p:sp>
      <p:sp>
        <p:nvSpPr>
          <p:cNvPr id="3" name="ZoneTexte 4">
            <a:extLst>
              <a:ext uri="{FF2B5EF4-FFF2-40B4-BE49-F238E27FC236}">
                <a16:creationId xmlns:a16="http://schemas.microsoft.com/office/drawing/2014/main" id="{A81EE375-460B-6A3E-CC3A-1BD4F4D162CF}"/>
              </a:ext>
            </a:extLst>
          </p:cNvPr>
          <p:cNvSpPr txBox="1"/>
          <p:nvPr/>
        </p:nvSpPr>
        <p:spPr>
          <a:xfrm>
            <a:off x="0" y="13807"/>
            <a:ext cx="699795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alveari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vanno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più in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blocco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artificiale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 les ruches ne vont plus en bloc... artificiel!</a:t>
            </a:r>
          </a:p>
        </p:txBody>
      </p:sp>
    </p:spTree>
    <p:extLst>
      <p:ext uri="{BB962C8B-B14F-4D97-AF65-F5344CB8AC3E}">
        <p14:creationId xmlns:p14="http://schemas.microsoft.com/office/powerpoint/2010/main" val="115719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9F1CC96-A44D-16C3-50A3-9FB65A7A5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807" y="1465622"/>
            <a:ext cx="4512677" cy="37897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43EFCD9-3463-74CD-BFCC-0523C54C6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3354" y="1775336"/>
            <a:ext cx="5369410" cy="4027058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83CB6DC2-7BB0-71D1-DDD8-9B09CFDC5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597703"/>
              </p:ext>
            </p:extLst>
          </p:nvPr>
        </p:nvGraphicFramePr>
        <p:xfrm>
          <a:off x="641010" y="5812638"/>
          <a:ext cx="4033520" cy="365760"/>
        </p:xfrm>
        <a:graphic>
          <a:graphicData uri="http://schemas.openxmlformats.org/drawingml/2006/table">
            <a:tbl>
              <a:tblPr/>
              <a:tblGrid>
                <a:gridCol w="2016760">
                  <a:extLst>
                    <a:ext uri="{9D8B030D-6E8A-4147-A177-3AD203B41FA5}">
                      <a16:colId xmlns:a16="http://schemas.microsoft.com/office/drawing/2014/main" val="3951853729"/>
                    </a:ext>
                  </a:extLst>
                </a:gridCol>
                <a:gridCol w="2016760">
                  <a:extLst>
                    <a:ext uri="{9D8B030D-6E8A-4147-A177-3AD203B41FA5}">
                      <a16:colId xmlns:a16="http://schemas.microsoft.com/office/drawing/2014/main" val="19672935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47 × 2,5 × 25,5 cm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813129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E06DF5-B4E5-B7B0-D658-591ACC92D4AF}"/>
              </a:ext>
            </a:extLst>
          </p:cNvPr>
          <p:cNvSpPr txBox="1"/>
          <p:nvPr/>
        </p:nvSpPr>
        <p:spPr>
          <a:xfrm>
            <a:off x="193955" y="5812638"/>
            <a:ext cx="320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Dimensioni - </a:t>
            </a:r>
            <a:r>
              <a:rPr lang="it-IT" dirty="0" err="1"/>
              <a:t>Dimensions</a:t>
            </a:r>
            <a:endParaRPr lang="it-IT" dirty="0"/>
          </a:p>
        </p:txBody>
      </p:sp>
      <p:sp>
        <p:nvSpPr>
          <p:cNvPr id="3" name="ZoneTexte 4">
            <a:extLst>
              <a:ext uri="{FF2B5EF4-FFF2-40B4-BE49-F238E27FC236}">
                <a16:creationId xmlns:a16="http://schemas.microsoft.com/office/drawing/2014/main" id="{0FD01D91-E783-05EF-40F1-D868C567360E}"/>
              </a:ext>
            </a:extLst>
          </p:cNvPr>
          <p:cNvSpPr txBox="1"/>
          <p:nvPr/>
        </p:nvSpPr>
        <p:spPr>
          <a:xfrm>
            <a:off x="0" y="13807"/>
            <a:ext cx="699795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alveari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vanno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più in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blocco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artificiale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 les ruches ne vont plus en bloc... artificiel!</a:t>
            </a:r>
          </a:p>
        </p:txBody>
      </p:sp>
    </p:spTree>
    <p:extLst>
      <p:ext uri="{BB962C8B-B14F-4D97-AF65-F5344CB8AC3E}">
        <p14:creationId xmlns:p14="http://schemas.microsoft.com/office/powerpoint/2010/main" val="4014474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76022FC-8E7B-E91F-EFC9-5F040C139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4" y="1091528"/>
            <a:ext cx="4281054" cy="57526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2939377-FE01-99CE-898C-9DAADF9379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 b="10559"/>
          <a:stretch/>
        </p:blipFill>
        <p:spPr>
          <a:xfrm>
            <a:off x="473038" y="1494347"/>
            <a:ext cx="2924789" cy="5192745"/>
          </a:xfrm>
          <a:prstGeom prst="rect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AFB13FF1-6258-5B17-E57D-8DBC0854ECAD}"/>
              </a:ext>
            </a:extLst>
          </p:cNvPr>
          <p:cNvSpPr txBox="1"/>
          <p:nvPr/>
        </p:nvSpPr>
        <p:spPr>
          <a:xfrm>
            <a:off x="0" y="13807"/>
            <a:ext cx="699795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alveari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vanno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più in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blocco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artificiale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 les ruches ne vont plus en bloc... artificiel!</a:t>
            </a:r>
          </a:p>
        </p:txBody>
      </p:sp>
    </p:spTree>
    <p:extLst>
      <p:ext uri="{BB962C8B-B14F-4D97-AF65-F5344CB8AC3E}">
        <p14:creationId xmlns:p14="http://schemas.microsoft.com/office/powerpoint/2010/main" val="1563099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5571" y="1675834"/>
            <a:ext cx="8860936" cy="1124657"/>
          </a:xfrm>
          <a:prstGeom prst="rect">
            <a:avLst/>
          </a:prstGeom>
          <a:noFill/>
          <a:ln/>
        </p:spPr>
        <p:txBody>
          <a:bodyPr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pour votre attention !</a:t>
            </a:r>
          </a:p>
          <a:p>
            <a:pPr lvl="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l'</a:t>
            </a: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attenzione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23C4C5-56EC-D245-AB83-ACEA14ACD964}"/>
              </a:ext>
            </a:extLst>
          </p:cNvPr>
          <p:cNvSpPr txBox="1"/>
          <p:nvPr/>
        </p:nvSpPr>
        <p:spPr>
          <a:xfrm>
            <a:off x="1553229" y="2984266"/>
            <a:ext cx="636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u="sng" dirty="0">
                <a:solidFill>
                  <a:srgbClr val="0070C0"/>
                </a:solidFill>
              </a:rPr>
              <a:t>http://w3.avignon.inra.fr/lavandes/biosp/APIN_ApinvernoFR.html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18" y="4350097"/>
            <a:ext cx="1503067" cy="150306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728" y="4343387"/>
            <a:ext cx="1503067" cy="150977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73" y="6240064"/>
            <a:ext cx="4121773" cy="39978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45" y="4402830"/>
            <a:ext cx="1205556" cy="153675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638" y="3757480"/>
            <a:ext cx="4633362" cy="3109229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91F71E12-9892-DE49-A490-9C0E23EEA1E2}"/>
              </a:ext>
            </a:extLst>
          </p:cNvPr>
          <p:cNvGrpSpPr>
            <a:grpSpLocks noChangeAspect="1"/>
          </p:cNvGrpSpPr>
          <p:nvPr/>
        </p:nvGrpSpPr>
        <p:grpSpPr>
          <a:xfrm>
            <a:off x="2574011" y="134991"/>
            <a:ext cx="3795489" cy="1282144"/>
            <a:chOff x="4624637" y="89277"/>
            <a:chExt cx="4643958" cy="1568761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2C09E720-18E7-A048-A217-301CB664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4880" y="89277"/>
              <a:ext cx="2843715" cy="1485523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091ACFF-DF3D-A947-8CA1-B4B74C86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4637" y="89277"/>
              <a:ext cx="1575763" cy="1568761"/>
            </a:xfrm>
            <a:prstGeom prst="rect">
              <a:avLst/>
            </a:prstGeom>
          </p:spPr>
        </p:pic>
      </p:grpSp>
      <p:pic>
        <p:nvPicPr>
          <p:cNvPr id="30" name="Picture 2" descr="llustration Atelier européen sur la bioéconomie">
            <a:extLst>
              <a:ext uri="{FF2B5EF4-FFF2-40B4-BE49-F238E27FC236}">
                <a16:creationId xmlns:a16="http://schemas.microsoft.com/office/drawing/2014/main" id="{C4E9194E-DC4F-2248-954F-F7F22347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2265"/>
            <a:ext cx="2574011" cy="9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80" y="232265"/>
            <a:ext cx="2610811" cy="1171898"/>
          </a:xfrm>
          <a:prstGeom prst="rect">
            <a:avLst/>
          </a:prstGeom>
        </p:spPr>
      </p:pic>
      <p:pic>
        <p:nvPicPr>
          <p:cNvPr id="32" name="Image 31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24" y="1647423"/>
            <a:ext cx="784860" cy="7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7363">
            <a:off x="8147917" y="2335374"/>
            <a:ext cx="784860" cy="7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31">
            <a:extLst>
              <a:ext uri="{FF2B5EF4-FFF2-40B4-BE49-F238E27FC236}">
                <a16:creationId xmlns:a16="http://schemas.microsoft.com/office/drawing/2014/main" id="{892B95C7-B32D-3F3C-4C9D-6681D2DBA7AF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3" y="1697184"/>
            <a:ext cx="784860" cy="7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2">
            <a:extLst>
              <a:ext uri="{FF2B5EF4-FFF2-40B4-BE49-F238E27FC236}">
                <a16:creationId xmlns:a16="http://schemas.microsoft.com/office/drawing/2014/main" id="{8D843C98-C900-0FB1-9219-72793B1E6D41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7363">
            <a:off x="611896" y="2385135"/>
            <a:ext cx="784860" cy="784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57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7D6B64-C7A5-A2B7-429C-393253E5A633}"/>
              </a:ext>
            </a:extLst>
          </p:cNvPr>
          <p:cNvSpPr txBox="1"/>
          <p:nvPr/>
        </p:nvSpPr>
        <p:spPr>
          <a:xfrm>
            <a:off x="482512" y="5052318"/>
            <a:ext cx="344189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/>
              <a:t>La differenza di efficacia è statisticamente significativa solo tra 3 g e 10 g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9E458D-EE2D-12F4-E2FC-664776CB5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3729"/>
            <a:ext cx="4472466" cy="30104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E32C4F-CF9A-40F4-2281-7EF3934B9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"/>
          <a:stretch/>
        </p:blipFill>
        <p:spPr>
          <a:xfrm>
            <a:off x="4472465" y="1633729"/>
            <a:ext cx="4385633" cy="3010481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2574D0A8-6899-D2C1-0A8B-27CDE0C804C3}"/>
              </a:ext>
            </a:extLst>
          </p:cNvPr>
          <p:cNvSpPr txBox="1"/>
          <p:nvPr/>
        </p:nvSpPr>
        <p:spPr>
          <a:xfrm>
            <a:off x="107504" y="117717"/>
            <a:ext cx="6823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Sublimazione di diverse quantità di ossalico</a:t>
            </a:r>
          </a:p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Sublimation de différentes quantités d'oxalique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E260F8-839D-0372-1926-B6DA7B789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94" y="6067982"/>
            <a:ext cx="1190624" cy="58578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F3CE71-E7C2-850C-47D1-03FD2F435CA0}"/>
              </a:ext>
            </a:extLst>
          </p:cNvPr>
          <p:cNvSpPr txBox="1"/>
          <p:nvPr/>
        </p:nvSpPr>
        <p:spPr>
          <a:xfrm>
            <a:off x="338494" y="1116610"/>
            <a:ext cx="407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Alessandria (60 alveari)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DD82DF-058A-8BD8-85E7-47D898CBB339}"/>
              </a:ext>
            </a:extLst>
          </p:cNvPr>
          <p:cNvSpPr txBox="1"/>
          <p:nvPr/>
        </p:nvSpPr>
        <p:spPr>
          <a:xfrm>
            <a:off x="4886234" y="1209009"/>
            <a:ext cx="355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Cuneo (40 alveari)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A68B03-65A4-6A36-8A75-F60198A40C6A}"/>
              </a:ext>
            </a:extLst>
          </p:cNvPr>
          <p:cNvSpPr txBox="1"/>
          <p:nvPr/>
        </p:nvSpPr>
        <p:spPr>
          <a:xfrm>
            <a:off x="4886234" y="5052319"/>
            <a:ext cx="3114766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/>
              <a:t>La </a:t>
            </a:r>
            <a:r>
              <a:rPr lang="it-IT" sz="2000" dirty="0" err="1"/>
              <a:t>différence</a:t>
            </a:r>
            <a:r>
              <a:rPr lang="it-IT" sz="2000" dirty="0"/>
              <a:t> d'</a:t>
            </a:r>
            <a:r>
              <a:rPr lang="it-IT" sz="2000" dirty="0" err="1"/>
              <a:t>efficacité</a:t>
            </a:r>
            <a:r>
              <a:rPr lang="it-IT" sz="2000" dirty="0"/>
              <a:t> est </a:t>
            </a:r>
            <a:r>
              <a:rPr lang="it-IT" sz="2000" dirty="0" err="1"/>
              <a:t>statistiquement</a:t>
            </a:r>
            <a:r>
              <a:rPr lang="it-IT" sz="2000" dirty="0"/>
              <a:t> significative </a:t>
            </a:r>
            <a:r>
              <a:rPr lang="it-IT" sz="2000" dirty="0" err="1"/>
              <a:t>entre</a:t>
            </a:r>
            <a:r>
              <a:rPr lang="it-IT" sz="2000" dirty="0"/>
              <a:t> 3 g et 10 g</a:t>
            </a:r>
          </a:p>
        </p:txBody>
      </p:sp>
    </p:spTree>
    <p:extLst>
      <p:ext uri="{BB962C8B-B14F-4D97-AF65-F5344CB8AC3E}">
        <p14:creationId xmlns:p14="http://schemas.microsoft.com/office/powerpoint/2010/main" val="221783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4" y="51131"/>
            <a:ext cx="6702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Logica</a:t>
            </a:r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dei </a:t>
            </a:r>
            <a:r>
              <a:rPr lang="fr-FR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trattamenti</a:t>
            </a:r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</a:t>
            </a:r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la varroa</a:t>
            </a:r>
          </a:p>
          <a:p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Logique des traitements contre le varroa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8" y="89163"/>
            <a:ext cx="78486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2AF8E06-C108-AFFB-126E-15E0BA510461}"/>
              </a:ext>
            </a:extLst>
          </p:cNvPr>
          <p:cNvSpPr txBox="1"/>
          <p:nvPr/>
        </p:nvSpPr>
        <p:spPr>
          <a:xfrm>
            <a:off x="214604" y="3106269"/>
            <a:ext cx="4486239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 u="sng" dirty="0"/>
              <a:t>Trattamento/i in stagione</a:t>
            </a:r>
            <a:r>
              <a:rPr lang="it-IT" sz="2000" u="sng" dirty="0"/>
              <a:t>: </a:t>
            </a:r>
            <a:r>
              <a:rPr lang="it-IT" sz="2000" dirty="0"/>
              <a:t>mantenere la varroa sotto soglia per arrivare al periodo autunnale con bassa infestazione </a:t>
            </a:r>
          </a:p>
          <a:p>
            <a:r>
              <a:rPr lang="fr-FR" sz="2000" b="1" u="sng" dirty="0"/>
              <a:t>Traitement/s en saison: </a:t>
            </a:r>
            <a:r>
              <a:rPr lang="fr-FR" sz="2000" dirty="0"/>
              <a:t>maintenir le varroa au dessous du seuil pour arriver à la période d’automne avec une faible infestation</a:t>
            </a:r>
            <a:endParaRPr lang="it-IT" sz="2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B2E7B5-BEEE-5AC3-C55F-E3988C66ADA4}"/>
              </a:ext>
            </a:extLst>
          </p:cNvPr>
          <p:cNvSpPr txBox="1"/>
          <p:nvPr/>
        </p:nvSpPr>
        <p:spPr>
          <a:xfrm>
            <a:off x="5815492" y="1475642"/>
            <a:ext cx="311983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 u="sng" dirty="0"/>
              <a:t>Trattamento autunno-invernale</a:t>
            </a:r>
            <a:r>
              <a:rPr lang="it-IT" sz="2000" dirty="0"/>
              <a:t>: radicale</a:t>
            </a:r>
          </a:p>
          <a:p>
            <a:r>
              <a:rPr lang="it-IT" sz="2000" b="1" u="sng" dirty="0" err="1"/>
              <a:t>Traitement</a:t>
            </a:r>
            <a:r>
              <a:rPr lang="it-IT" sz="2000" b="1" u="sng" dirty="0"/>
              <a:t> </a:t>
            </a:r>
            <a:r>
              <a:rPr lang="it-IT" sz="2000" b="1" u="sng" dirty="0" err="1"/>
              <a:t>automne-hiver</a:t>
            </a:r>
            <a:r>
              <a:rPr lang="it-IT" sz="2000" b="1" u="sng" dirty="0"/>
              <a:t>: </a:t>
            </a:r>
            <a:r>
              <a:rPr lang="it-IT" sz="2000" dirty="0"/>
              <a:t>radical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5523F1-26A5-F985-50F8-1D5D13742646}"/>
              </a:ext>
            </a:extLst>
          </p:cNvPr>
          <p:cNvSpPr txBox="1"/>
          <p:nvPr/>
        </p:nvSpPr>
        <p:spPr>
          <a:xfrm>
            <a:off x="305700" y="1306365"/>
            <a:ext cx="4602201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Nell’alveare c’è SEMPRE Varroa - </a:t>
            </a:r>
            <a:r>
              <a:rPr lang="fr-FR" sz="2400" dirty="0"/>
              <a:t>Dans la ruche il y a toujours Varroa</a:t>
            </a:r>
            <a:endParaRPr lang="it-IT" sz="2400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413D91D-10AA-CDC1-6F7F-A19ADC9E8D46}"/>
              </a:ext>
            </a:extLst>
          </p:cNvPr>
          <p:cNvCxnSpPr>
            <a:cxnSpLocks/>
          </p:cNvCxnSpPr>
          <p:nvPr/>
        </p:nvCxnSpPr>
        <p:spPr>
          <a:xfrm flipH="1">
            <a:off x="1880430" y="2267934"/>
            <a:ext cx="636499" cy="641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D2D6AD0-4C49-12D4-225A-2549857BBBB6}"/>
              </a:ext>
            </a:extLst>
          </p:cNvPr>
          <p:cNvCxnSpPr>
            <a:cxnSpLocks/>
          </p:cNvCxnSpPr>
          <p:nvPr/>
        </p:nvCxnSpPr>
        <p:spPr>
          <a:xfrm>
            <a:off x="2516929" y="2256848"/>
            <a:ext cx="3177289" cy="218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CA5B953C-F8AC-283C-A1D8-810AB8894D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5453929"/>
            <a:ext cx="1501101" cy="13045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Freccia circolare a destra 5">
            <a:extLst>
              <a:ext uri="{FF2B5EF4-FFF2-40B4-BE49-F238E27FC236}">
                <a16:creationId xmlns:a16="http://schemas.microsoft.com/office/drawing/2014/main" id="{4719B531-16B4-091A-F881-0A97954746C8}"/>
              </a:ext>
            </a:extLst>
          </p:cNvPr>
          <p:cNvSpPr/>
          <p:nvPr/>
        </p:nvSpPr>
        <p:spPr>
          <a:xfrm rot="19880749">
            <a:off x="867747" y="5506334"/>
            <a:ext cx="503853" cy="711701"/>
          </a:xfrm>
          <a:prstGeom prst="curved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B9B320D-CCA6-8454-F126-D0E2BDB76B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1"/>
          <a:stretch/>
        </p:blipFill>
        <p:spPr>
          <a:xfrm>
            <a:off x="5484267" y="3136094"/>
            <a:ext cx="3445130" cy="35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6">
            <a:extLst>
              <a:ext uri="{FF2B5EF4-FFF2-40B4-BE49-F238E27FC236}">
                <a16:creationId xmlns:a16="http://schemas.microsoft.com/office/drawing/2014/main" id="{054E745D-1B3B-82ED-5150-F9B02174F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60" t="9653" r="12778" b="3527"/>
          <a:stretch/>
        </p:blipFill>
        <p:spPr>
          <a:xfrm>
            <a:off x="4721259" y="1132150"/>
            <a:ext cx="3804251" cy="558361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22629EC-6E01-E921-0D33-2C09AA18B92B}"/>
              </a:ext>
            </a:extLst>
          </p:cNvPr>
          <p:cNvSpPr txBox="1">
            <a:spLocks/>
          </p:cNvSpPr>
          <p:nvPr/>
        </p:nvSpPr>
        <p:spPr>
          <a:xfrm>
            <a:off x="6468110" y="83781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1DD8A91C-6D4D-E652-C7B3-2E91656F47D8}"/>
              </a:ext>
            </a:extLst>
          </p:cNvPr>
          <p:cNvSpPr txBox="1">
            <a:spLocks/>
          </p:cNvSpPr>
          <p:nvPr/>
        </p:nvSpPr>
        <p:spPr>
          <a:xfrm>
            <a:off x="-394393" y="2031986"/>
            <a:ext cx="10308374" cy="26016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endParaRPr lang="fr-FR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ZoneTexte 12">
            <a:extLst>
              <a:ext uri="{FF2B5EF4-FFF2-40B4-BE49-F238E27FC236}">
                <a16:creationId xmlns:a16="http://schemas.microsoft.com/office/drawing/2014/main" id="{67F6C786-CA05-F302-608B-4DC94F751001}"/>
              </a:ext>
            </a:extLst>
          </p:cNvPr>
          <p:cNvSpPr txBox="1"/>
          <p:nvPr/>
        </p:nvSpPr>
        <p:spPr>
          <a:xfrm>
            <a:off x="9333116" y="2914075"/>
            <a:ext cx="242090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2400" dirty="0"/>
          </a:p>
          <a:p>
            <a:pPr algn="ctr">
              <a:spcAft>
                <a:spcPts val="600"/>
              </a:spcAft>
            </a:pPr>
            <a:r>
              <a:rPr lang="fr-FR" sz="2000" dirty="0"/>
              <a:t>Traitement d’hiver peu efficace  avec couvain  </a:t>
            </a:r>
          </a:p>
          <a:p>
            <a:pPr algn="ctr">
              <a:spcAft>
                <a:spcPts val="600"/>
              </a:spcAft>
              <a:buFont typeface="Courier New" pitchFamily="49" charset="0"/>
              <a:buChar char="o"/>
            </a:pPr>
            <a:endParaRPr lang="fr-FR" sz="2000" dirty="0"/>
          </a:p>
          <a:p>
            <a:pPr algn="ctr">
              <a:spcAft>
                <a:spcPts val="600"/>
              </a:spcAft>
            </a:pPr>
            <a:endParaRPr lang="fr-FR" sz="2000" dirty="0"/>
          </a:p>
          <a:p>
            <a:pPr algn="ctr">
              <a:spcAft>
                <a:spcPts val="600"/>
              </a:spcAft>
            </a:pP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Explosion de Varroa en saison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783B7C4D-0670-E468-AB0F-78055A049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0" t="9653" r="46905" b="3527"/>
          <a:stretch/>
        </p:blipFill>
        <p:spPr>
          <a:xfrm>
            <a:off x="539163" y="1132150"/>
            <a:ext cx="4870120" cy="5583610"/>
          </a:xfrm>
          <a:prstGeom prst="rect">
            <a:avLst/>
          </a:prstGeom>
        </p:spPr>
      </p:pic>
      <p:sp>
        <p:nvSpPr>
          <p:cNvPr id="8" name="ZoneTexte 12">
            <a:extLst>
              <a:ext uri="{FF2B5EF4-FFF2-40B4-BE49-F238E27FC236}">
                <a16:creationId xmlns:a16="http://schemas.microsoft.com/office/drawing/2014/main" id="{AAFD496F-39C8-2720-373F-F758A51BD59F}"/>
              </a:ext>
            </a:extLst>
          </p:cNvPr>
          <p:cNvSpPr txBox="1"/>
          <p:nvPr/>
        </p:nvSpPr>
        <p:spPr>
          <a:xfrm>
            <a:off x="1482330" y="1108147"/>
            <a:ext cx="46076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FF0000"/>
                </a:solidFill>
              </a:rPr>
              <a:t>Apivar</a:t>
            </a:r>
            <a:r>
              <a:rPr lang="fr-FR" sz="1400" dirty="0">
                <a:solidFill>
                  <a:srgbClr val="FF0000"/>
                </a:solidFill>
              </a:rPr>
              <a:t>®</a:t>
            </a:r>
          </a:p>
          <a:p>
            <a:r>
              <a:rPr lang="fr-FR" sz="1400" dirty="0">
                <a:solidFill>
                  <a:srgbClr val="0070C0"/>
                </a:solidFill>
              </a:rPr>
              <a:t>Destruction de couvain – </a:t>
            </a:r>
            <a:r>
              <a:rPr lang="fr-FR" sz="1400" dirty="0" err="1">
                <a:solidFill>
                  <a:srgbClr val="0070C0"/>
                </a:solidFill>
              </a:rPr>
              <a:t>Asportazione</a:t>
            </a:r>
            <a:r>
              <a:rPr lang="fr-FR" sz="1400" dirty="0">
                <a:solidFill>
                  <a:srgbClr val="0070C0"/>
                </a:solidFill>
              </a:rPr>
              <a:t> di </a:t>
            </a:r>
            <a:r>
              <a:rPr lang="fr-FR" sz="1400" dirty="0" err="1">
                <a:solidFill>
                  <a:srgbClr val="0070C0"/>
                </a:solidFill>
              </a:rPr>
              <a:t>Covata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10" name="ZoneTexte 12">
            <a:extLst>
              <a:ext uri="{FF2B5EF4-FFF2-40B4-BE49-F238E27FC236}">
                <a16:creationId xmlns:a16="http://schemas.microsoft.com/office/drawing/2014/main" id="{6512861C-A172-0869-477A-384F2F6F5BF9}"/>
              </a:ext>
            </a:extLst>
          </p:cNvPr>
          <p:cNvSpPr txBox="1"/>
          <p:nvPr/>
        </p:nvSpPr>
        <p:spPr>
          <a:xfrm rot="16200000">
            <a:off x="-1318729" y="3321413"/>
            <a:ext cx="4105714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%VP </a:t>
            </a:r>
          </a:p>
        </p:txBody>
      </p:sp>
      <p:sp>
        <p:nvSpPr>
          <p:cNvPr id="11" name="ZoneTexte 14">
            <a:extLst>
              <a:ext uri="{FF2B5EF4-FFF2-40B4-BE49-F238E27FC236}">
                <a16:creationId xmlns:a16="http://schemas.microsoft.com/office/drawing/2014/main" id="{79046ED1-C632-28D6-6F41-2F675072BC4D}"/>
              </a:ext>
            </a:extLst>
          </p:cNvPr>
          <p:cNvSpPr txBox="1"/>
          <p:nvPr/>
        </p:nvSpPr>
        <p:spPr>
          <a:xfrm>
            <a:off x="1364022" y="1620406"/>
            <a:ext cx="1067324" cy="39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2017</a:t>
            </a:r>
          </a:p>
        </p:txBody>
      </p:sp>
      <p:sp>
        <p:nvSpPr>
          <p:cNvPr id="12" name="ZoneTexte 15">
            <a:extLst>
              <a:ext uri="{FF2B5EF4-FFF2-40B4-BE49-F238E27FC236}">
                <a16:creationId xmlns:a16="http://schemas.microsoft.com/office/drawing/2014/main" id="{9008310B-9E6F-790C-FB15-8D38D0B3DAFE}"/>
              </a:ext>
            </a:extLst>
          </p:cNvPr>
          <p:cNvSpPr txBox="1"/>
          <p:nvPr/>
        </p:nvSpPr>
        <p:spPr>
          <a:xfrm>
            <a:off x="2941116" y="1627927"/>
            <a:ext cx="1067324" cy="39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2018</a:t>
            </a:r>
          </a:p>
        </p:txBody>
      </p:sp>
      <p:sp>
        <p:nvSpPr>
          <p:cNvPr id="13" name="ZoneTexte 16">
            <a:extLst>
              <a:ext uri="{FF2B5EF4-FFF2-40B4-BE49-F238E27FC236}">
                <a16:creationId xmlns:a16="http://schemas.microsoft.com/office/drawing/2014/main" id="{BEEDF00A-8B1A-F889-6294-CC9FBAA6337B}"/>
              </a:ext>
            </a:extLst>
          </p:cNvPr>
          <p:cNvSpPr txBox="1"/>
          <p:nvPr/>
        </p:nvSpPr>
        <p:spPr>
          <a:xfrm>
            <a:off x="4725786" y="1625410"/>
            <a:ext cx="1067324" cy="39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2019</a:t>
            </a:r>
          </a:p>
        </p:txBody>
      </p:sp>
      <p:sp>
        <p:nvSpPr>
          <p:cNvPr id="14" name="ZoneTexte 17">
            <a:extLst>
              <a:ext uri="{FF2B5EF4-FFF2-40B4-BE49-F238E27FC236}">
                <a16:creationId xmlns:a16="http://schemas.microsoft.com/office/drawing/2014/main" id="{D2513CE0-93EC-09FA-DECA-316222A92226}"/>
              </a:ext>
            </a:extLst>
          </p:cNvPr>
          <p:cNvSpPr txBox="1"/>
          <p:nvPr/>
        </p:nvSpPr>
        <p:spPr>
          <a:xfrm>
            <a:off x="6961641" y="1627927"/>
            <a:ext cx="1067324" cy="39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2020</a:t>
            </a:r>
          </a:p>
        </p:txBody>
      </p:sp>
      <p:cxnSp>
        <p:nvCxnSpPr>
          <p:cNvPr id="15" name="Connecteur droit 18">
            <a:extLst>
              <a:ext uri="{FF2B5EF4-FFF2-40B4-BE49-F238E27FC236}">
                <a16:creationId xmlns:a16="http://schemas.microsoft.com/office/drawing/2014/main" id="{9265EE0E-C4BF-45A7-C75D-43FAF97CDBCE}"/>
              </a:ext>
            </a:extLst>
          </p:cNvPr>
          <p:cNvCxnSpPr/>
          <p:nvPr/>
        </p:nvCxnSpPr>
        <p:spPr>
          <a:xfrm>
            <a:off x="2280320" y="2283744"/>
            <a:ext cx="1" cy="359510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59D585AD-1F0E-3422-6A75-5DB74F12EF0C}"/>
              </a:ext>
            </a:extLst>
          </p:cNvPr>
          <p:cNvCxnSpPr/>
          <p:nvPr/>
        </p:nvCxnSpPr>
        <p:spPr>
          <a:xfrm>
            <a:off x="4527424" y="2234312"/>
            <a:ext cx="1" cy="359510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20">
            <a:extLst>
              <a:ext uri="{FF2B5EF4-FFF2-40B4-BE49-F238E27FC236}">
                <a16:creationId xmlns:a16="http://schemas.microsoft.com/office/drawing/2014/main" id="{BE8DD1BE-B183-93CC-945E-693D15014C09}"/>
              </a:ext>
            </a:extLst>
          </p:cNvPr>
          <p:cNvCxnSpPr/>
          <p:nvPr/>
        </p:nvCxnSpPr>
        <p:spPr>
          <a:xfrm>
            <a:off x="6797757" y="2242848"/>
            <a:ext cx="1" cy="359510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us 23">
            <a:extLst>
              <a:ext uri="{FF2B5EF4-FFF2-40B4-BE49-F238E27FC236}">
                <a16:creationId xmlns:a16="http://schemas.microsoft.com/office/drawing/2014/main" id="{0D3924D2-8AB6-7556-36E5-CB058483B14D}"/>
              </a:ext>
            </a:extLst>
          </p:cNvPr>
          <p:cNvSpPr/>
          <p:nvPr/>
        </p:nvSpPr>
        <p:spPr>
          <a:xfrm rot="19274444">
            <a:off x="2036975" y="6013479"/>
            <a:ext cx="440231" cy="421015"/>
          </a:xfrm>
          <a:prstGeom prst="mathPlus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Plus 24">
            <a:extLst>
              <a:ext uri="{FF2B5EF4-FFF2-40B4-BE49-F238E27FC236}">
                <a16:creationId xmlns:a16="http://schemas.microsoft.com/office/drawing/2014/main" id="{83411BAB-DB22-2335-2E0B-0F90092D19B5}"/>
              </a:ext>
            </a:extLst>
          </p:cNvPr>
          <p:cNvSpPr/>
          <p:nvPr/>
        </p:nvSpPr>
        <p:spPr>
          <a:xfrm rot="18842970">
            <a:off x="4505670" y="5964048"/>
            <a:ext cx="440231" cy="421015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Plus 25">
            <a:extLst>
              <a:ext uri="{FF2B5EF4-FFF2-40B4-BE49-F238E27FC236}">
                <a16:creationId xmlns:a16="http://schemas.microsoft.com/office/drawing/2014/main" id="{D1410DD0-E768-BF43-2092-24A5DB418B64}"/>
              </a:ext>
            </a:extLst>
          </p:cNvPr>
          <p:cNvSpPr/>
          <p:nvPr/>
        </p:nvSpPr>
        <p:spPr>
          <a:xfrm rot="18815940">
            <a:off x="6881881" y="5990822"/>
            <a:ext cx="440231" cy="421015"/>
          </a:xfrm>
          <a:prstGeom prst="mathPlus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4">
            <a:extLst>
              <a:ext uri="{FF2B5EF4-FFF2-40B4-BE49-F238E27FC236}">
                <a16:creationId xmlns:a16="http://schemas.microsoft.com/office/drawing/2014/main" id="{921504B1-BCC5-9B1E-B591-4BD127196A80}"/>
              </a:ext>
            </a:extLst>
          </p:cNvPr>
          <p:cNvSpPr txBox="1"/>
          <p:nvPr/>
        </p:nvSpPr>
        <p:spPr>
          <a:xfrm>
            <a:off x="107504" y="79124"/>
            <a:ext cx="715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trattamento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autunno-invernale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è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davvero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importante?</a:t>
            </a:r>
          </a:p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 traitement automne-hiver est-il vraiment important?  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93147D78-9E9F-7E4F-DE81-4903A5519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56" y="1184585"/>
            <a:ext cx="1014898" cy="8820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998BC01-107C-73DB-C098-E0219D771971}"/>
              </a:ext>
            </a:extLst>
          </p:cNvPr>
          <p:cNvSpPr/>
          <p:nvPr/>
        </p:nvSpPr>
        <p:spPr>
          <a:xfrm>
            <a:off x="2257091" y="2490162"/>
            <a:ext cx="1977364" cy="18299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Livelli alti per essere a fine inverno </a:t>
            </a:r>
          </a:p>
          <a:p>
            <a:pPr algn="ctr"/>
            <a:r>
              <a:rPr lang="fr-FR" b="1" dirty="0"/>
              <a:t> - Niveaux élevés pour être à la fin de l’hiver</a:t>
            </a:r>
            <a:endParaRPr lang="it-IT" b="1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03C3B9F-6279-8DB6-C54C-2ADBF38F2D21}"/>
              </a:ext>
            </a:extLst>
          </p:cNvPr>
          <p:cNvSpPr/>
          <p:nvPr/>
        </p:nvSpPr>
        <p:spPr>
          <a:xfrm>
            <a:off x="4725786" y="4963858"/>
            <a:ext cx="683500" cy="11252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F836B4A1-E58E-9986-4239-218F12C36027}"/>
              </a:ext>
            </a:extLst>
          </p:cNvPr>
          <p:cNvCxnSpPr>
            <a:cxnSpLocks/>
          </p:cNvCxnSpPr>
          <p:nvPr/>
        </p:nvCxnSpPr>
        <p:spPr>
          <a:xfrm flipV="1">
            <a:off x="5239102" y="2234312"/>
            <a:ext cx="554008" cy="24233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9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3" y="69793"/>
            <a:ext cx="6885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Varroa ha </a:t>
            </a:r>
            <a:r>
              <a:rPr lang="fr-FR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impatto</a:t>
            </a:r>
            <a:r>
              <a:rPr lang="fr-F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sugli</a:t>
            </a:r>
            <a:r>
              <a:rPr lang="fr-F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alveari</a:t>
            </a:r>
            <a:r>
              <a:rPr lang="fr-F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nel</a:t>
            </a:r>
            <a:r>
              <a:rPr lang="fr-F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medio </a:t>
            </a:r>
            <a:r>
              <a:rPr lang="fr-FR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periodo</a:t>
            </a:r>
            <a:endParaRPr lang="fr-FR" sz="2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Varroa a impact sur les ruches à moyen terme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sp>
        <p:nvSpPr>
          <p:cNvPr id="2" name="ZoneTexte 12">
            <a:extLst>
              <a:ext uri="{FF2B5EF4-FFF2-40B4-BE49-F238E27FC236}">
                <a16:creationId xmlns:a16="http://schemas.microsoft.com/office/drawing/2014/main" id="{10EE21CE-71BD-4D6A-46E9-FBA5ABAAA027}"/>
              </a:ext>
            </a:extLst>
          </p:cNvPr>
          <p:cNvSpPr txBox="1"/>
          <p:nvPr/>
        </p:nvSpPr>
        <p:spPr>
          <a:xfrm>
            <a:off x="5579707" y="4428152"/>
            <a:ext cx="3447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dirty="0">
                <a:solidFill>
                  <a:srgbClr val="000000"/>
                </a:solidFill>
              </a:rPr>
              <a:t>Sortie d’hiver: </a:t>
            </a:r>
            <a:r>
              <a:rPr lang="fr-FR" sz="2000" dirty="0">
                <a:solidFill>
                  <a:srgbClr val="000000"/>
                </a:solidFill>
              </a:rPr>
              <a:t>VP élevés</a:t>
            </a: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fr-FR" sz="2000" dirty="0">
                <a:solidFill>
                  <a:srgbClr val="000000"/>
                </a:solidFill>
              </a:rPr>
              <a:t> développement varroa rapide </a:t>
            </a: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 af</a:t>
            </a:r>
            <a:r>
              <a:rPr lang="fr-FR" sz="2000" dirty="0">
                <a:solidFill>
                  <a:srgbClr val="000000"/>
                </a:solidFill>
              </a:rPr>
              <a:t>faiblissement des colonies au printemps </a:t>
            </a: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baisse de production</a:t>
            </a: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5908D595-7571-9F9B-22CC-A68A2D5B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68236" y="7372351"/>
            <a:ext cx="2057400" cy="365125"/>
          </a:xfrm>
        </p:spPr>
        <p:txBody>
          <a:bodyPr/>
          <a:lstStyle/>
          <a:p>
            <a:fld id="{4BDEB3E8-A0A5-47AE-8F81-B88C97BC3261}" type="slidenum">
              <a:rPr lang="fr-FR" smtClean="0"/>
              <a:t>4</a:t>
            </a:fld>
            <a:endParaRPr lang="fr-FR"/>
          </a:p>
        </p:txBody>
      </p:sp>
      <p:grpSp>
        <p:nvGrpSpPr>
          <p:cNvPr id="6" name="Groupe 7">
            <a:extLst>
              <a:ext uri="{FF2B5EF4-FFF2-40B4-BE49-F238E27FC236}">
                <a16:creationId xmlns:a16="http://schemas.microsoft.com/office/drawing/2014/main" id="{D695F88D-83B9-2AF2-CB02-50F5B8EC51B4}"/>
              </a:ext>
            </a:extLst>
          </p:cNvPr>
          <p:cNvGrpSpPr/>
          <p:nvPr/>
        </p:nvGrpSpPr>
        <p:grpSpPr>
          <a:xfrm>
            <a:off x="294906" y="1231835"/>
            <a:ext cx="8015031" cy="5150680"/>
            <a:chOff x="588813" y="1232069"/>
            <a:chExt cx="4637001" cy="4803999"/>
          </a:xfrm>
        </p:grpSpPr>
        <p:grpSp>
          <p:nvGrpSpPr>
            <p:cNvPr id="7" name="Groupe 8">
              <a:extLst>
                <a:ext uri="{FF2B5EF4-FFF2-40B4-BE49-F238E27FC236}">
                  <a16:creationId xmlns:a16="http://schemas.microsoft.com/office/drawing/2014/main" id="{F47D0FB4-F428-6CD2-A53D-3CA17816AB65}"/>
                </a:ext>
              </a:extLst>
            </p:cNvPr>
            <p:cNvGrpSpPr/>
            <p:nvPr/>
          </p:nvGrpSpPr>
          <p:grpSpPr>
            <a:xfrm>
              <a:off x="588813" y="1255992"/>
              <a:ext cx="2982817" cy="4478680"/>
              <a:chOff x="1259373" y="886788"/>
              <a:chExt cx="2982817" cy="4478680"/>
            </a:xfrm>
          </p:grpSpPr>
          <p:pic>
            <p:nvPicPr>
              <p:cNvPr id="15" name="Image 35">
                <a:extLst>
                  <a:ext uri="{FF2B5EF4-FFF2-40B4-BE49-F238E27FC236}">
                    <a16:creationId xmlns:a16="http://schemas.microsoft.com/office/drawing/2014/main" id="{9B3C641A-BAFA-BCEE-00FC-AB0CBA32C3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590" t="29125" b="10183"/>
              <a:stretch/>
            </p:blipFill>
            <p:spPr>
              <a:xfrm>
                <a:off x="1259373" y="1413418"/>
                <a:ext cx="2961633" cy="3952050"/>
              </a:xfrm>
              <a:prstGeom prst="rect">
                <a:avLst/>
              </a:prstGeom>
            </p:spPr>
          </p:pic>
          <p:sp>
            <p:nvSpPr>
              <p:cNvPr id="16" name="ZoneTexte 36">
                <a:extLst>
                  <a:ext uri="{FF2B5EF4-FFF2-40B4-BE49-F238E27FC236}">
                    <a16:creationId xmlns:a16="http://schemas.microsoft.com/office/drawing/2014/main" id="{EDBD3930-0431-2733-C638-E993456278CD}"/>
                  </a:ext>
                </a:extLst>
              </p:cNvPr>
              <p:cNvSpPr txBox="1"/>
              <p:nvPr/>
            </p:nvSpPr>
            <p:spPr>
              <a:xfrm rot="10800000" flipV="1">
                <a:off x="1396477" y="1359444"/>
                <a:ext cx="6466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7030A0"/>
                    </a:solidFill>
                  </a:rPr>
                  <a:t>2,5%</a:t>
                </a:r>
              </a:p>
            </p:txBody>
          </p:sp>
          <p:sp>
            <p:nvSpPr>
              <p:cNvPr id="17" name="ZoneTexte 37">
                <a:extLst>
                  <a:ext uri="{FF2B5EF4-FFF2-40B4-BE49-F238E27FC236}">
                    <a16:creationId xmlns:a16="http://schemas.microsoft.com/office/drawing/2014/main" id="{AA29509B-8BE3-2E8A-AC6D-07F9FD03FE6D}"/>
                  </a:ext>
                </a:extLst>
              </p:cNvPr>
              <p:cNvSpPr txBox="1"/>
              <p:nvPr/>
            </p:nvSpPr>
            <p:spPr>
              <a:xfrm>
                <a:off x="1812389" y="1351611"/>
                <a:ext cx="5410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7030A0"/>
                    </a:solidFill>
                  </a:rPr>
                  <a:t>5,7%</a:t>
                </a:r>
              </a:p>
            </p:txBody>
          </p:sp>
          <p:sp>
            <p:nvSpPr>
              <p:cNvPr id="18" name="ZoneTexte 38">
                <a:extLst>
                  <a:ext uri="{FF2B5EF4-FFF2-40B4-BE49-F238E27FC236}">
                    <a16:creationId xmlns:a16="http://schemas.microsoft.com/office/drawing/2014/main" id="{9C799B82-1061-C9B6-8298-3F73A22E11F7}"/>
                  </a:ext>
                </a:extLst>
              </p:cNvPr>
              <p:cNvSpPr txBox="1"/>
              <p:nvPr/>
            </p:nvSpPr>
            <p:spPr>
              <a:xfrm>
                <a:off x="2628276" y="1351611"/>
                <a:ext cx="5410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7030A0"/>
                    </a:solidFill>
                  </a:rPr>
                  <a:t>7,1%</a:t>
                </a:r>
              </a:p>
            </p:txBody>
          </p:sp>
          <p:sp>
            <p:nvSpPr>
              <p:cNvPr id="19" name="ZoneTexte 39">
                <a:extLst>
                  <a:ext uri="{FF2B5EF4-FFF2-40B4-BE49-F238E27FC236}">
                    <a16:creationId xmlns:a16="http://schemas.microsoft.com/office/drawing/2014/main" id="{C7612D5D-5D94-EC91-7017-504F4A04CB5F}"/>
                  </a:ext>
                </a:extLst>
              </p:cNvPr>
              <p:cNvSpPr txBox="1"/>
              <p:nvPr/>
            </p:nvSpPr>
            <p:spPr>
              <a:xfrm>
                <a:off x="3701171" y="1355986"/>
                <a:ext cx="5410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7030A0"/>
                    </a:solidFill>
                  </a:rPr>
                  <a:t>0,5%</a:t>
                </a:r>
              </a:p>
            </p:txBody>
          </p:sp>
          <p:sp>
            <p:nvSpPr>
              <p:cNvPr id="20" name="ZoneTexte 41">
                <a:extLst>
                  <a:ext uri="{FF2B5EF4-FFF2-40B4-BE49-F238E27FC236}">
                    <a16:creationId xmlns:a16="http://schemas.microsoft.com/office/drawing/2014/main" id="{38395B24-EC28-C8F8-8E37-1AA502DF1F3E}"/>
                  </a:ext>
                </a:extLst>
              </p:cNvPr>
              <p:cNvSpPr txBox="1"/>
              <p:nvPr/>
            </p:nvSpPr>
            <p:spPr>
              <a:xfrm>
                <a:off x="2613901" y="918587"/>
                <a:ext cx="5410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FF0000"/>
                    </a:solidFill>
                  </a:rPr>
                  <a:t>2%</a:t>
                </a:r>
              </a:p>
            </p:txBody>
          </p:sp>
          <p:sp>
            <p:nvSpPr>
              <p:cNvPr id="22" name="ZoneTexte 42">
                <a:extLst>
                  <a:ext uri="{FF2B5EF4-FFF2-40B4-BE49-F238E27FC236}">
                    <a16:creationId xmlns:a16="http://schemas.microsoft.com/office/drawing/2014/main" id="{1B389CCA-BDEA-641E-E734-EE40475B2521}"/>
                  </a:ext>
                </a:extLst>
              </p:cNvPr>
              <p:cNvSpPr txBox="1"/>
              <p:nvPr/>
            </p:nvSpPr>
            <p:spPr>
              <a:xfrm>
                <a:off x="1802036" y="911967"/>
                <a:ext cx="5410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FF0000"/>
                    </a:solidFill>
                  </a:rPr>
                  <a:t>2%</a:t>
                </a:r>
              </a:p>
            </p:txBody>
          </p:sp>
          <p:sp>
            <p:nvSpPr>
              <p:cNvPr id="23" name="ZoneTexte 43">
                <a:extLst>
                  <a:ext uri="{FF2B5EF4-FFF2-40B4-BE49-F238E27FC236}">
                    <a16:creationId xmlns:a16="http://schemas.microsoft.com/office/drawing/2014/main" id="{0AF7551B-5D5F-D0F0-09A6-F0F32B90FCE7}"/>
                  </a:ext>
                </a:extLst>
              </p:cNvPr>
              <p:cNvSpPr txBox="1"/>
              <p:nvPr/>
            </p:nvSpPr>
            <p:spPr>
              <a:xfrm>
                <a:off x="1419305" y="899042"/>
                <a:ext cx="5410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FF0000"/>
                    </a:solidFill>
                  </a:rPr>
                  <a:t>1%</a:t>
                </a:r>
              </a:p>
            </p:txBody>
          </p:sp>
          <p:sp>
            <p:nvSpPr>
              <p:cNvPr id="24" name="ZoneTexte 44">
                <a:extLst>
                  <a:ext uri="{FF2B5EF4-FFF2-40B4-BE49-F238E27FC236}">
                    <a16:creationId xmlns:a16="http://schemas.microsoft.com/office/drawing/2014/main" id="{C4969A6A-97DD-38DD-4920-B6B6B0914B20}"/>
                  </a:ext>
                </a:extLst>
              </p:cNvPr>
              <p:cNvSpPr txBox="1"/>
              <p:nvPr/>
            </p:nvSpPr>
            <p:spPr>
              <a:xfrm>
                <a:off x="3679987" y="886788"/>
                <a:ext cx="5410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FF0000"/>
                    </a:solidFill>
                  </a:rPr>
                  <a:t>0%</a:t>
                </a:r>
              </a:p>
            </p:txBody>
          </p:sp>
        </p:grpSp>
        <p:sp>
          <p:nvSpPr>
            <p:cNvPr id="8" name="ZoneTexte 9">
              <a:extLst>
                <a:ext uri="{FF2B5EF4-FFF2-40B4-BE49-F238E27FC236}">
                  <a16:creationId xmlns:a16="http://schemas.microsoft.com/office/drawing/2014/main" id="{1D189838-89B9-BD78-E121-0C0AF4643B03}"/>
                </a:ext>
              </a:extLst>
            </p:cNvPr>
            <p:cNvSpPr txBox="1"/>
            <p:nvPr/>
          </p:nvSpPr>
          <p:spPr>
            <a:xfrm>
              <a:off x="3525733" y="1232069"/>
              <a:ext cx="1700081" cy="37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FF0000"/>
                  </a:solidFill>
                </a:rPr>
                <a:t>%VP mars-marzo2019</a:t>
              </a:r>
            </a:p>
          </p:txBody>
        </p:sp>
        <p:sp>
          <p:nvSpPr>
            <p:cNvPr id="9" name="ZoneTexte 13">
              <a:extLst>
                <a:ext uri="{FF2B5EF4-FFF2-40B4-BE49-F238E27FC236}">
                  <a16:creationId xmlns:a16="http://schemas.microsoft.com/office/drawing/2014/main" id="{38CB6902-0F6B-3B6F-1385-EADEDD05810D}"/>
                </a:ext>
              </a:extLst>
            </p:cNvPr>
            <p:cNvSpPr txBox="1"/>
            <p:nvPr/>
          </p:nvSpPr>
          <p:spPr>
            <a:xfrm>
              <a:off x="3553346" y="1757559"/>
              <a:ext cx="1539952" cy="37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7030A0"/>
                  </a:solidFill>
                </a:rPr>
                <a:t>%VP juin-</a:t>
              </a:r>
              <a:r>
                <a:rPr lang="fr-FR" sz="2000" dirty="0" err="1">
                  <a:solidFill>
                    <a:srgbClr val="7030A0"/>
                  </a:solidFill>
                </a:rPr>
                <a:t>giugno</a:t>
              </a:r>
              <a:r>
                <a:rPr lang="fr-FR" sz="2000" dirty="0">
                  <a:solidFill>
                    <a:srgbClr val="7030A0"/>
                  </a:solidFill>
                </a:rPr>
                <a:t> 2019</a:t>
              </a:r>
            </a:p>
          </p:txBody>
        </p:sp>
        <p:sp>
          <p:nvSpPr>
            <p:cNvPr id="11" name="ZoneTexte 14">
              <a:extLst>
                <a:ext uri="{FF2B5EF4-FFF2-40B4-BE49-F238E27FC236}">
                  <a16:creationId xmlns:a16="http://schemas.microsoft.com/office/drawing/2014/main" id="{2FF8DC03-2ED0-E915-86BF-D29E31305152}"/>
                </a:ext>
              </a:extLst>
            </p:cNvPr>
            <p:cNvSpPr txBox="1"/>
            <p:nvPr/>
          </p:nvSpPr>
          <p:spPr>
            <a:xfrm>
              <a:off x="1063992" y="5666736"/>
              <a:ext cx="617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T1</a:t>
              </a:r>
            </a:p>
          </p:txBody>
        </p: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53E2700B-565E-E537-7901-9D44AB038EE8}"/>
                </a:ext>
              </a:extLst>
            </p:cNvPr>
            <p:cNvSpPr txBox="1"/>
            <p:nvPr/>
          </p:nvSpPr>
          <p:spPr>
            <a:xfrm>
              <a:off x="2067091" y="5666736"/>
              <a:ext cx="617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T2</a:t>
              </a:r>
            </a:p>
          </p:txBody>
        </p:sp>
        <p:sp>
          <p:nvSpPr>
            <p:cNvPr id="13" name="ZoneTexte 16">
              <a:extLst>
                <a:ext uri="{FF2B5EF4-FFF2-40B4-BE49-F238E27FC236}">
                  <a16:creationId xmlns:a16="http://schemas.microsoft.com/office/drawing/2014/main" id="{042F96C4-6E1E-ADA9-81BA-49C265C0814A}"/>
                </a:ext>
              </a:extLst>
            </p:cNvPr>
            <p:cNvSpPr txBox="1"/>
            <p:nvPr/>
          </p:nvSpPr>
          <p:spPr>
            <a:xfrm>
              <a:off x="3269044" y="5634483"/>
              <a:ext cx="617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S</a:t>
              </a:r>
            </a:p>
          </p:txBody>
        </p:sp>
      </p:grpSp>
      <p:sp>
        <p:nvSpPr>
          <p:cNvPr id="28" name="ZoneTexte 12">
            <a:extLst>
              <a:ext uri="{FF2B5EF4-FFF2-40B4-BE49-F238E27FC236}">
                <a16:creationId xmlns:a16="http://schemas.microsoft.com/office/drawing/2014/main" id="{4EAA8879-D3BD-E0E3-63F8-BBA74144633C}"/>
              </a:ext>
            </a:extLst>
          </p:cNvPr>
          <p:cNvSpPr txBox="1"/>
          <p:nvPr/>
        </p:nvSpPr>
        <p:spPr>
          <a:xfrm rot="16200000">
            <a:off x="-698817" y="4486723"/>
            <a:ext cx="2356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Pois/peso (kg)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99281973-EF3E-8202-85E4-B2FAB3974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31" y="5941499"/>
            <a:ext cx="1014898" cy="88203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65ED67C-CEC9-2D1F-AD4A-0B63E1EF879B}"/>
              </a:ext>
            </a:extLst>
          </p:cNvPr>
          <p:cNvSpPr txBox="1"/>
          <p:nvPr/>
        </p:nvSpPr>
        <p:spPr>
          <a:xfrm>
            <a:off x="5589038" y="2677392"/>
            <a:ext cx="35549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Fine inverno: </a:t>
            </a:r>
            <a:r>
              <a:rPr lang="it-IT" sz="2000" dirty="0">
                <a:solidFill>
                  <a:srgbClr val="000000"/>
                </a:solidFill>
              </a:rPr>
              <a:t>alto VP </a:t>
            </a:r>
            <a:r>
              <a:rPr lang="it-IT" sz="2000" dirty="0">
                <a:solidFill>
                  <a:srgbClr val="000000"/>
                </a:solidFill>
                <a:sym typeface="Wingdings" panose="05000000000000000000" pitchFamily="2" charset="2"/>
              </a:rPr>
              <a:t>sviluppo varroa veloce </a:t>
            </a:r>
            <a:r>
              <a:rPr lang="it-IT" sz="2000" dirty="0">
                <a:solidFill>
                  <a:srgbClr val="000000"/>
                </a:solidFill>
              </a:rPr>
              <a:t>indebolimento delle colonie in primavera </a:t>
            </a:r>
            <a:r>
              <a:rPr lang="it-IT" sz="20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it-IT" sz="2000" b="1" dirty="0">
                <a:solidFill>
                  <a:srgbClr val="FF0000"/>
                </a:solidFill>
              </a:rPr>
              <a:t>calo di produzione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0893BEC-302A-0A59-7431-AD48137C1168}"/>
              </a:ext>
            </a:extLst>
          </p:cNvPr>
          <p:cNvSpPr/>
          <p:nvPr/>
        </p:nvSpPr>
        <p:spPr>
          <a:xfrm>
            <a:off x="2469009" y="3148445"/>
            <a:ext cx="1296395" cy="3313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69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2" name="Image 3">
            <a:extLst>
              <a:ext uri="{FF2B5EF4-FFF2-40B4-BE49-F238E27FC236}">
                <a16:creationId xmlns:a16="http://schemas.microsoft.com/office/drawing/2014/main" id="{EBCD516B-5FFE-989C-EE6E-C38FE8DFB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095" y="2772358"/>
            <a:ext cx="2550029" cy="1914370"/>
          </a:xfrm>
          <a:prstGeom prst="rect">
            <a:avLst/>
          </a:prstGeom>
        </p:spPr>
      </p:pic>
      <p:grpSp>
        <p:nvGrpSpPr>
          <p:cNvPr id="5" name="Groupe 7">
            <a:extLst>
              <a:ext uri="{FF2B5EF4-FFF2-40B4-BE49-F238E27FC236}">
                <a16:creationId xmlns:a16="http://schemas.microsoft.com/office/drawing/2014/main" id="{71BC107A-8936-9049-ED16-0CFE5577DA74}"/>
              </a:ext>
            </a:extLst>
          </p:cNvPr>
          <p:cNvGrpSpPr/>
          <p:nvPr/>
        </p:nvGrpSpPr>
        <p:grpSpPr>
          <a:xfrm>
            <a:off x="124603" y="2193396"/>
            <a:ext cx="6250261" cy="4600716"/>
            <a:chOff x="4643947" y="1122418"/>
            <a:chExt cx="7411484" cy="4842399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4A2E237-B318-A9CC-98FD-CA447AB3B5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94" b="2561"/>
            <a:stretch/>
          </p:blipFill>
          <p:spPr bwMode="auto">
            <a:xfrm>
              <a:off x="4964168" y="1122418"/>
              <a:ext cx="5256032" cy="4414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21">
              <a:extLst>
                <a:ext uri="{FF2B5EF4-FFF2-40B4-BE49-F238E27FC236}">
                  <a16:creationId xmlns:a16="http://schemas.microsoft.com/office/drawing/2014/main" id="{40C47447-C993-05E7-3185-1189FAFD5F27}"/>
                </a:ext>
              </a:extLst>
            </p:cNvPr>
            <p:cNvSpPr txBox="1"/>
            <p:nvPr/>
          </p:nvSpPr>
          <p:spPr>
            <a:xfrm>
              <a:off x="6255620" y="5588640"/>
              <a:ext cx="617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T1</a:t>
              </a:r>
            </a:p>
          </p:txBody>
        </p:sp>
        <p:sp>
          <p:nvSpPr>
            <p:cNvPr id="11" name="ZoneTexte 22">
              <a:extLst>
                <a:ext uri="{FF2B5EF4-FFF2-40B4-BE49-F238E27FC236}">
                  <a16:creationId xmlns:a16="http://schemas.microsoft.com/office/drawing/2014/main" id="{31D7BD1E-6A65-EAB8-6B1C-3938469D4BDD}"/>
                </a:ext>
              </a:extLst>
            </p:cNvPr>
            <p:cNvSpPr txBox="1"/>
            <p:nvPr/>
          </p:nvSpPr>
          <p:spPr>
            <a:xfrm>
              <a:off x="7702284" y="5595485"/>
              <a:ext cx="617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T2</a:t>
              </a:r>
            </a:p>
          </p:txBody>
        </p:sp>
        <p:sp>
          <p:nvSpPr>
            <p:cNvPr id="12" name="ZoneTexte 23">
              <a:extLst>
                <a:ext uri="{FF2B5EF4-FFF2-40B4-BE49-F238E27FC236}">
                  <a16:creationId xmlns:a16="http://schemas.microsoft.com/office/drawing/2014/main" id="{C4D0C993-94AA-FC35-F9C1-03EADA9DB855}"/>
                </a:ext>
              </a:extLst>
            </p:cNvPr>
            <p:cNvSpPr txBox="1"/>
            <p:nvPr/>
          </p:nvSpPr>
          <p:spPr>
            <a:xfrm>
              <a:off x="9259162" y="5550419"/>
              <a:ext cx="617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S</a:t>
              </a:r>
            </a:p>
          </p:txBody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15C505B2-B5AD-0B7A-2315-B701EFD2984D}"/>
                </a:ext>
              </a:extLst>
            </p:cNvPr>
            <p:cNvSpPr/>
            <p:nvPr/>
          </p:nvSpPr>
          <p:spPr>
            <a:xfrm>
              <a:off x="5028413" y="5027326"/>
              <a:ext cx="4283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1600" dirty="0"/>
                <a:t>OK</a:t>
              </a: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41E57360-41E3-F2CC-1DD8-29E00E5C3F3E}"/>
                </a:ext>
              </a:extLst>
            </p:cNvPr>
            <p:cNvSpPr/>
            <p:nvPr/>
          </p:nvSpPr>
          <p:spPr>
            <a:xfrm rot="16200000">
              <a:off x="3923634" y="3056930"/>
              <a:ext cx="1883537" cy="442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>
                  <a:solidFill>
                    <a:schemeClr val="accent1"/>
                  </a:solidFill>
                </a:rPr>
                <a:t>Alveari</a:t>
              </a:r>
              <a:r>
                <a:rPr lang="fr-FR" dirty="0">
                  <a:solidFill>
                    <a:schemeClr val="accent1"/>
                  </a:solidFill>
                </a:rPr>
                <a:t>/ruches </a:t>
              </a:r>
            </a:p>
          </p:txBody>
        </p:sp>
        <p:pic>
          <p:nvPicPr>
            <p:cNvPr id="15" name="Image 29">
              <a:extLst>
                <a:ext uri="{FF2B5EF4-FFF2-40B4-BE49-F238E27FC236}">
                  <a16:creationId xmlns:a16="http://schemas.microsoft.com/office/drawing/2014/main" id="{488C0582-1077-F305-521C-F6F7F40B3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486" t="749" r="85971" b="95526"/>
            <a:stretch/>
          </p:blipFill>
          <p:spPr>
            <a:xfrm>
              <a:off x="4715413" y="5017042"/>
              <a:ext cx="279969" cy="359960"/>
            </a:xfrm>
            <a:prstGeom prst="rect">
              <a:avLst/>
            </a:prstGeom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DD288963-E905-6B9F-D94D-F9DD4A141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53" t="16791" r="52338" b="80981"/>
            <a:stretch/>
          </p:blipFill>
          <p:spPr bwMode="auto">
            <a:xfrm>
              <a:off x="4696339" y="5306699"/>
              <a:ext cx="342900" cy="28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31">
              <a:extLst>
                <a:ext uri="{FF2B5EF4-FFF2-40B4-BE49-F238E27FC236}">
                  <a16:creationId xmlns:a16="http://schemas.microsoft.com/office/drawing/2014/main" id="{4419A85C-10F0-FBAA-CE3A-142381B47E4D}"/>
                </a:ext>
              </a:extLst>
            </p:cNvPr>
            <p:cNvSpPr/>
            <p:nvPr/>
          </p:nvSpPr>
          <p:spPr>
            <a:xfrm>
              <a:off x="5050064" y="5277068"/>
              <a:ext cx="4283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1600" dirty="0"/>
                <a:t>+/-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FBAB2F28-66F5-60CB-8517-02AB58EA1E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95" t="17006" r="22002" b="81108"/>
            <a:stretch/>
          </p:blipFill>
          <p:spPr bwMode="auto">
            <a:xfrm>
              <a:off x="4737267" y="5588640"/>
              <a:ext cx="258115" cy="237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Image 33">
              <a:extLst>
                <a:ext uri="{FF2B5EF4-FFF2-40B4-BE49-F238E27FC236}">
                  <a16:creationId xmlns:a16="http://schemas.microsoft.com/office/drawing/2014/main" id="{A44F88F2-66A2-58FB-C3A3-3E41EF9B5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3425" y="5541609"/>
              <a:ext cx="503350" cy="378142"/>
            </a:xfrm>
            <a:prstGeom prst="rect">
              <a:avLst/>
            </a:prstGeom>
          </p:spPr>
        </p:pic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61D03A67-AA76-83F0-6D17-DD2B336E4D60}"/>
                </a:ext>
              </a:extLst>
            </p:cNvPr>
            <p:cNvSpPr/>
            <p:nvPr/>
          </p:nvSpPr>
          <p:spPr>
            <a:xfrm>
              <a:off x="9953247" y="2004357"/>
              <a:ext cx="2102184" cy="3012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b="1" dirty="0"/>
                <a:t>État des ruchers en sortie d'hivernage 2020</a:t>
              </a:r>
            </a:p>
            <a:p>
              <a:pPr algn="r"/>
              <a:r>
                <a:rPr lang="it-IT" b="1" dirty="0"/>
                <a:t>Stato degli apiari in uscita dallo svernamento 2020</a:t>
              </a:r>
            </a:p>
            <a:p>
              <a:pPr algn="r"/>
              <a:endParaRPr lang="fr-FR" b="1" dirty="0"/>
            </a:p>
          </p:txBody>
        </p:sp>
      </p:grpSp>
      <p:pic>
        <p:nvPicPr>
          <p:cNvPr id="23" name="Image 24" descr="C:\Users\gkairo\Desktop\IMG_20220312_133354.jpg">
            <a:extLst>
              <a:ext uri="{FF2B5EF4-FFF2-40B4-BE49-F238E27FC236}">
                <a16:creationId xmlns:a16="http://schemas.microsoft.com/office/drawing/2014/main" id="{AB82D6EF-253A-0970-88B7-0A7B38AEBCD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07431" y="4523216"/>
            <a:ext cx="1907794" cy="254754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4">
            <a:extLst>
              <a:ext uri="{FF2B5EF4-FFF2-40B4-BE49-F238E27FC236}">
                <a16:creationId xmlns:a16="http://schemas.microsoft.com/office/drawing/2014/main" id="{0DEBE61E-95C9-0DB9-BE55-BC9F3B4F49DD}"/>
              </a:ext>
            </a:extLst>
          </p:cNvPr>
          <p:cNvSpPr txBox="1"/>
          <p:nvPr/>
        </p:nvSpPr>
        <p:spPr>
          <a:xfrm>
            <a:off x="107503" y="107117"/>
            <a:ext cx="7011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Varroa ha un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impatto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sugli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alveari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nel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lungo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periodo</a:t>
            </a:r>
            <a:endParaRPr lang="fr-FR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Varroa a un impact à long terme sur les ruches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3FE5CE-7564-E1F7-A0F1-56212ADDCED9}"/>
              </a:ext>
            </a:extLst>
          </p:cNvPr>
          <p:cNvSpPr txBox="1"/>
          <p:nvPr/>
        </p:nvSpPr>
        <p:spPr>
          <a:xfrm>
            <a:off x="311812" y="1270065"/>
            <a:ext cx="3700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A</a:t>
            </a:r>
            <a:r>
              <a:rPr lang="it-IT" sz="1800" b="1" dirty="0">
                <a:solidFill>
                  <a:srgbClr val="000000"/>
                </a:solidFill>
              </a:rPr>
              <a:t>lto VP fine inverno </a:t>
            </a:r>
            <a:r>
              <a:rPr lang="it-IT" sz="1800" dirty="0">
                <a:solidFill>
                  <a:srgbClr val="000000"/>
                </a:solidFill>
                <a:sym typeface="Wingdings" panose="05000000000000000000" pitchFamily="2" charset="2"/>
              </a:rPr>
              <a:t> %infestazione alta in </a:t>
            </a:r>
            <a:r>
              <a:rPr lang="it-IT" dirty="0">
                <a:solidFill>
                  <a:srgbClr val="000000"/>
                </a:solidFill>
                <a:sym typeface="Wingdings" panose="05000000000000000000" pitchFamily="2" charset="2"/>
              </a:rPr>
              <a:t>stagione  mortalità autunno-invernale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5D07954-07D7-8DD8-2E7E-5E2B4129162E}"/>
              </a:ext>
            </a:extLst>
          </p:cNvPr>
          <p:cNvSpPr txBox="1"/>
          <p:nvPr/>
        </p:nvSpPr>
        <p:spPr>
          <a:xfrm>
            <a:off x="4774499" y="1226218"/>
            <a:ext cx="3499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Haute VP fin </a:t>
            </a:r>
            <a:r>
              <a:rPr lang="it-IT" b="1" dirty="0" err="1"/>
              <a:t>hiver</a:t>
            </a:r>
            <a:r>
              <a:rPr lang="it-IT" b="1" dirty="0"/>
              <a:t>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%</a:t>
            </a:r>
            <a:r>
              <a:rPr lang="it-IT" dirty="0" err="1"/>
              <a:t>infestation</a:t>
            </a:r>
            <a:r>
              <a:rPr lang="it-IT" dirty="0"/>
              <a:t> </a:t>
            </a:r>
            <a:r>
              <a:rPr lang="it-IT" dirty="0" err="1"/>
              <a:t>élevée</a:t>
            </a:r>
            <a:r>
              <a:rPr lang="it-IT" dirty="0"/>
              <a:t> en </a:t>
            </a:r>
            <a:r>
              <a:rPr lang="it-IT" dirty="0" err="1"/>
              <a:t>saison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 err="1"/>
              <a:t>mortalité</a:t>
            </a:r>
            <a:r>
              <a:rPr lang="it-IT" dirty="0"/>
              <a:t> </a:t>
            </a:r>
            <a:r>
              <a:rPr lang="it-IT" dirty="0" err="1"/>
              <a:t>automne-hiver</a:t>
            </a:r>
            <a:endParaRPr lang="it-IT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8E3CC1D0-A615-94CC-1584-C32C63BC14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53" y="1687883"/>
            <a:ext cx="1062416" cy="92333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C4ADF8A-6EB0-287E-4386-E36D5C6C39CC}"/>
              </a:ext>
            </a:extLst>
          </p:cNvPr>
          <p:cNvSpPr/>
          <p:nvPr/>
        </p:nvSpPr>
        <p:spPr>
          <a:xfrm>
            <a:off x="2230016" y="2149548"/>
            <a:ext cx="1296395" cy="43127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65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6257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243549" y="120660"/>
            <a:ext cx="3863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 </a:t>
            </a:r>
            <a:r>
              <a:rPr lang="fr-FR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Innov’api</a:t>
            </a:r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FR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Apinverno</a:t>
            </a:r>
            <a:endParaRPr lang="fr-FR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Innov’api</a:t>
            </a:r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lang="fr-FR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Apinverno</a:t>
            </a:r>
            <a:endParaRPr lang="fr-FR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E4C55824-DCC3-3E21-FA73-5CA09365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5454" y="7141797"/>
            <a:ext cx="2057400" cy="365125"/>
          </a:xfrm>
        </p:spPr>
        <p:txBody>
          <a:bodyPr/>
          <a:lstStyle/>
          <a:p>
            <a:fld id="{4BDEB3E8-A0A5-47AE-8F81-B88C97BC3261}" type="slidenum">
              <a:rPr lang="fr-FR" smtClean="0"/>
              <a:t>6</a:t>
            </a:fld>
            <a:endParaRPr lang="fr-FR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5CBB51-A3A0-BE3B-CCAB-5AE600E4BFD8}"/>
              </a:ext>
            </a:extLst>
          </p:cNvPr>
          <p:cNvSpPr txBox="1"/>
          <p:nvPr/>
        </p:nvSpPr>
        <p:spPr>
          <a:xfrm>
            <a:off x="253593" y="1126554"/>
            <a:ext cx="6516858" cy="14003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 err="1"/>
              <a:t>Innov’api</a:t>
            </a:r>
            <a:r>
              <a:rPr lang="it-IT" sz="2000" b="1" dirty="0"/>
              <a:t>: </a:t>
            </a:r>
            <a:r>
              <a:rPr lang="it-IT" sz="2000" dirty="0"/>
              <a:t>sottolineata l’importanza della gestione della Varroa in inverno per la salute degli alveari</a:t>
            </a:r>
          </a:p>
          <a:p>
            <a:r>
              <a:rPr lang="fr-FR" sz="2000" b="1" dirty="0" err="1"/>
              <a:t>Innov’api</a:t>
            </a:r>
            <a:r>
              <a:rPr lang="fr-FR" sz="2000" dirty="0"/>
              <a:t>: souligné l’importance de la gestion du varroa en hiver</a:t>
            </a:r>
            <a:r>
              <a:rPr lang="it-IT" sz="2000" dirty="0"/>
              <a:t> </a:t>
            </a:r>
            <a:r>
              <a:rPr lang="fr-FR" sz="2000" dirty="0"/>
              <a:t>pour la santé des ruches</a:t>
            </a:r>
            <a:endParaRPr lang="it-IT" sz="20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7E3539E-3A47-4B05-AABB-00814B2E7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31" y="1224132"/>
            <a:ext cx="1984235" cy="1140887"/>
          </a:xfrm>
          <a:prstGeom prst="rect">
            <a:avLst/>
          </a:prstGeom>
        </p:spPr>
      </p:pic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D3745A08-431A-3DC4-1090-B2D4CED221DE}"/>
              </a:ext>
            </a:extLst>
          </p:cNvPr>
          <p:cNvSpPr/>
          <p:nvPr/>
        </p:nvSpPr>
        <p:spPr>
          <a:xfrm>
            <a:off x="7863844" y="2561302"/>
            <a:ext cx="549813" cy="6565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40C8621-EE26-917D-6621-EDE6D0E113FD}"/>
              </a:ext>
            </a:extLst>
          </p:cNvPr>
          <p:cNvSpPr txBox="1"/>
          <p:nvPr/>
        </p:nvSpPr>
        <p:spPr>
          <a:xfrm>
            <a:off x="253592" y="2615988"/>
            <a:ext cx="7134343" cy="20159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i="1" dirty="0" err="1"/>
              <a:t>Apinverno</a:t>
            </a:r>
            <a:r>
              <a:rPr lang="it-IT" sz="2000" b="1" i="1" dirty="0"/>
              <a:t>: possibilità di indagare su alcuni punti in sospeso (trattamento invernale)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Ragionamento strategie di lotta invernale e scelta delle migliori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Adattamento strategie al cambio climatico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Consolidare la cooperazione tra gli «attori» dell’apicoltura italiana e francese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A33E36A-8866-20FB-DEEE-64EF8954CD0A}"/>
              </a:ext>
            </a:extLst>
          </p:cNvPr>
          <p:cNvSpPr txBox="1"/>
          <p:nvPr/>
        </p:nvSpPr>
        <p:spPr>
          <a:xfrm>
            <a:off x="253592" y="4815570"/>
            <a:ext cx="8734544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i="1" dirty="0" err="1"/>
              <a:t>Apinverno</a:t>
            </a:r>
            <a:r>
              <a:rPr lang="it-IT" sz="2000" b="1" i="1" dirty="0"/>
              <a:t>: </a:t>
            </a:r>
            <a:r>
              <a:rPr lang="it-IT" sz="2000" b="1" i="1" dirty="0" err="1"/>
              <a:t>possibilité</a:t>
            </a:r>
            <a:r>
              <a:rPr lang="it-IT" sz="2000" b="1" i="1" dirty="0"/>
              <a:t> d’</a:t>
            </a:r>
            <a:r>
              <a:rPr lang="it-IT" sz="2000" b="1" i="1" dirty="0" err="1"/>
              <a:t>enquêter</a:t>
            </a:r>
            <a:r>
              <a:rPr lang="it-IT" sz="2000" b="1" i="1" dirty="0"/>
              <a:t> sur </a:t>
            </a:r>
            <a:r>
              <a:rPr lang="it-IT" sz="2000" b="1" i="1" dirty="0" err="1"/>
              <a:t>certains</a:t>
            </a:r>
            <a:r>
              <a:rPr lang="it-IT" sz="2000" b="1" i="1" dirty="0"/>
              <a:t> points en </a:t>
            </a:r>
            <a:r>
              <a:rPr lang="it-IT" sz="2000" b="1" i="1" dirty="0" err="1"/>
              <a:t>suspens</a:t>
            </a:r>
            <a:r>
              <a:rPr lang="it-IT" sz="2000" b="1" i="1" dirty="0"/>
              <a:t> (</a:t>
            </a:r>
            <a:r>
              <a:rPr lang="it-IT" sz="2000" b="1" i="1" dirty="0" err="1"/>
              <a:t>traitement</a:t>
            </a:r>
            <a:r>
              <a:rPr lang="it-IT" sz="2000" b="1" i="1" dirty="0"/>
              <a:t> </a:t>
            </a:r>
            <a:r>
              <a:rPr lang="it-IT" sz="2000" b="1" i="1" dirty="0" err="1"/>
              <a:t>hivernal</a:t>
            </a:r>
            <a:r>
              <a:rPr lang="it-IT" sz="2000" b="1" i="1" dirty="0"/>
              <a:t>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Raisonnement</a:t>
            </a:r>
            <a:r>
              <a:rPr lang="it-IT" sz="2000" dirty="0"/>
              <a:t> sur </a:t>
            </a:r>
            <a:r>
              <a:rPr lang="it-IT" sz="2000" dirty="0" err="1"/>
              <a:t>les</a:t>
            </a:r>
            <a:r>
              <a:rPr lang="it-IT" sz="2000" dirty="0"/>
              <a:t> </a:t>
            </a:r>
            <a:r>
              <a:rPr lang="it-IT" sz="2000" dirty="0" err="1"/>
              <a:t>stratégies</a:t>
            </a:r>
            <a:r>
              <a:rPr lang="it-IT" sz="2000" dirty="0"/>
              <a:t> de </a:t>
            </a:r>
            <a:r>
              <a:rPr lang="it-IT" sz="2000" dirty="0" err="1"/>
              <a:t>lutte</a:t>
            </a:r>
            <a:r>
              <a:rPr lang="it-IT" sz="2000" dirty="0"/>
              <a:t> </a:t>
            </a:r>
            <a:r>
              <a:rPr lang="it-IT" sz="2000" dirty="0" err="1"/>
              <a:t>hivernale</a:t>
            </a:r>
            <a:r>
              <a:rPr lang="it-IT" sz="2000" dirty="0"/>
              <a:t> et </a:t>
            </a:r>
            <a:r>
              <a:rPr lang="it-IT" sz="2000" dirty="0" err="1"/>
              <a:t>choix</a:t>
            </a:r>
            <a:r>
              <a:rPr lang="it-IT" sz="2000" dirty="0"/>
              <a:t> </a:t>
            </a:r>
            <a:r>
              <a:rPr lang="it-IT" sz="2000" dirty="0" err="1"/>
              <a:t>des</a:t>
            </a:r>
            <a:r>
              <a:rPr lang="it-IT" sz="2000" dirty="0"/>
              <a:t> </a:t>
            </a:r>
            <a:r>
              <a:rPr lang="it-IT" sz="2000" dirty="0" err="1"/>
              <a:t>meilleures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Adaptation </a:t>
            </a:r>
            <a:r>
              <a:rPr lang="it-IT" sz="2000" dirty="0" err="1"/>
              <a:t>des</a:t>
            </a:r>
            <a:r>
              <a:rPr lang="it-IT" sz="2000" dirty="0"/>
              <a:t> </a:t>
            </a:r>
            <a:r>
              <a:rPr lang="it-IT" sz="2000" dirty="0" err="1"/>
              <a:t>stratégies</a:t>
            </a:r>
            <a:r>
              <a:rPr lang="it-IT" sz="2000" dirty="0"/>
              <a:t> à </a:t>
            </a:r>
            <a:r>
              <a:rPr lang="it-IT" sz="2000" dirty="0" err="1"/>
              <a:t>l’environment</a:t>
            </a:r>
            <a:r>
              <a:rPr lang="it-IT" sz="2000" dirty="0"/>
              <a:t> et </a:t>
            </a:r>
            <a:r>
              <a:rPr lang="it-IT" sz="2000" dirty="0" err="1"/>
              <a:t>changement</a:t>
            </a:r>
            <a:r>
              <a:rPr lang="it-IT" sz="2000" dirty="0"/>
              <a:t> </a:t>
            </a:r>
            <a:r>
              <a:rPr lang="it-IT" sz="2000" dirty="0" err="1"/>
              <a:t>climatique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Renforcer</a:t>
            </a:r>
            <a:r>
              <a:rPr lang="it-IT" sz="2000" dirty="0"/>
              <a:t> la </a:t>
            </a:r>
            <a:r>
              <a:rPr lang="it-IT" sz="2000" dirty="0" err="1"/>
              <a:t>coopération</a:t>
            </a:r>
            <a:r>
              <a:rPr lang="it-IT" sz="2000" dirty="0"/>
              <a:t> </a:t>
            </a:r>
            <a:r>
              <a:rPr lang="it-IT" sz="2000" dirty="0" err="1"/>
              <a:t>entre</a:t>
            </a:r>
            <a:r>
              <a:rPr lang="it-IT" sz="2000" dirty="0"/>
              <a:t> </a:t>
            </a:r>
            <a:r>
              <a:rPr lang="it-IT" sz="2000" dirty="0" err="1"/>
              <a:t>les</a:t>
            </a:r>
            <a:r>
              <a:rPr lang="it-IT" sz="2000" dirty="0"/>
              <a:t> «</a:t>
            </a:r>
            <a:r>
              <a:rPr lang="it-IT" sz="2000" dirty="0" err="1"/>
              <a:t>acteurs</a:t>
            </a:r>
            <a:r>
              <a:rPr lang="it-IT" sz="2000" dirty="0"/>
              <a:t>» de </a:t>
            </a:r>
            <a:r>
              <a:rPr lang="it-IT" sz="2000" dirty="0" err="1"/>
              <a:t>l’apiculture</a:t>
            </a:r>
            <a:r>
              <a:rPr lang="it-IT" sz="2000" dirty="0"/>
              <a:t> </a:t>
            </a:r>
            <a:r>
              <a:rPr lang="it-IT" sz="2000" dirty="0" err="1"/>
              <a:t>italienne</a:t>
            </a:r>
            <a:r>
              <a:rPr lang="it-IT" sz="2000" dirty="0"/>
              <a:t> et </a:t>
            </a:r>
            <a:r>
              <a:rPr lang="it-IT" sz="2000" dirty="0" err="1"/>
              <a:t>française</a:t>
            </a:r>
            <a:endParaRPr lang="it-IT" sz="2000" dirty="0"/>
          </a:p>
        </p:txBody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4FEAE914-5DB0-AC49-7E3A-8A538FB7E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451" y="3684656"/>
            <a:ext cx="2186787" cy="114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5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6A4CE2-C58B-1C32-393A-255DBB4DEA96}"/>
              </a:ext>
            </a:extLst>
          </p:cNvPr>
          <p:cNvSpPr txBox="1"/>
          <p:nvPr/>
        </p:nvSpPr>
        <p:spPr>
          <a:xfrm>
            <a:off x="1250731" y="2783463"/>
            <a:ext cx="332126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- gocciolato</a:t>
            </a:r>
          </a:p>
          <a:p>
            <a:r>
              <a:rPr lang="it-IT" dirty="0"/>
              <a:t>- sublimato</a:t>
            </a:r>
          </a:p>
          <a:p>
            <a:r>
              <a:rPr lang="it-IT" dirty="0"/>
              <a:t>- 1 gocciolato + 1 o più sublimati 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AE20689F-5895-DB4A-60E4-49A1C128B41E}"/>
              </a:ext>
            </a:extLst>
          </p:cNvPr>
          <p:cNvSpPr txBox="1"/>
          <p:nvPr/>
        </p:nvSpPr>
        <p:spPr>
          <a:xfrm>
            <a:off x="0" y="13807"/>
            <a:ext cx="6979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trattamento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autunno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invernale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inserire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nel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progetto</a:t>
            </a:r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? </a:t>
            </a:r>
          </a:p>
          <a:p>
            <a:r>
              <a:rPr lang="fr-FR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 traitement automne-hiver inclure dans le projet?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E9A76A-FA1E-976E-B9CE-7F3EA985D6EB}"/>
              </a:ext>
            </a:extLst>
          </p:cNvPr>
          <p:cNvSpPr txBox="1"/>
          <p:nvPr/>
        </p:nvSpPr>
        <p:spPr>
          <a:xfrm>
            <a:off x="241738" y="1308116"/>
            <a:ext cx="4330262" cy="132343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b="1" dirty="0"/>
              <a:t>Perché utilizzare farmaci con acido ossalico? </a:t>
            </a:r>
          </a:p>
          <a:p>
            <a:r>
              <a:rPr lang="it-IT" sz="2000" dirty="0"/>
              <a:t>- Alta efficacia </a:t>
            </a:r>
          </a:p>
          <a:p>
            <a:r>
              <a:rPr lang="it-IT" sz="2000" dirty="0"/>
              <a:t>- No resistenza (per ora)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B4AAE4-F6BB-D8E7-AE77-2056F5D272DE}"/>
              </a:ext>
            </a:extLst>
          </p:cNvPr>
          <p:cNvSpPr txBox="1"/>
          <p:nvPr/>
        </p:nvSpPr>
        <p:spPr>
          <a:xfrm>
            <a:off x="241738" y="4167032"/>
            <a:ext cx="4211175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è sufficientemente efficace solo in blocco di covata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54B0A0-66A9-D134-8BE1-5911128A3834}"/>
              </a:ext>
            </a:extLst>
          </p:cNvPr>
          <p:cNvSpPr txBox="1"/>
          <p:nvPr/>
        </p:nvSpPr>
        <p:spPr>
          <a:xfrm>
            <a:off x="241738" y="5253516"/>
            <a:ext cx="4211175" cy="1508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dirty="0"/>
              <a:t>Sublimato: </a:t>
            </a:r>
          </a:p>
          <a:p>
            <a:r>
              <a:rPr lang="it-IT" dirty="0"/>
              <a:t>- in autunno - inverno condizioni migliori</a:t>
            </a:r>
          </a:p>
          <a:p>
            <a:r>
              <a:rPr lang="it-IT" dirty="0"/>
              <a:t>- Meno effetti negativi </a:t>
            </a:r>
          </a:p>
          <a:p>
            <a:r>
              <a:rPr lang="it-IT" dirty="0"/>
              <a:t>- Dose </a:t>
            </a:r>
          </a:p>
          <a:p>
            <a:r>
              <a:rPr lang="it-IT" dirty="0"/>
              <a:t>- Necessario ripetere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5A889A-A00F-F3B0-095B-860CE2BA14E2}"/>
              </a:ext>
            </a:extLst>
          </p:cNvPr>
          <p:cNvSpPr txBox="1"/>
          <p:nvPr/>
        </p:nvSpPr>
        <p:spPr>
          <a:xfrm>
            <a:off x="4934071" y="1270257"/>
            <a:ext cx="3958512" cy="13234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Pourquoi</a:t>
            </a:r>
            <a:r>
              <a:rPr lang="it-IT" sz="2000" b="1" dirty="0"/>
              <a:t> </a:t>
            </a:r>
            <a:r>
              <a:rPr lang="it-IT" sz="2000" b="1" dirty="0" err="1"/>
              <a:t>utiliser</a:t>
            </a:r>
            <a:r>
              <a:rPr lang="it-IT" sz="2000" b="1" dirty="0"/>
              <a:t> </a:t>
            </a:r>
            <a:r>
              <a:rPr lang="it-IT" sz="2000" b="1" dirty="0" err="1"/>
              <a:t>des</a:t>
            </a:r>
            <a:r>
              <a:rPr lang="it-IT" sz="2000" b="1" dirty="0"/>
              <a:t> </a:t>
            </a:r>
            <a:r>
              <a:rPr lang="it-IT" sz="2000" b="1" dirty="0" err="1"/>
              <a:t>médicaments</a:t>
            </a:r>
            <a:r>
              <a:rPr lang="it-IT" sz="2000" b="1" dirty="0"/>
              <a:t> </a:t>
            </a:r>
            <a:r>
              <a:rPr lang="it-IT" sz="2000" b="1" dirty="0" err="1"/>
              <a:t>avec</a:t>
            </a:r>
            <a:r>
              <a:rPr lang="it-IT" sz="2000" b="1" dirty="0"/>
              <a:t> de </a:t>
            </a:r>
            <a:r>
              <a:rPr lang="it-IT" sz="2000" b="1" dirty="0" err="1"/>
              <a:t>l’acide</a:t>
            </a:r>
            <a:r>
              <a:rPr lang="it-IT" sz="2000" b="1" dirty="0"/>
              <a:t> </a:t>
            </a:r>
            <a:r>
              <a:rPr lang="it-IT" sz="2000" b="1" dirty="0" err="1"/>
              <a:t>oxalique</a:t>
            </a:r>
            <a:r>
              <a:rPr lang="it-IT" sz="2000" b="1" dirty="0"/>
              <a:t>? </a:t>
            </a:r>
          </a:p>
          <a:p>
            <a:r>
              <a:rPr lang="it-IT" sz="2000" dirty="0"/>
              <a:t>- haute </a:t>
            </a:r>
            <a:r>
              <a:rPr lang="it-IT" sz="2000" dirty="0" err="1"/>
              <a:t>efficacité</a:t>
            </a:r>
            <a:r>
              <a:rPr lang="it-IT" sz="2000" dirty="0"/>
              <a:t> </a:t>
            </a:r>
          </a:p>
          <a:p>
            <a:r>
              <a:rPr lang="it-IT" sz="2000" dirty="0"/>
              <a:t>- Pas de </a:t>
            </a:r>
            <a:r>
              <a:rPr lang="it-IT" sz="2000" dirty="0" err="1"/>
              <a:t>résistance</a:t>
            </a:r>
            <a:r>
              <a:rPr lang="it-IT" sz="2000" dirty="0"/>
              <a:t> (</a:t>
            </a:r>
            <a:r>
              <a:rPr lang="it-IT" sz="2000" dirty="0" err="1"/>
              <a:t>pas</a:t>
            </a:r>
            <a:r>
              <a:rPr lang="it-IT" sz="2000" dirty="0"/>
              <a:t> encore)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0551EC-E0D9-AC52-BA06-114527C355C5}"/>
              </a:ext>
            </a:extLst>
          </p:cNvPr>
          <p:cNvSpPr txBox="1"/>
          <p:nvPr/>
        </p:nvSpPr>
        <p:spPr>
          <a:xfrm>
            <a:off x="5839141" y="2797378"/>
            <a:ext cx="305344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- </a:t>
            </a:r>
            <a:r>
              <a:rPr lang="it-IT" dirty="0" err="1"/>
              <a:t>degouttement</a:t>
            </a:r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sublimation</a:t>
            </a:r>
            <a:endParaRPr lang="it-IT" dirty="0"/>
          </a:p>
          <a:p>
            <a:r>
              <a:rPr lang="it-IT" dirty="0"/>
              <a:t>- 1 </a:t>
            </a:r>
            <a:r>
              <a:rPr lang="it-IT" dirty="0" err="1"/>
              <a:t>dégouttement</a:t>
            </a:r>
            <a:r>
              <a:rPr lang="it-IT" dirty="0"/>
              <a:t> + 1 </a:t>
            </a:r>
            <a:r>
              <a:rPr lang="it-IT" dirty="0" err="1"/>
              <a:t>ou</a:t>
            </a:r>
            <a:r>
              <a:rPr lang="it-IT" dirty="0"/>
              <a:t> plus </a:t>
            </a:r>
            <a:r>
              <a:rPr lang="it-IT" dirty="0" err="1"/>
              <a:t>sublimation</a:t>
            </a:r>
            <a:r>
              <a:rPr lang="it-IT" dirty="0"/>
              <a:t>/s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09ADEA-F9A1-DCB2-4A3D-938B3FEAD4AE}"/>
              </a:ext>
            </a:extLst>
          </p:cNvPr>
          <p:cNvSpPr txBox="1"/>
          <p:nvPr/>
        </p:nvSpPr>
        <p:spPr>
          <a:xfrm>
            <a:off x="4641991" y="5253515"/>
            <a:ext cx="4308581" cy="1508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dirty="0" err="1"/>
              <a:t>Sublimation</a:t>
            </a:r>
            <a:r>
              <a:rPr lang="it-IT" sz="2000" b="1" dirty="0"/>
              <a:t> : </a:t>
            </a:r>
          </a:p>
          <a:p>
            <a:r>
              <a:rPr lang="it-IT" dirty="0"/>
              <a:t>- en </a:t>
            </a:r>
            <a:r>
              <a:rPr lang="it-IT" dirty="0" err="1"/>
              <a:t>automne-hiver</a:t>
            </a:r>
            <a:r>
              <a:rPr lang="it-IT" dirty="0"/>
              <a:t> </a:t>
            </a:r>
            <a:r>
              <a:rPr lang="it-IT" dirty="0" err="1"/>
              <a:t>meilleures</a:t>
            </a:r>
            <a:r>
              <a:rPr lang="it-IT" dirty="0"/>
              <a:t> </a:t>
            </a:r>
            <a:r>
              <a:rPr lang="it-IT" dirty="0" err="1"/>
              <a:t>conditions</a:t>
            </a:r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Moins</a:t>
            </a:r>
            <a:r>
              <a:rPr lang="it-IT" dirty="0"/>
              <a:t> d’</a:t>
            </a:r>
            <a:r>
              <a:rPr lang="it-IT" dirty="0" err="1"/>
              <a:t>effets</a:t>
            </a:r>
            <a:r>
              <a:rPr lang="it-IT" dirty="0"/>
              <a:t> </a:t>
            </a:r>
            <a:r>
              <a:rPr lang="it-IT" dirty="0" err="1"/>
              <a:t>négatifs</a:t>
            </a:r>
            <a:r>
              <a:rPr lang="it-IT" dirty="0"/>
              <a:t> </a:t>
            </a:r>
          </a:p>
          <a:p>
            <a:r>
              <a:rPr lang="it-IT" dirty="0"/>
              <a:t>- Dose?</a:t>
            </a:r>
          </a:p>
          <a:p>
            <a:r>
              <a:rPr lang="it-IT" dirty="0"/>
              <a:t>- </a:t>
            </a:r>
            <a:r>
              <a:rPr lang="it-IT" dirty="0" err="1"/>
              <a:t>Besoin</a:t>
            </a:r>
            <a:r>
              <a:rPr lang="it-IT" dirty="0"/>
              <a:t> de </a:t>
            </a:r>
            <a:r>
              <a:rPr lang="it-IT" dirty="0" err="1"/>
              <a:t>répéter</a:t>
            </a:r>
            <a:r>
              <a:rPr lang="it-IT" dirty="0"/>
              <a:t>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1B17264-67D1-70FA-5B7F-478E0A952634}"/>
              </a:ext>
            </a:extLst>
          </p:cNvPr>
          <p:cNvSpPr txBox="1"/>
          <p:nvPr/>
        </p:nvSpPr>
        <p:spPr>
          <a:xfrm>
            <a:off x="4612889" y="4167031"/>
            <a:ext cx="4366783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2400" dirty="0"/>
              <a:t>il est </a:t>
            </a:r>
            <a:r>
              <a:rPr lang="it-IT" sz="2400" dirty="0" err="1"/>
              <a:t>suffisamment</a:t>
            </a:r>
            <a:r>
              <a:rPr lang="it-IT" sz="2400" dirty="0"/>
              <a:t> efficace sur </a:t>
            </a:r>
            <a:r>
              <a:rPr lang="it-IT" sz="2400" dirty="0" err="1"/>
              <a:t>des</a:t>
            </a:r>
            <a:r>
              <a:rPr lang="it-IT" sz="2400" dirty="0"/>
              <a:t> </a:t>
            </a:r>
            <a:r>
              <a:rPr lang="it-IT" sz="2400" dirty="0" err="1"/>
              <a:t>colonies</a:t>
            </a:r>
            <a:r>
              <a:rPr lang="it-IT" sz="2400" dirty="0"/>
              <a:t> hors </a:t>
            </a:r>
            <a:r>
              <a:rPr lang="it-IT" sz="2400" dirty="0" err="1"/>
              <a:t>couvain</a:t>
            </a:r>
            <a:endParaRPr lang="it-IT" sz="2400" dirty="0"/>
          </a:p>
        </p:txBody>
      </p:sp>
      <p:sp>
        <p:nvSpPr>
          <p:cNvPr id="2" name="Freccia circolare a destra 1">
            <a:extLst>
              <a:ext uri="{FF2B5EF4-FFF2-40B4-BE49-F238E27FC236}">
                <a16:creationId xmlns:a16="http://schemas.microsoft.com/office/drawing/2014/main" id="{F73D9517-B3E1-26CD-ECBE-33C3F6F37594}"/>
              </a:ext>
            </a:extLst>
          </p:cNvPr>
          <p:cNvSpPr/>
          <p:nvPr/>
        </p:nvSpPr>
        <p:spPr>
          <a:xfrm rot="19486546">
            <a:off x="485192" y="2828822"/>
            <a:ext cx="354563" cy="408900"/>
          </a:xfrm>
          <a:prstGeom prst="curv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Freccia circolare a destra 10">
            <a:extLst>
              <a:ext uri="{FF2B5EF4-FFF2-40B4-BE49-F238E27FC236}">
                <a16:creationId xmlns:a16="http://schemas.microsoft.com/office/drawing/2014/main" id="{0B7D209E-E4E1-6B92-3689-5C0F3279BF05}"/>
              </a:ext>
            </a:extLst>
          </p:cNvPr>
          <p:cNvSpPr/>
          <p:nvPr/>
        </p:nvSpPr>
        <p:spPr>
          <a:xfrm rot="19486546">
            <a:off x="5293568" y="2771409"/>
            <a:ext cx="354563" cy="408900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7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D6707C6-2C91-4AF1-9AC5-B55170E80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02" y="1109004"/>
            <a:ext cx="1605730" cy="790019"/>
          </a:xfrm>
          <a:prstGeom prst="rect">
            <a:avLst/>
          </a:prstGeom>
        </p:spPr>
      </p:pic>
      <p:graphicFrame>
        <p:nvGraphicFramePr>
          <p:cNvPr id="9" name="Segnaposto contenuto 3">
            <a:extLst>
              <a:ext uri="{FF2B5EF4-FFF2-40B4-BE49-F238E27FC236}">
                <a16:creationId xmlns:a16="http://schemas.microsoft.com/office/drawing/2014/main" id="{0490C698-20F7-B0E4-A17C-2CCA56BF8C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341785"/>
              </p:ext>
            </p:extLst>
          </p:nvPr>
        </p:nvGraphicFramePr>
        <p:xfrm>
          <a:off x="220540" y="2405528"/>
          <a:ext cx="7081934" cy="1801687"/>
        </p:xfrm>
        <a:graphic>
          <a:graphicData uri="http://schemas.openxmlformats.org/drawingml/2006/table">
            <a:tbl>
              <a:tblPr/>
              <a:tblGrid>
                <a:gridCol w="2772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5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4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05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Tesi - </a:t>
                      </a:r>
                      <a:r>
                        <a:rPr lang="it-IT" sz="1800" dirty="0" err="1"/>
                        <a:t>thèse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3" marR="7143" marT="7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Efficacia media - </a:t>
                      </a:r>
                      <a:r>
                        <a:rPr lang="it-IT" sz="1800" dirty="0" err="1"/>
                        <a:t>efficacité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moyenne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Dosaggio invernale - </a:t>
                      </a:r>
                      <a:r>
                        <a:rPr lang="it-IT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Dosage</a:t>
                      </a:r>
                      <a:r>
                        <a:rPr lang="it-IT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hivernal</a:t>
                      </a:r>
                      <a:r>
                        <a:rPr lang="it-IT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Apibioxal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30-35 ml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Apibioxal</a:t>
                      </a: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liquido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30-35 ml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54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Sublimato 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g</a:t>
                      </a:r>
                    </a:p>
                  </a:txBody>
                  <a:tcPr marL="7143" marR="7143" marT="71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DD8570-0B65-14B3-AD20-DC9B2C2E9FAB}"/>
              </a:ext>
            </a:extLst>
          </p:cNvPr>
          <p:cNvSpPr txBox="1"/>
          <p:nvPr/>
        </p:nvSpPr>
        <p:spPr>
          <a:xfrm>
            <a:off x="327185" y="4688627"/>
            <a:ext cx="42836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Sublimazione il 19/11/2021 a 7 °C senza volo di api</a:t>
            </a:r>
          </a:p>
          <a:p>
            <a:endParaRPr lang="it-IT" sz="2000" b="1" dirty="0"/>
          </a:p>
          <a:p>
            <a:r>
              <a:rPr lang="it-IT" sz="2000" dirty="0"/>
              <a:t>Efficacia nettamente </a:t>
            </a:r>
            <a:r>
              <a:rPr lang="it-IT" sz="2000" u="sng" dirty="0"/>
              <a:t>superiore e omogenea </a:t>
            </a:r>
            <a:r>
              <a:rPr lang="it-IT" sz="2000" dirty="0"/>
              <a:t>nelle tesi del gocciolato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F361CF-6E77-10D8-6B5F-209BEF129A6C}"/>
              </a:ext>
            </a:extLst>
          </p:cNvPr>
          <p:cNvSpPr txBox="1"/>
          <p:nvPr/>
        </p:nvSpPr>
        <p:spPr>
          <a:xfrm>
            <a:off x="4704354" y="4713720"/>
            <a:ext cx="38889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/>
              <a:t>Sublimation</a:t>
            </a:r>
            <a:r>
              <a:rPr lang="it-IT" sz="2000" b="1" dirty="0"/>
              <a:t> le 19/11/2021 à 7° C sans </a:t>
            </a:r>
            <a:r>
              <a:rPr lang="it-IT" sz="2000" b="1" dirty="0" err="1"/>
              <a:t>vol</a:t>
            </a:r>
            <a:r>
              <a:rPr lang="it-IT" sz="2000" b="1" dirty="0"/>
              <a:t> d’</a:t>
            </a:r>
            <a:r>
              <a:rPr lang="it-IT" sz="2000" b="1" dirty="0" err="1"/>
              <a:t>abeilles</a:t>
            </a:r>
            <a:endParaRPr lang="it-IT" sz="2000" b="1" dirty="0"/>
          </a:p>
          <a:p>
            <a:endParaRPr lang="it-IT" sz="2000" b="1" dirty="0"/>
          </a:p>
          <a:p>
            <a:r>
              <a:rPr lang="it-IT" sz="2000" dirty="0" err="1"/>
              <a:t>Efficacité</a:t>
            </a:r>
            <a:r>
              <a:rPr lang="it-IT" sz="2000" dirty="0"/>
              <a:t> </a:t>
            </a:r>
            <a:r>
              <a:rPr lang="it-IT" sz="2000" dirty="0" err="1"/>
              <a:t>nettement</a:t>
            </a:r>
            <a:r>
              <a:rPr lang="it-IT" sz="2000" dirty="0"/>
              <a:t> </a:t>
            </a:r>
            <a:r>
              <a:rPr lang="it-IT" sz="2000" dirty="0" err="1"/>
              <a:t>supérieure</a:t>
            </a:r>
            <a:r>
              <a:rPr lang="it-IT" sz="2000" dirty="0"/>
              <a:t> et </a:t>
            </a:r>
            <a:r>
              <a:rPr lang="it-IT" sz="2000" dirty="0" err="1"/>
              <a:t>homogène</a:t>
            </a:r>
            <a:r>
              <a:rPr lang="it-IT" sz="2000" dirty="0"/>
              <a:t> </a:t>
            </a:r>
            <a:r>
              <a:rPr lang="it-IT" sz="2000" dirty="0" err="1"/>
              <a:t>dans</a:t>
            </a:r>
            <a:r>
              <a:rPr lang="it-IT" sz="2000" dirty="0"/>
              <a:t> </a:t>
            </a:r>
            <a:r>
              <a:rPr lang="it-IT" sz="2000" dirty="0" err="1"/>
              <a:t>avec</a:t>
            </a:r>
            <a:r>
              <a:rPr lang="it-IT" sz="2000" dirty="0"/>
              <a:t> la </a:t>
            </a:r>
            <a:r>
              <a:rPr lang="it-IT" sz="2000" dirty="0" err="1"/>
              <a:t>modalité</a:t>
            </a:r>
            <a:r>
              <a:rPr lang="it-IT" sz="2000" dirty="0"/>
              <a:t> </a:t>
            </a:r>
            <a:r>
              <a:rPr lang="it-IT" sz="2000" dirty="0" err="1"/>
              <a:t>dégouttement</a:t>
            </a:r>
            <a:endParaRPr lang="it-IT" sz="2000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71AEB3B0-5F6F-96BA-D980-8839E0DFE579}"/>
              </a:ext>
            </a:extLst>
          </p:cNvPr>
          <p:cNvSpPr/>
          <p:nvPr/>
        </p:nvSpPr>
        <p:spPr>
          <a:xfrm>
            <a:off x="3553686" y="3827209"/>
            <a:ext cx="1153392" cy="3878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B533E5-B032-DB3F-1231-CFC3A63616E6}"/>
              </a:ext>
            </a:extLst>
          </p:cNvPr>
          <p:cNvSpPr txBox="1"/>
          <p:nvPr/>
        </p:nvSpPr>
        <p:spPr>
          <a:xfrm>
            <a:off x="416868" y="1228946"/>
            <a:ext cx="6794423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Prova di campo diversi farmaci a base di ossalico</a:t>
            </a:r>
          </a:p>
          <a:p>
            <a:r>
              <a:rPr lang="fr-FR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Test au terrain avec médicaments à base d’oxalique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927610-E3A0-F36C-651F-6BE06F5AF7F1}"/>
              </a:ext>
            </a:extLst>
          </p:cNvPr>
          <p:cNvSpPr txBox="1"/>
          <p:nvPr/>
        </p:nvSpPr>
        <p:spPr>
          <a:xfrm>
            <a:off x="288348" y="135082"/>
            <a:ext cx="563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L’acido ossalico è davvero così efficace?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L'acide oxalique est-il vraiment si efficace ?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943704-2625-34ED-9788-DAA3063BD70B}"/>
              </a:ext>
            </a:extLst>
          </p:cNvPr>
          <p:cNvSpPr txBox="1"/>
          <p:nvPr/>
        </p:nvSpPr>
        <p:spPr>
          <a:xfrm>
            <a:off x="7477735" y="2405528"/>
            <a:ext cx="1666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Tutti gli alveari erano in blocco di covata </a:t>
            </a:r>
          </a:p>
          <a:p>
            <a:r>
              <a:rPr lang="fr-FR" sz="1600" dirty="0"/>
              <a:t>Toutes les ruches se trouvaient dans un bloc de couvain</a:t>
            </a:r>
            <a:endParaRPr lang="it-IT" sz="1600" dirty="0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40CD0301-A8ED-BEE6-F530-02E83560CCC5}"/>
              </a:ext>
            </a:extLst>
          </p:cNvPr>
          <p:cNvSpPr/>
          <p:nvPr/>
        </p:nvSpPr>
        <p:spPr>
          <a:xfrm>
            <a:off x="1444336" y="4278069"/>
            <a:ext cx="290946" cy="4593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13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4">
            <a:extLst>
              <a:ext uri="{FF2B5EF4-FFF2-40B4-BE49-F238E27FC236}">
                <a16:creationId xmlns:a16="http://schemas.microsoft.com/office/drawing/2014/main" id="{1C7F37FC-5FB2-E3EA-1561-E6E93F4B4DE8}"/>
              </a:ext>
            </a:extLst>
          </p:cNvPr>
          <p:cNvSpPr txBox="1"/>
          <p:nvPr/>
        </p:nvSpPr>
        <p:spPr>
          <a:xfrm>
            <a:off x="-18659" y="13807"/>
            <a:ext cx="708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Sublimazione di diverse quantità di ossalico</a:t>
            </a:r>
          </a:p>
          <a:p>
            <a:r>
              <a:rPr lang="fr-F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Sublimation de différentes quantités d’oxalique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D6707C6-2C91-4AF1-9AC5-B55170E80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136" y="1051723"/>
            <a:ext cx="1188567" cy="5847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1C1E7A-A299-DE68-7E4D-2AFA754E633A}"/>
              </a:ext>
            </a:extLst>
          </p:cNvPr>
          <p:cNvSpPr txBox="1"/>
          <p:nvPr/>
        </p:nvSpPr>
        <p:spPr>
          <a:xfrm>
            <a:off x="152978" y="3468842"/>
            <a:ext cx="3929554" cy="18312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sym typeface="Arial"/>
              </a:rPr>
              <a:t>Dose di 3g più dipendente dalla temperatura esterna (&gt;10°C)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ym typeface="Arial"/>
              </a:rPr>
              <a:t>Necessarie 2-3 ripetizioni in blocco di covata per una pulizia efficace: il dosaggio di 5 g può essere un valido compromesso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4D98A5-5B15-9F79-CBE8-ADB5A0496530}"/>
              </a:ext>
            </a:extLst>
          </p:cNvPr>
          <p:cNvSpPr txBox="1"/>
          <p:nvPr/>
        </p:nvSpPr>
        <p:spPr>
          <a:xfrm>
            <a:off x="152977" y="5417497"/>
            <a:ext cx="3851737" cy="13478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dk2"/>
              </a:buClr>
              <a:buSzPts val="1100"/>
              <a:buFont typeface="Arial" pitchFamily="34" charset="0"/>
              <a:buNone/>
            </a:pPr>
            <a:r>
              <a:rPr lang="it-IT" dirty="0">
                <a:sym typeface="Arial"/>
              </a:rPr>
              <a:t>La temperatura impostata nello strumento deve considerare T esterna e l’abbattimento causato dall’ossalico: 200 °C sono sufficienti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2D25B0-1121-36CD-C72B-75DA7C144CE6}"/>
              </a:ext>
            </a:extLst>
          </p:cNvPr>
          <p:cNvSpPr txBox="1"/>
          <p:nvPr/>
        </p:nvSpPr>
        <p:spPr>
          <a:xfrm>
            <a:off x="6036390" y="1757603"/>
            <a:ext cx="2858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</a:lstStyle>
          <a:p>
            <a:r>
              <a:rPr lang="it-IT" sz="1600" dirty="0">
                <a:sym typeface="Arial"/>
              </a:rPr>
              <a:t>Acidità e HMF nel miele del nido non superano i limiti di legge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80492AE-F229-F0C7-80E9-6994CACAA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619400"/>
              </p:ext>
            </p:extLst>
          </p:nvPr>
        </p:nvGraphicFramePr>
        <p:xfrm>
          <a:off x="152977" y="1264908"/>
          <a:ext cx="5773133" cy="1925991"/>
        </p:xfrm>
        <a:graphic>
          <a:graphicData uri="http://schemas.openxmlformats.org/drawingml/2006/table">
            <a:tbl>
              <a:tblPr/>
              <a:tblGrid>
                <a:gridCol w="1539525">
                  <a:extLst>
                    <a:ext uri="{9D8B030D-6E8A-4147-A177-3AD203B41FA5}">
                      <a16:colId xmlns:a16="http://schemas.microsoft.com/office/drawing/2014/main" val="3951844075"/>
                    </a:ext>
                  </a:extLst>
                </a:gridCol>
                <a:gridCol w="1459234">
                  <a:extLst>
                    <a:ext uri="{9D8B030D-6E8A-4147-A177-3AD203B41FA5}">
                      <a16:colId xmlns:a16="http://schemas.microsoft.com/office/drawing/2014/main" val="3336174692"/>
                    </a:ext>
                  </a:extLst>
                </a:gridCol>
                <a:gridCol w="1475509">
                  <a:extLst>
                    <a:ext uri="{9D8B030D-6E8A-4147-A177-3AD203B41FA5}">
                      <a16:colId xmlns:a16="http://schemas.microsoft.com/office/drawing/2014/main" val="3117634049"/>
                    </a:ext>
                  </a:extLst>
                </a:gridCol>
                <a:gridCol w="1298865">
                  <a:extLst>
                    <a:ext uri="{9D8B030D-6E8A-4147-A177-3AD203B41FA5}">
                      <a16:colId xmlns:a16="http://schemas.microsoft.com/office/drawing/2014/main" val="80835042"/>
                    </a:ext>
                  </a:extLst>
                </a:gridCol>
              </a:tblGrid>
              <a:tr h="66523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Tesi - </a:t>
                      </a:r>
                      <a:r>
                        <a:rPr lang="it-IT" sz="1600" dirty="0" err="1"/>
                        <a:t>thèse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Efficacia - </a:t>
                      </a:r>
                      <a:r>
                        <a:rPr lang="it-IT" sz="1600" dirty="0" err="1"/>
                        <a:t>efficacité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acidità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-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acidité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avant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meq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/kg)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acidità post -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acidité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après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meq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/kg)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083773"/>
                  </a:ext>
                </a:extLst>
              </a:tr>
              <a:tr h="39625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sublimato 3 g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86%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-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 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309222"/>
                  </a:ext>
                </a:extLst>
              </a:tr>
              <a:tr h="39625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sublimato 5 g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90%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 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 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4096"/>
                  </a:ext>
                </a:extLst>
              </a:tr>
              <a:tr h="39625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sublimato 10 g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96%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27,8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24,8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612530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E821E0-B00B-BF98-FE59-3C60150E9DF2}"/>
              </a:ext>
            </a:extLst>
          </p:cNvPr>
          <p:cNvSpPr txBox="1"/>
          <p:nvPr/>
        </p:nvSpPr>
        <p:spPr>
          <a:xfrm>
            <a:off x="4748645" y="3607341"/>
            <a:ext cx="4270058" cy="15542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Dose de 3g plus dépendante de la température extérieure (&gt;10 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Nécessaire 2-3 </a:t>
            </a:r>
            <a:r>
              <a:rPr lang="it-IT" dirty="0" err="1"/>
              <a:t>répétitions</a:t>
            </a:r>
            <a:r>
              <a:rPr lang="it-IT" dirty="0"/>
              <a:t> sans </a:t>
            </a:r>
            <a:r>
              <a:rPr lang="it-IT" dirty="0" err="1"/>
              <a:t>couvain</a:t>
            </a:r>
            <a:r>
              <a:rPr lang="it-IT" dirty="0"/>
              <a:t> pour un </a:t>
            </a:r>
            <a:r>
              <a:rPr lang="it-IT" dirty="0" err="1"/>
              <a:t>nettoyage</a:t>
            </a:r>
            <a:r>
              <a:rPr lang="it-IT" dirty="0"/>
              <a:t> efficace: la dose de 5 g </a:t>
            </a:r>
            <a:r>
              <a:rPr lang="it-IT" dirty="0" err="1"/>
              <a:t>peut</a:t>
            </a:r>
            <a:r>
              <a:rPr lang="it-IT" dirty="0"/>
              <a:t> </a:t>
            </a:r>
            <a:r>
              <a:rPr lang="it-IT" dirty="0" err="1"/>
              <a:t>être</a:t>
            </a:r>
            <a:r>
              <a:rPr lang="it-IT" dirty="0"/>
              <a:t> un bon </a:t>
            </a:r>
            <a:r>
              <a:rPr lang="it-IT" dirty="0" err="1"/>
              <a:t>compromis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BEBC995-A536-A222-F5D5-E01FBD9D2892}"/>
              </a:ext>
            </a:extLst>
          </p:cNvPr>
          <p:cNvSpPr txBox="1"/>
          <p:nvPr/>
        </p:nvSpPr>
        <p:spPr>
          <a:xfrm>
            <a:off x="4748645" y="5474121"/>
            <a:ext cx="4252769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La </a:t>
            </a:r>
            <a:r>
              <a:rPr lang="it-IT" dirty="0" err="1"/>
              <a:t>température</a:t>
            </a:r>
            <a:r>
              <a:rPr lang="it-IT" dirty="0"/>
              <a:t> </a:t>
            </a:r>
            <a:r>
              <a:rPr lang="it-IT" dirty="0" err="1"/>
              <a:t>réglée</a:t>
            </a:r>
            <a:r>
              <a:rPr lang="it-IT" dirty="0"/>
              <a:t> </a:t>
            </a:r>
            <a:r>
              <a:rPr lang="it-IT" dirty="0" err="1"/>
              <a:t>dans</a:t>
            </a:r>
            <a:r>
              <a:rPr lang="it-IT" dirty="0"/>
              <a:t> l’</a:t>
            </a:r>
            <a:r>
              <a:rPr lang="it-IT" dirty="0" err="1"/>
              <a:t>instrument</a:t>
            </a:r>
            <a:r>
              <a:rPr lang="it-IT" dirty="0"/>
              <a:t> </a:t>
            </a:r>
            <a:r>
              <a:rPr lang="it-IT" dirty="0" err="1"/>
              <a:t>doit</a:t>
            </a:r>
            <a:r>
              <a:rPr lang="it-IT" dirty="0"/>
              <a:t> </a:t>
            </a:r>
            <a:r>
              <a:rPr lang="it-IT" dirty="0" err="1"/>
              <a:t>tenir</a:t>
            </a:r>
            <a:r>
              <a:rPr lang="it-IT" dirty="0"/>
              <a:t> </a:t>
            </a:r>
            <a:r>
              <a:rPr lang="it-IT" dirty="0" err="1"/>
              <a:t>compte</a:t>
            </a:r>
            <a:r>
              <a:rPr lang="it-IT" dirty="0"/>
              <a:t> de T </a:t>
            </a:r>
            <a:r>
              <a:rPr lang="it-IT" dirty="0" err="1"/>
              <a:t>externe</a:t>
            </a:r>
            <a:r>
              <a:rPr lang="it-IT" dirty="0"/>
              <a:t> et de l’</a:t>
            </a:r>
            <a:r>
              <a:rPr lang="it-IT" dirty="0" err="1"/>
              <a:t>abattement</a:t>
            </a:r>
            <a:r>
              <a:rPr lang="it-IT" dirty="0"/>
              <a:t> </a:t>
            </a:r>
            <a:r>
              <a:rPr lang="it-IT" dirty="0" err="1"/>
              <a:t>causé</a:t>
            </a:r>
            <a:r>
              <a:rPr lang="it-IT" dirty="0"/>
              <a:t> par l’</a:t>
            </a:r>
            <a:r>
              <a:rPr lang="it-IT" dirty="0" err="1"/>
              <a:t>oxalique</a:t>
            </a:r>
            <a:r>
              <a:rPr lang="it-IT" dirty="0"/>
              <a:t> : 200 °C </a:t>
            </a:r>
            <a:r>
              <a:rPr lang="it-IT" dirty="0" err="1"/>
              <a:t>suffisent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5AF4F6C-58AC-C76C-9385-CD266190E946}"/>
              </a:ext>
            </a:extLst>
          </p:cNvPr>
          <p:cNvSpPr txBox="1"/>
          <p:nvPr/>
        </p:nvSpPr>
        <p:spPr>
          <a:xfrm>
            <a:off x="6036390" y="2362499"/>
            <a:ext cx="3044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Acidité</a:t>
            </a:r>
            <a:r>
              <a:rPr lang="it-IT" sz="1600" dirty="0"/>
              <a:t> et HMF </a:t>
            </a:r>
            <a:r>
              <a:rPr lang="it-IT" sz="1600" dirty="0" err="1"/>
              <a:t>dans</a:t>
            </a:r>
            <a:r>
              <a:rPr lang="it-IT" sz="1600" dirty="0"/>
              <a:t> le </a:t>
            </a:r>
            <a:r>
              <a:rPr lang="it-IT" sz="1600" dirty="0" err="1"/>
              <a:t>miel</a:t>
            </a:r>
            <a:r>
              <a:rPr lang="it-IT" sz="1600" dirty="0"/>
              <a:t> </a:t>
            </a:r>
            <a:r>
              <a:rPr lang="it-IT" sz="1600" dirty="0" err="1"/>
              <a:t>du</a:t>
            </a:r>
            <a:r>
              <a:rPr lang="it-IT" sz="1600" dirty="0"/>
              <a:t> </a:t>
            </a:r>
            <a:r>
              <a:rPr lang="it-IT" sz="1600" dirty="0" err="1"/>
              <a:t>nid</a:t>
            </a:r>
            <a:r>
              <a:rPr lang="it-IT" sz="1600" dirty="0"/>
              <a:t> ne </a:t>
            </a:r>
            <a:r>
              <a:rPr lang="it-IT" sz="1600" dirty="0" err="1"/>
              <a:t>dépassent</a:t>
            </a:r>
            <a:r>
              <a:rPr lang="it-IT" sz="1600" dirty="0"/>
              <a:t> </a:t>
            </a:r>
            <a:r>
              <a:rPr lang="it-IT" sz="1600" dirty="0" err="1"/>
              <a:t>pas</a:t>
            </a:r>
            <a:r>
              <a:rPr lang="it-IT" sz="1600" dirty="0"/>
              <a:t> </a:t>
            </a:r>
            <a:r>
              <a:rPr lang="it-IT" sz="1600" dirty="0" err="1"/>
              <a:t>les</a:t>
            </a:r>
            <a:r>
              <a:rPr lang="it-IT" sz="1600" dirty="0"/>
              <a:t> </a:t>
            </a:r>
            <a:r>
              <a:rPr lang="it-IT" sz="1600" dirty="0" err="1"/>
              <a:t>limites</a:t>
            </a:r>
            <a:r>
              <a:rPr lang="it-IT" sz="1600" dirty="0"/>
              <a:t> </a:t>
            </a:r>
            <a:r>
              <a:rPr lang="it-IT" sz="1600" dirty="0" err="1"/>
              <a:t>légales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8301950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7015</TotalTime>
  <Words>1807</Words>
  <Application>Microsoft Office PowerPoint</Application>
  <PresentationFormat>Presentazione su schermo (4:3)</PresentationFormat>
  <Paragraphs>267</Paragraphs>
  <Slides>19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Wingdings</vt:lpstr>
      <vt:lpstr>1_Thème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Lea Tison</dc:creator>
  <cp:lastModifiedBy>eleonora bassi</cp:lastModifiedBy>
  <cp:revision>384</cp:revision>
  <dcterms:created xsi:type="dcterms:W3CDTF">2018-11-05T10:02:09Z</dcterms:created>
  <dcterms:modified xsi:type="dcterms:W3CDTF">2024-01-10T16:53:01Z</dcterms:modified>
</cp:coreProperties>
</file>