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523" r:id="rId2"/>
    <p:sldId id="451" r:id="rId3"/>
    <p:sldId id="525" r:id="rId4"/>
    <p:sldId id="534" r:id="rId5"/>
    <p:sldId id="533" r:id="rId6"/>
    <p:sldId id="527" r:id="rId7"/>
    <p:sldId id="528" r:id="rId8"/>
    <p:sldId id="529" r:id="rId9"/>
    <p:sldId id="535" r:id="rId10"/>
    <p:sldId id="52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.Mondet" initials="UdMO [7]" lastIdx="1" clrIdx="6"/>
  <p:cmAuthor id="1" name="F.Mondet" initials="UdMO" lastIdx="10" clrIdx="0"/>
  <p:cmAuthor id="8" name="F.Mondet" initials="UdMO [8]" lastIdx="1" clrIdx="7"/>
  <p:cmAuthor id="2" name="F.Mondet" initials="UdMO [2]" lastIdx="1" clrIdx="1"/>
  <p:cmAuthor id="9" name="F.Mondet" initials="UdMO [9]" lastIdx="1" clrIdx="8"/>
  <p:cmAuthor id="3" name="F.Mondet" initials="UdMO [3]" lastIdx="1" clrIdx="2"/>
  <p:cmAuthor id="10" name="F.Mondet" initials="UdMO [10]" lastIdx="1" clrIdx="9"/>
  <p:cmAuthor id="4" name="F.Mondet" initials="UdMO [4]" lastIdx="1" clrIdx="3"/>
  <p:cmAuthor id="11" name="Lea Tison" initials="LT" lastIdx="2" clrIdx="10"/>
  <p:cmAuthor id="5" name="F.Mondet" initials="UdMO [5]" lastIdx="1" clrIdx="4"/>
  <p:cmAuthor id="6" name="F.Mondet" initials="UdMO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2" autoAdjust="0"/>
    <p:restoredTop sz="79048"/>
  </p:normalViewPr>
  <p:slideViewPr>
    <p:cSldViewPr snapToGrid="0">
      <p:cViewPr varScale="1">
        <p:scale>
          <a:sx n="95" d="100"/>
          <a:sy n="95" d="100"/>
        </p:scale>
        <p:origin x="1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719-AA90-45FD-ACE7-07C684DA7C2C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94FD-53D5-4E34-A319-A29D8A2AE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12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61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2800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21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227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977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829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574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189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D54-1F3C-4E74-97A4-F6CB5A4CC63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748-F2CF-445D-B1A9-8F2DB9D273D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E17-7347-495F-860E-1B3D3A723D3A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BE4-0824-4B8F-A386-C2E2EB0543DC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462-5C9A-46B6-8FC4-D8E4D9FDA5DC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D81D-B1D1-44F6-957F-EBD4E585D6C4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4EFA-46B7-41C4-B3F9-BD939C87E65C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0334-0AB7-45DD-B955-AB040CD85CC4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98A-F323-453B-86EC-D325636FA03E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90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2045-949E-4BF5-AC2E-9791A3FF34F9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0415-D27D-4126-A5D5-C7374CFAE1B7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4386-3A67-4981-85D8-A9F1E18BBE31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emf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93591" y="1521240"/>
            <a:ext cx="8860935" cy="2097692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la sélection de colonies plus résistantes 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varroa : le projet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Melior’api</a:t>
            </a: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endParaRPr lang="fr-FR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 la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selezione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colonie più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resistenti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varroa: il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Melior'api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64183" y="6426378"/>
            <a:ext cx="389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Pelleautier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: 11 janvier/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gennaio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2024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230" y="6439226"/>
            <a:ext cx="6913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Restitution finale /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Incontro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divulgativo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finale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14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377" y="3832940"/>
            <a:ext cx="1503067" cy="15030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587" y="3826230"/>
            <a:ext cx="1503067" cy="15097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32" y="5722907"/>
            <a:ext cx="4121773" cy="3997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104" y="3885673"/>
            <a:ext cx="1205556" cy="153675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9085" y="3583626"/>
            <a:ext cx="4121773" cy="2765926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32" y="1654742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47363">
            <a:off x="487687" y="2329350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571" y="1675834"/>
            <a:ext cx="8860936" cy="112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l'</a:t>
            </a: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23C4C5-56EC-D245-AB83-ACEA14ACD964}"/>
              </a:ext>
            </a:extLst>
          </p:cNvPr>
          <p:cNvSpPr txBox="1"/>
          <p:nvPr/>
        </p:nvSpPr>
        <p:spPr>
          <a:xfrm>
            <a:off x="1553229" y="2984266"/>
            <a:ext cx="636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u="sng" dirty="0">
                <a:solidFill>
                  <a:srgbClr val="0070C0"/>
                </a:solidFill>
              </a:rPr>
              <a:t>http://w3.avignon.inra.fr/lavandes/biosp/APIN_ApinvernoFR.html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518" y="4350097"/>
            <a:ext cx="1503067" cy="15030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728" y="4343387"/>
            <a:ext cx="1503067" cy="15097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3" y="6240064"/>
            <a:ext cx="4121773" cy="3997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45" y="4402830"/>
            <a:ext cx="1205556" cy="15367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638" y="3757480"/>
            <a:ext cx="4633362" cy="310922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30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524" y="164742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47363">
            <a:off x="8147917" y="2335374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57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5454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Trois programmes pour mieux </a:t>
            </a:r>
          </a:p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contrôler varroa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3" y="962051"/>
            <a:ext cx="903649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Une suite de programmes pour mieux contrôler la charge en varroa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2">
            <a:extLst>
              <a:ext uri="{FF2B5EF4-FFF2-40B4-BE49-F238E27FC236}">
                <a16:creationId xmlns:a16="http://schemas.microsoft.com/office/drawing/2014/main" id="{F0F4CBD0-2FFD-1AB6-4A7C-4796A145CBEE}"/>
              </a:ext>
            </a:extLst>
          </p:cNvPr>
          <p:cNvSpPr txBox="1"/>
          <p:nvPr/>
        </p:nvSpPr>
        <p:spPr>
          <a:xfrm>
            <a:off x="311274" y="5537502"/>
            <a:ext cx="903649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b="1" dirty="0">
                <a:solidFill>
                  <a:srgbClr val="000000"/>
                </a:solidFill>
              </a:rPr>
              <a:t>MELIOR’API </a:t>
            </a:r>
            <a:r>
              <a:rPr lang="fr-FR" sz="2000" dirty="0">
                <a:solidFill>
                  <a:srgbClr val="000000"/>
                </a:solidFill>
              </a:rPr>
              <a:t>: une méthode pour guider le renouvellement du cheptel 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	à l’échelle de l’exploitation	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441625-D542-D7F3-51B4-62B9CBCD7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2" y="1877398"/>
            <a:ext cx="2414427" cy="13838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E2B774-5101-4884-21AD-A9FF92FA8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961" y="2170447"/>
            <a:ext cx="3021252" cy="13109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F0AB2B-6F48-4C91-E6FC-8606A1FE3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189" y="2778587"/>
            <a:ext cx="2977792" cy="16140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E6556F0-2259-E1A7-B9CA-069C45CBF7B1}"/>
              </a:ext>
            </a:extLst>
          </p:cNvPr>
          <p:cNvSpPr txBox="1"/>
          <p:nvPr/>
        </p:nvSpPr>
        <p:spPr>
          <a:xfrm>
            <a:off x="107503" y="4501914"/>
            <a:ext cx="206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Gérer Varroa par le </a:t>
            </a:r>
          </a:p>
          <a:p>
            <a:pPr algn="ctr"/>
            <a:r>
              <a:rPr lang="fr-FR" dirty="0"/>
              <a:t>contrôle du couvain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291DFB-9996-C2C4-0976-B93553A646E2}"/>
              </a:ext>
            </a:extLst>
          </p:cNvPr>
          <p:cNvSpPr txBox="1"/>
          <p:nvPr/>
        </p:nvSpPr>
        <p:spPr>
          <a:xfrm>
            <a:off x="2647009" y="4501914"/>
            <a:ext cx="3132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Maîtriser le traitement en hiver</a:t>
            </a:r>
          </a:p>
          <a:p>
            <a:pPr algn="ctr"/>
            <a:r>
              <a:rPr lang="fr-FR" dirty="0"/>
              <a:t>contre Varroa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D07ADA-AD63-7BC9-CE71-E5BF3FC4B193}"/>
              </a:ext>
            </a:extLst>
          </p:cNvPr>
          <p:cNvSpPr txBox="1"/>
          <p:nvPr/>
        </p:nvSpPr>
        <p:spPr>
          <a:xfrm>
            <a:off x="6252439" y="4540039"/>
            <a:ext cx="232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Améliorer la résistance</a:t>
            </a:r>
          </a:p>
          <a:p>
            <a:pPr algn="ctr"/>
            <a:r>
              <a:rPr lang="fr-FR" dirty="0"/>
              <a:t>à Varroa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63CCD2F-6360-9A9D-38E3-17A54B3A5A40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2175762" y="4825080"/>
            <a:ext cx="4712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1243090-E116-E6C9-E601-2677F17BC019}"/>
              </a:ext>
            </a:extLst>
          </p:cNvPr>
          <p:cNvCxnSpPr/>
          <p:nvPr/>
        </p:nvCxnSpPr>
        <p:spPr>
          <a:xfrm>
            <a:off x="5770005" y="4829867"/>
            <a:ext cx="4712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224214"/>
            <a:ext cx="363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 suite logique….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1316010"/>
            <a:ext cx="903649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Exploration de la résistance au varroa via le comportement hygiénique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2">
            <a:extLst>
              <a:ext uri="{FF2B5EF4-FFF2-40B4-BE49-F238E27FC236}">
                <a16:creationId xmlns:a16="http://schemas.microsoft.com/office/drawing/2014/main" id="{3A0F7493-7BD4-1223-AA5D-BA53F396F4DB}"/>
              </a:ext>
            </a:extLst>
          </p:cNvPr>
          <p:cNvSpPr txBox="1"/>
          <p:nvPr/>
        </p:nvSpPr>
        <p:spPr>
          <a:xfrm>
            <a:off x="107504" y="4499397"/>
            <a:ext cx="9036496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Développement d’un outil que les apiculteurs pourront mettre en place sur leurs exploitations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Amélioration du cheptel à l’échelle de l’exploitation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Un outil simple : procédure de conduite du rucher + routine de choix		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4E4074-D64E-98B6-9A32-E2526741FE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088" y="2203053"/>
            <a:ext cx="3154166" cy="19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219983"/>
            <a:ext cx="5479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Méthode de choix multicritères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3" y="1052348"/>
            <a:ext cx="903649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Objectif : Améliorer la résistance des colonies à varroa tout en préservant leur 		dynamique et leur production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AD0C18-02FA-175F-D5FB-C226F96DC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767" y="2067890"/>
            <a:ext cx="3872802" cy="47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219983"/>
            <a:ext cx="5479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Méthode de choix multicritères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3" y="1052348"/>
            <a:ext cx="903649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Objectif : Améliorer la résistance des colonies à varroa tout en préservant leur 		dynamique et leur production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7C39F64-09CB-9F6B-A01E-7D1817DD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43"/>
          <a:stretch/>
        </p:blipFill>
        <p:spPr>
          <a:xfrm>
            <a:off x="222208" y="2327492"/>
            <a:ext cx="4712856" cy="44516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BEB1F3-C2BE-F402-398D-BD33FE0F203F}"/>
              </a:ext>
            </a:extLst>
          </p:cNvPr>
          <p:cNvSpPr txBox="1"/>
          <p:nvPr/>
        </p:nvSpPr>
        <p:spPr>
          <a:xfrm>
            <a:off x="5139173" y="3874355"/>
            <a:ext cx="3707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err="1"/>
              <a:t>Méthode</a:t>
            </a:r>
            <a:r>
              <a:rPr lang="en-AU" dirty="0"/>
              <a:t> de </a:t>
            </a:r>
            <a:r>
              <a:rPr lang="en-AU" dirty="0" err="1"/>
              <a:t>classement</a:t>
            </a:r>
            <a:r>
              <a:rPr lang="en-AU" dirty="0"/>
              <a:t> des colonies </a:t>
            </a:r>
          </a:p>
          <a:p>
            <a:pPr algn="ctr"/>
            <a:r>
              <a:rPr lang="en-AU" dirty="0" err="1"/>
              <a:t>en</a:t>
            </a:r>
            <a:r>
              <a:rPr lang="en-AU" dirty="0"/>
              <a:t> </a:t>
            </a:r>
            <a:r>
              <a:rPr lang="en-AU" dirty="0" err="1"/>
              <a:t>fonction</a:t>
            </a:r>
            <a:r>
              <a:rPr lang="en-AU" dirty="0"/>
              <a:t> d’un </a:t>
            </a:r>
            <a:r>
              <a:rPr lang="en-AU" dirty="0" err="1"/>
              <a:t>compromis</a:t>
            </a:r>
            <a:r>
              <a:rPr lang="en-AU" dirty="0"/>
              <a:t> </a:t>
            </a:r>
          </a:p>
          <a:p>
            <a:pPr algn="ctr"/>
            <a:r>
              <a:rPr lang="en-AU" dirty="0"/>
              <a:t>entre les </a:t>
            </a:r>
            <a:r>
              <a:rPr lang="en-AU" dirty="0" err="1"/>
              <a:t>critères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666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219983"/>
            <a:ext cx="41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protocole </a:t>
            </a:r>
            <a:r>
              <a:rPr lang="fr-FR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Melior’api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63185"/>
            <a:ext cx="903649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Deux points clés : 	Traitement de fin de saison tardif (biotechnique)</a:t>
            </a:r>
          </a:p>
          <a:p>
            <a:pPr lvl="6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Renouvellement annuel de toutes les reines	</a:t>
            </a:r>
          </a:p>
          <a:p>
            <a:pPr lvl="6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(Différentes modalités de gestion de la voie mâle)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158FE0C-4265-BCE5-DD6E-2C3E36150F68}"/>
              </a:ext>
            </a:extLst>
          </p:cNvPr>
          <p:cNvCxnSpPr>
            <a:cxnSpLocks/>
          </p:cNvCxnSpPr>
          <p:nvPr/>
        </p:nvCxnSpPr>
        <p:spPr>
          <a:xfrm>
            <a:off x="341028" y="2951263"/>
            <a:ext cx="86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DAE2CC2-8272-8C21-4AA5-754FDF5A69B0}"/>
              </a:ext>
            </a:extLst>
          </p:cNvPr>
          <p:cNvCxnSpPr>
            <a:cxnSpLocks/>
          </p:cNvCxnSpPr>
          <p:nvPr/>
        </p:nvCxnSpPr>
        <p:spPr>
          <a:xfrm>
            <a:off x="3083795" y="2517100"/>
            <a:ext cx="0" cy="431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47ACD37-38D7-C24C-6CBD-85755DE21834}"/>
              </a:ext>
            </a:extLst>
          </p:cNvPr>
          <p:cNvCxnSpPr>
            <a:cxnSpLocks/>
          </p:cNvCxnSpPr>
          <p:nvPr/>
        </p:nvCxnSpPr>
        <p:spPr>
          <a:xfrm>
            <a:off x="5650802" y="2602966"/>
            <a:ext cx="0" cy="312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3EA68E9-FA22-AC85-8B90-808F436B5ED1}"/>
              </a:ext>
            </a:extLst>
          </p:cNvPr>
          <p:cNvCxnSpPr>
            <a:cxnSpLocks/>
          </p:cNvCxnSpPr>
          <p:nvPr/>
        </p:nvCxnSpPr>
        <p:spPr>
          <a:xfrm>
            <a:off x="8208146" y="2602966"/>
            <a:ext cx="0" cy="300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3868806-3C23-17C2-0A07-BED44E120F32}"/>
              </a:ext>
            </a:extLst>
          </p:cNvPr>
          <p:cNvSpPr txBox="1"/>
          <p:nvPr/>
        </p:nvSpPr>
        <p:spPr>
          <a:xfrm>
            <a:off x="1245813" y="25181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27225F-D0A8-4DD4-A449-A931F191C6D9}"/>
              </a:ext>
            </a:extLst>
          </p:cNvPr>
          <p:cNvSpPr txBox="1"/>
          <p:nvPr/>
        </p:nvSpPr>
        <p:spPr>
          <a:xfrm>
            <a:off x="4036096" y="25171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4BEF40-E73D-1991-27E2-451377FE21AF}"/>
              </a:ext>
            </a:extLst>
          </p:cNvPr>
          <p:cNvSpPr txBox="1"/>
          <p:nvPr/>
        </p:nvSpPr>
        <p:spPr>
          <a:xfrm>
            <a:off x="6603103" y="25171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889845-C869-AE1B-FC6D-83235979BC4E}"/>
              </a:ext>
            </a:extLst>
          </p:cNvPr>
          <p:cNvSpPr txBox="1"/>
          <p:nvPr/>
        </p:nvSpPr>
        <p:spPr>
          <a:xfrm>
            <a:off x="8294554" y="25176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3093A-F1AE-1485-145F-E2D915238B61}"/>
              </a:ext>
            </a:extLst>
          </p:cNvPr>
          <p:cNvSpPr/>
          <p:nvPr/>
        </p:nvSpPr>
        <p:spPr>
          <a:xfrm>
            <a:off x="527294" y="3130286"/>
            <a:ext cx="1425721" cy="4208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Ruches prod </a:t>
            </a:r>
          </a:p>
          <a:p>
            <a:pPr algn="ctr"/>
            <a:r>
              <a:rPr lang="en-AU" sz="1200" dirty="0">
                <a:solidFill>
                  <a:schemeClr val="tx1"/>
                </a:solidFill>
              </a:rPr>
              <a:t>(60, ⨢</a:t>
            </a:r>
            <a:r>
              <a:rPr lang="en-AU" sz="1200" baseline="-25000" dirty="0">
                <a:solidFill>
                  <a:schemeClr val="tx1"/>
                </a:solidFill>
              </a:rPr>
              <a:t>2023</a:t>
            </a:r>
            <a:r>
              <a:rPr lang="en-AU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7289F-81B1-704F-3C16-6D141A4EBAF4}"/>
              </a:ext>
            </a:extLst>
          </p:cNvPr>
          <p:cNvSpPr/>
          <p:nvPr/>
        </p:nvSpPr>
        <p:spPr>
          <a:xfrm>
            <a:off x="2020190" y="2990572"/>
            <a:ext cx="1425722" cy="3552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 (30 col, ⨢</a:t>
            </a:r>
            <a:r>
              <a:rPr lang="en-AU" sz="1200" baseline="-25000" dirty="0">
                <a:solidFill>
                  <a:schemeClr val="tx1"/>
                </a:solidFill>
              </a:rPr>
              <a:t>2023</a:t>
            </a:r>
            <a:r>
              <a:rPr lang="en-AU" sz="1200" dirty="0">
                <a:solidFill>
                  <a:schemeClr val="tx1"/>
                </a:solidFill>
              </a:rPr>
              <a:t>) 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CCB822-3988-A808-0D32-28399D5A3F04}"/>
              </a:ext>
            </a:extLst>
          </p:cNvPr>
          <p:cNvSpPr/>
          <p:nvPr/>
        </p:nvSpPr>
        <p:spPr>
          <a:xfrm>
            <a:off x="3635026" y="3748811"/>
            <a:ext cx="649695" cy="35525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45 </a:t>
            </a:r>
            <a:r>
              <a:rPr lang="en-AU" sz="1200" dirty="0" err="1">
                <a:solidFill>
                  <a:schemeClr val="tx1"/>
                </a:solidFill>
              </a:rPr>
              <a:t>ess</a:t>
            </a:r>
            <a:endParaRPr lang="en-AU" sz="1200" dirty="0">
              <a:solidFill>
                <a:schemeClr val="tx1"/>
              </a:solidFill>
            </a:endParaRPr>
          </a:p>
        </p:txBody>
      </p: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B4EF3796-2142-DC75-2F57-7FA605883E98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3445912" y="3168201"/>
            <a:ext cx="189114" cy="7582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0AF20-2BA5-A5F8-2624-24487957A8CE}"/>
              </a:ext>
            </a:extLst>
          </p:cNvPr>
          <p:cNvSpPr/>
          <p:nvPr/>
        </p:nvSpPr>
        <p:spPr>
          <a:xfrm>
            <a:off x="4284720" y="3748810"/>
            <a:ext cx="1827848" cy="3552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Ruches prod (30, ⨢</a:t>
            </a:r>
            <a:r>
              <a:rPr lang="en-AU" sz="1200" baseline="-25000" dirty="0">
                <a:solidFill>
                  <a:schemeClr val="tx1"/>
                </a:solidFill>
              </a:rPr>
              <a:t>2025</a:t>
            </a:r>
            <a:r>
              <a:rPr lang="en-AU" sz="1200" dirty="0">
                <a:solidFill>
                  <a:schemeClr val="tx1"/>
                </a:solidFill>
              </a:rPr>
              <a:t>) V</a:t>
            </a:r>
          </a:p>
        </p:txBody>
      </p:sp>
      <p:sp>
        <p:nvSpPr>
          <p:cNvPr id="17" name="Parenthèse fermante 16">
            <a:extLst>
              <a:ext uri="{FF2B5EF4-FFF2-40B4-BE49-F238E27FC236}">
                <a16:creationId xmlns:a16="http://schemas.microsoft.com/office/drawing/2014/main" id="{42D95C23-4E72-8EDE-8761-2DA445423738}"/>
              </a:ext>
            </a:extLst>
          </p:cNvPr>
          <p:cNvSpPr/>
          <p:nvPr/>
        </p:nvSpPr>
        <p:spPr>
          <a:xfrm rot="5400000">
            <a:off x="5102553" y="5029964"/>
            <a:ext cx="192180" cy="1827849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4318D8-4805-1182-D9D7-B1E726D69619}"/>
              </a:ext>
            </a:extLst>
          </p:cNvPr>
          <p:cNvSpPr txBox="1"/>
          <p:nvPr/>
        </p:nvSpPr>
        <p:spPr>
          <a:xfrm>
            <a:off x="4577321" y="6118620"/>
            <a:ext cx="1317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Perf 2025</a:t>
            </a:r>
          </a:p>
        </p:txBody>
      </p:sp>
      <p:sp>
        <p:nvSpPr>
          <p:cNvPr id="19" name="Parenthèse fermante 18">
            <a:extLst>
              <a:ext uri="{FF2B5EF4-FFF2-40B4-BE49-F238E27FC236}">
                <a16:creationId xmlns:a16="http://schemas.microsoft.com/office/drawing/2014/main" id="{0A7C8356-B7E3-EFE5-3847-1B1F00358CFE}"/>
              </a:ext>
            </a:extLst>
          </p:cNvPr>
          <p:cNvSpPr/>
          <p:nvPr/>
        </p:nvSpPr>
        <p:spPr>
          <a:xfrm rot="5400000">
            <a:off x="2001779" y="4568635"/>
            <a:ext cx="146425" cy="2741835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86C19E-7928-6B0F-544B-4D1DDA1B5F78}"/>
              </a:ext>
            </a:extLst>
          </p:cNvPr>
          <p:cNvSpPr txBox="1"/>
          <p:nvPr/>
        </p:nvSpPr>
        <p:spPr>
          <a:xfrm>
            <a:off x="1367705" y="6049690"/>
            <a:ext cx="1525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Perf 2024 = E initial</a:t>
            </a:r>
          </a:p>
        </p:txBody>
      </p:sp>
      <p:sp>
        <p:nvSpPr>
          <p:cNvPr id="22" name="Parenthèse fermante 21">
            <a:extLst>
              <a:ext uri="{FF2B5EF4-FFF2-40B4-BE49-F238E27FC236}">
                <a16:creationId xmlns:a16="http://schemas.microsoft.com/office/drawing/2014/main" id="{D63E71DD-4920-123D-F396-98C80A5AB78F}"/>
              </a:ext>
            </a:extLst>
          </p:cNvPr>
          <p:cNvSpPr/>
          <p:nvPr/>
        </p:nvSpPr>
        <p:spPr>
          <a:xfrm rot="5400000">
            <a:off x="7831599" y="5064615"/>
            <a:ext cx="192178" cy="1704118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C91F069-B4EC-2A04-8E58-45B8B72451BD}"/>
              </a:ext>
            </a:extLst>
          </p:cNvPr>
          <p:cNvSpPr txBox="1"/>
          <p:nvPr/>
        </p:nvSpPr>
        <p:spPr>
          <a:xfrm>
            <a:off x="7240321" y="6118620"/>
            <a:ext cx="144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Perf 2026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31E5-C4E5-2A48-8D36-370B9231B891}"/>
              </a:ext>
            </a:extLst>
          </p:cNvPr>
          <p:cNvSpPr/>
          <p:nvPr/>
        </p:nvSpPr>
        <p:spPr>
          <a:xfrm>
            <a:off x="2020189" y="3379250"/>
            <a:ext cx="1425721" cy="3552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(30 col, ⨢</a:t>
            </a:r>
            <a:r>
              <a:rPr lang="en-AU" sz="1200" baseline="-25000" dirty="0">
                <a:solidFill>
                  <a:schemeClr val="tx1"/>
                </a:solidFill>
              </a:rPr>
              <a:t>2023</a:t>
            </a:r>
            <a:r>
              <a:rPr lang="en-AU" sz="1200" dirty="0">
                <a:solidFill>
                  <a:schemeClr val="tx1"/>
                </a:solidFill>
              </a:rPr>
              <a:t>) C</a:t>
            </a:r>
          </a:p>
        </p:txBody>
      </p:sp>
      <p:sp>
        <p:nvSpPr>
          <p:cNvPr id="25" name="Éclair 24">
            <a:extLst>
              <a:ext uri="{FF2B5EF4-FFF2-40B4-BE49-F238E27FC236}">
                <a16:creationId xmlns:a16="http://schemas.microsoft.com/office/drawing/2014/main" id="{2E199823-0BC3-9A80-B483-B599DB8AFE29}"/>
              </a:ext>
            </a:extLst>
          </p:cNvPr>
          <p:cNvSpPr/>
          <p:nvPr/>
        </p:nvSpPr>
        <p:spPr>
          <a:xfrm rot="13260478">
            <a:off x="2917495" y="3750068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Éclair 25">
            <a:extLst>
              <a:ext uri="{FF2B5EF4-FFF2-40B4-BE49-F238E27FC236}">
                <a16:creationId xmlns:a16="http://schemas.microsoft.com/office/drawing/2014/main" id="{EA976546-1044-1E48-F8CA-20F3AAF1AB80}"/>
              </a:ext>
            </a:extLst>
          </p:cNvPr>
          <p:cNvSpPr/>
          <p:nvPr/>
        </p:nvSpPr>
        <p:spPr>
          <a:xfrm rot="2061084">
            <a:off x="2515623" y="2609804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Éclair 26">
            <a:extLst>
              <a:ext uri="{FF2B5EF4-FFF2-40B4-BE49-F238E27FC236}">
                <a16:creationId xmlns:a16="http://schemas.microsoft.com/office/drawing/2014/main" id="{B9CE40A1-4203-CB8C-4643-5059F4DEF2A6}"/>
              </a:ext>
            </a:extLst>
          </p:cNvPr>
          <p:cNvSpPr/>
          <p:nvPr/>
        </p:nvSpPr>
        <p:spPr>
          <a:xfrm rot="2061084">
            <a:off x="3036937" y="2608623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Éclair 27">
            <a:extLst>
              <a:ext uri="{FF2B5EF4-FFF2-40B4-BE49-F238E27FC236}">
                <a16:creationId xmlns:a16="http://schemas.microsoft.com/office/drawing/2014/main" id="{E4CC0A15-9D99-931A-2A50-B03BD18BB0C4}"/>
              </a:ext>
            </a:extLst>
          </p:cNvPr>
          <p:cNvSpPr/>
          <p:nvPr/>
        </p:nvSpPr>
        <p:spPr>
          <a:xfrm rot="13260478">
            <a:off x="1883942" y="3758100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47B6A9-293D-FA1E-AB5A-2515E62CEFE7}"/>
              </a:ext>
            </a:extLst>
          </p:cNvPr>
          <p:cNvSpPr/>
          <p:nvPr/>
        </p:nvSpPr>
        <p:spPr>
          <a:xfrm>
            <a:off x="3635025" y="4136696"/>
            <a:ext cx="649695" cy="35525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45 </a:t>
            </a:r>
            <a:r>
              <a:rPr lang="en-AU" sz="1200" dirty="0" err="1">
                <a:solidFill>
                  <a:schemeClr val="tx1"/>
                </a:solidFill>
              </a:rPr>
              <a:t>ess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52C138-16D4-0696-22B9-B46816B0167C}"/>
              </a:ext>
            </a:extLst>
          </p:cNvPr>
          <p:cNvSpPr/>
          <p:nvPr/>
        </p:nvSpPr>
        <p:spPr>
          <a:xfrm>
            <a:off x="4284720" y="4137511"/>
            <a:ext cx="1827848" cy="3552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Ruches prod (30, ⨢</a:t>
            </a:r>
            <a:r>
              <a:rPr lang="en-AU" sz="1200" baseline="-25000" dirty="0">
                <a:solidFill>
                  <a:schemeClr val="tx1"/>
                </a:solidFill>
              </a:rPr>
              <a:t>2025</a:t>
            </a:r>
            <a:r>
              <a:rPr lang="en-AU" sz="1200" dirty="0">
                <a:solidFill>
                  <a:schemeClr val="tx1"/>
                </a:solidFill>
              </a:rPr>
              <a:t>) C</a:t>
            </a:r>
          </a:p>
        </p:txBody>
      </p:sp>
      <p:cxnSp>
        <p:nvCxnSpPr>
          <p:cNvPr id="31" name="Connecteur en angle 30">
            <a:extLst>
              <a:ext uri="{FF2B5EF4-FFF2-40B4-BE49-F238E27FC236}">
                <a16:creationId xmlns:a16="http://schemas.microsoft.com/office/drawing/2014/main" id="{82927A30-9CA9-8B3C-7688-5FDCBD847A36}"/>
              </a:ext>
            </a:extLst>
          </p:cNvPr>
          <p:cNvCxnSpPr>
            <a:cxnSpLocks/>
          </p:cNvCxnSpPr>
          <p:nvPr/>
        </p:nvCxnSpPr>
        <p:spPr>
          <a:xfrm>
            <a:off x="3445910" y="3568230"/>
            <a:ext cx="189114" cy="758239"/>
          </a:xfrm>
          <a:prstGeom prst="bentConnector3">
            <a:avLst>
              <a:gd name="adj1" fmla="val 22836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697D85C-DFD8-8158-5135-2C336AE5C947}"/>
              </a:ext>
            </a:extLst>
          </p:cNvPr>
          <p:cNvSpPr/>
          <p:nvPr/>
        </p:nvSpPr>
        <p:spPr>
          <a:xfrm>
            <a:off x="6302205" y="4505924"/>
            <a:ext cx="649695" cy="35525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45 </a:t>
            </a:r>
            <a:r>
              <a:rPr lang="en-AU" sz="1200" dirty="0" err="1">
                <a:solidFill>
                  <a:schemeClr val="tx1"/>
                </a:solidFill>
              </a:rPr>
              <a:t>ess</a:t>
            </a:r>
            <a:endParaRPr lang="en-AU" sz="1200" dirty="0">
              <a:solidFill>
                <a:schemeClr val="tx1"/>
              </a:solidFill>
            </a:endParaRPr>
          </a:p>
        </p:txBody>
      </p:sp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14EF69CE-8EC4-DA59-47E3-F912B7B4B0E2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113091" y="3925314"/>
            <a:ext cx="189114" cy="7582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31A7674-59C8-9C4E-B050-DC318B05DB3D}"/>
              </a:ext>
            </a:extLst>
          </p:cNvPr>
          <p:cNvSpPr/>
          <p:nvPr/>
        </p:nvSpPr>
        <p:spPr>
          <a:xfrm>
            <a:off x="6951899" y="4505923"/>
            <a:ext cx="1827848" cy="3552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Ruches prod (30, ⨢</a:t>
            </a:r>
            <a:r>
              <a:rPr lang="en-AU" sz="1200" baseline="-25000" dirty="0">
                <a:solidFill>
                  <a:schemeClr val="tx1"/>
                </a:solidFill>
              </a:rPr>
              <a:t>2026</a:t>
            </a:r>
            <a:r>
              <a:rPr lang="en-AU" sz="1200" dirty="0">
                <a:solidFill>
                  <a:schemeClr val="tx1"/>
                </a:solidFill>
              </a:rPr>
              <a:t>) V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8C4E83-561A-26E9-10E6-29FF9CB61EEF}"/>
              </a:ext>
            </a:extLst>
          </p:cNvPr>
          <p:cNvSpPr/>
          <p:nvPr/>
        </p:nvSpPr>
        <p:spPr>
          <a:xfrm>
            <a:off x="6302204" y="4893809"/>
            <a:ext cx="649695" cy="35525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45 </a:t>
            </a:r>
            <a:r>
              <a:rPr lang="en-AU" sz="1200" dirty="0" err="1">
                <a:solidFill>
                  <a:schemeClr val="tx1"/>
                </a:solidFill>
              </a:rPr>
              <a:t>ess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36A652-1FAC-E465-CD3B-66528C88646C}"/>
              </a:ext>
            </a:extLst>
          </p:cNvPr>
          <p:cNvSpPr/>
          <p:nvPr/>
        </p:nvSpPr>
        <p:spPr>
          <a:xfrm>
            <a:off x="6951899" y="4894624"/>
            <a:ext cx="1827848" cy="3552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Ruches prod (30, ⨢</a:t>
            </a:r>
            <a:r>
              <a:rPr lang="en-AU" sz="1200" baseline="-25000" dirty="0">
                <a:solidFill>
                  <a:schemeClr val="tx1"/>
                </a:solidFill>
              </a:rPr>
              <a:t>2026</a:t>
            </a:r>
            <a:r>
              <a:rPr lang="en-AU" sz="1200" dirty="0">
                <a:solidFill>
                  <a:schemeClr val="tx1"/>
                </a:solidFill>
              </a:rPr>
              <a:t>) C</a:t>
            </a:r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526E973D-2B2A-AF64-9E78-4144D7E9E4D7}"/>
              </a:ext>
            </a:extLst>
          </p:cNvPr>
          <p:cNvCxnSpPr>
            <a:cxnSpLocks/>
          </p:cNvCxnSpPr>
          <p:nvPr/>
        </p:nvCxnSpPr>
        <p:spPr>
          <a:xfrm>
            <a:off x="6113089" y="4325343"/>
            <a:ext cx="189114" cy="758239"/>
          </a:xfrm>
          <a:prstGeom prst="bentConnector3">
            <a:avLst>
              <a:gd name="adj1" fmla="val 22836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Éclair 37">
            <a:extLst>
              <a:ext uri="{FF2B5EF4-FFF2-40B4-BE49-F238E27FC236}">
                <a16:creationId xmlns:a16="http://schemas.microsoft.com/office/drawing/2014/main" id="{8D759873-0934-9FBF-6A4A-E79FBB5B9CC1}"/>
              </a:ext>
            </a:extLst>
          </p:cNvPr>
          <p:cNvSpPr/>
          <p:nvPr/>
        </p:nvSpPr>
        <p:spPr>
          <a:xfrm rot="13260478">
            <a:off x="5548274" y="4493957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Éclair 38">
            <a:extLst>
              <a:ext uri="{FF2B5EF4-FFF2-40B4-BE49-F238E27FC236}">
                <a16:creationId xmlns:a16="http://schemas.microsoft.com/office/drawing/2014/main" id="{8AB3AE68-74F1-56C4-01EA-189B00D5E9F8}"/>
              </a:ext>
            </a:extLst>
          </p:cNvPr>
          <p:cNvSpPr/>
          <p:nvPr/>
        </p:nvSpPr>
        <p:spPr>
          <a:xfrm rot="13260478">
            <a:off x="4615737" y="4492505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Éclair 39">
            <a:extLst>
              <a:ext uri="{FF2B5EF4-FFF2-40B4-BE49-F238E27FC236}">
                <a16:creationId xmlns:a16="http://schemas.microsoft.com/office/drawing/2014/main" id="{C3947C77-BA7D-A56B-1C79-2623B93D6822}"/>
              </a:ext>
            </a:extLst>
          </p:cNvPr>
          <p:cNvSpPr/>
          <p:nvPr/>
        </p:nvSpPr>
        <p:spPr>
          <a:xfrm rot="2061084">
            <a:off x="5139308" y="3356833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Éclair 40">
            <a:extLst>
              <a:ext uri="{FF2B5EF4-FFF2-40B4-BE49-F238E27FC236}">
                <a16:creationId xmlns:a16="http://schemas.microsoft.com/office/drawing/2014/main" id="{0E653577-2B44-5481-C67C-1EE9A5D244FB}"/>
              </a:ext>
            </a:extLst>
          </p:cNvPr>
          <p:cNvSpPr/>
          <p:nvPr/>
        </p:nvSpPr>
        <p:spPr>
          <a:xfrm rot="2061084">
            <a:off x="5660622" y="3355652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Éclair 41">
            <a:extLst>
              <a:ext uri="{FF2B5EF4-FFF2-40B4-BE49-F238E27FC236}">
                <a16:creationId xmlns:a16="http://schemas.microsoft.com/office/drawing/2014/main" id="{F69C5841-7247-65B1-7915-7139CED74B7C}"/>
              </a:ext>
            </a:extLst>
          </p:cNvPr>
          <p:cNvSpPr/>
          <p:nvPr/>
        </p:nvSpPr>
        <p:spPr>
          <a:xfrm rot="2061084">
            <a:off x="7682509" y="4105388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Éclair 42">
            <a:extLst>
              <a:ext uri="{FF2B5EF4-FFF2-40B4-BE49-F238E27FC236}">
                <a16:creationId xmlns:a16="http://schemas.microsoft.com/office/drawing/2014/main" id="{E0F90227-9B29-0E4B-72CC-3660200C9FA0}"/>
              </a:ext>
            </a:extLst>
          </p:cNvPr>
          <p:cNvSpPr/>
          <p:nvPr/>
        </p:nvSpPr>
        <p:spPr>
          <a:xfrm rot="2061084">
            <a:off x="8203823" y="4104207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Éclair 44">
            <a:extLst>
              <a:ext uri="{FF2B5EF4-FFF2-40B4-BE49-F238E27FC236}">
                <a16:creationId xmlns:a16="http://schemas.microsoft.com/office/drawing/2014/main" id="{37C26878-3E14-AD8F-5A80-BC001328DA43}"/>
              </a:ext>
            </a:extLst>
          </p:cNvPr>
          <p:cNvSpPr/>
          <p:nvPr/>
        </p:nvSpPr>
        <p:spPr>
          <a:xfrm rot="13260478">
            <a:off x="8063847" y="5283222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Éclair 45">
            <a:extLst>
              <a:ext uri="{FF2B5EF4-FFF2-40B4-BE49-F238E27FC236}">
                <a16:creationId xmlns:a16="http://schemas.microsoft.com/office/drawing/2014/main" id="{12CDB2A1-9A58-5EE0-E5A2-1D9852EFC83E}"/>
              </a:ext>
            </a:extLst>
          </p:cNvPr>
          <p:cNvSpPr/>
          <p:nvPr/>
        </p:nvSpPr>
        <p:spPr>
          <a:xfrm rot="13260478">
            <a:off x="7131310" y="5281770"/>
            <a:ext cx="138148" cy="382089"/>
          </a:xfrm>
          <a:prstGeom prst="lightningBol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ZoneTexte 12">
            <a:extLst>
              <a:ext uri="{FF2B5EF4-FFF2-40B4-BE49-F238E27FC236}">
                <a16:creationId xmlns:a16="http://schemas.microsoft.com/office/drawing/2014/main" id="{F3698002-2A40-6EF9-B3F4-093F481B6DDC}"/>
              </a:ext>
            </a:extLst>
          </p:cNvPr>
          <p:cNvSpPr txBox="1"/>
          <p:nvPr/>
        </p:nvSpPr>
        <p:spPr>
          <a:xfrm>
            <a:off x="107504" y="6142808"/>
            <a:ext cx="903649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8 ruchers (4 en France, 4 en Italie) : </a:t>
            </a:r>
            <a:r>
              <a:rPr lang="fr-FR" dirty="0">
                <a:solidFill>
                  <a:srgbClr val="000000"/>
                </a:solidFill>
              </a:rPr>
              <a:t>renouvellement au printemps (FR) ou été (IT)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 animBg="1"/>
      <p:bldP spid="20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224214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 critères mesurés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631486" y="1572643"/>
            <a:ext cx="9036496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r>
              <a:rPr lang="fr-FR" sz="2000" dirty="0" err="1">
                <a:solidFill>
                  <a:srgbClr val="000000"/>
                </a:solidFill>
              </a:rPr>
              <a:t>Strucure</a:t>
            </a:r>
            <a:r>
              <a:rPr lang="fr-FR" sz="2000" dirty="0">
                <a:solidFill>
                  <a:srgbClr val="000000"/>
                </a:solidFill>
              </a:rPr>
              <a:t> des populations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(Abeilles, couvain : </a:t>
            </a:r>
            <a:r>
              <a:rPr lang="fr-FR" dirty="0" err="1">
                <a:solidFill>
                  <a:srgbClr val="000000"/>
                </a:solidFill>
              </a:rPr>
              <a:t>Coleval</a:t>
            </a:r>
            <a:r>
              <a:rPr lang="fr-FR" dirty="0">
                <a:solidFill>
                  <a:srgbClr val="000000"/>
                </a:solidFill>
              </a:rPr>
              <a:t>)</a:t>
            </a:r>
            <a:r>
              <a:rPr lang="fr-FR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2">
            <a:extLst>
              <a:ext uri="{FF2B5EF4-FFF2-40B4-BE49-F238E27FC236}">
                <a16:creationId xmlns:a16="http://schemas.microsoft.com/office/drawing/2014/main" id="{5802540B-7459-F94F-6A5E-0F2DCC03947F}"/>
              </a:ext>
            </a:extLst>
          </p:cNvPr>
          <p:cNvSpPr txBox="1"/>
          <p:nvPr/>
        </p:nvSpPr>
        <p:spPr>
          <a:xfrm>
            <a:off x="631486" y="2732409"/>
            <a:ext cx="903649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Charge en varroa</a:t>
            </a:r>
          </a:p>
        </p:txBody>
      </p:sp>
      <p:sp>
        <p:nvSpPr>
          <p:cNvPr id="4" name="ZoneTexte 12">
            <a:extLst>
              <a:ext uri="{FF2B5EF4-FFF2-40B4-BE49-F238E27FC236}">
                <a16:creationId xmlns:a16="http://schemas.microsoft.com/office/drawing/2014/main" id="{2FB143F4-4CBD-4D80-2E83-5662A220FB95}"/>
              </a:ext>
            </a:extLst>
          </p:cNvPr>
          <p:cNvSpPr txBox="1"/>
          <p:nvPr/>
        </p:nvSpPr>
        <p:spPr>
          <a:xfrm>
            <a:off x="631486" y="3697412"/>
            <a:ext cx="903649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Charge en virus</a:t>
            </a:r>
          </a:p>
        </p:txBody>
      </p:sp>
      <p:sp>
        <p:nvSpPr>
          <p:cNvPr id="5" name="ZoneTexte 12">
            <a:extLst>
              <a:ext uri="{FF2B5EF4-FFF2-40B4-BE49-F238E27FC236}">
                <a16:creationId xmlns:a16="http://schemas.microsoft.com/office/drawing/2014/main" id="{016557B1-729B-4C5F-BFCE-F672D110D57E}"/>
              </a:ext>
            </a:extLst>
          </p:cNvPr>
          <p:cNvSpPr txBox="1"/>
          <p:nvPr/>
        </p:nvSpPr>
        <p:spPr>
          <a:xfrm>
            <a:off x="631486" y="2313216"/>
            <a:ext cx="903649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Production</a:t>
            </a:r>
          </a:p>
        </p:txBody>
      </p:sp>
      <p:sp>
        <p:nvSpPr>
          <p:cNvPr id="6" name="ZoneTexte 12">
            <a:extLst>
              <a:ext uri="{FF2B5EF4-FFF2-40B4-BE49-F238E27FC236}">
                <a16:creationId xmlns:a16="http://schemas.microsoft.com/office/drawing/2014/main" id="{AB03F40C-2859-D384-D223-DEFD31BFB47C}"/>
              </a:ext>
            </a:extLst>
          </p:cNvPr>
          <p:cNvSpPr txBox="1"/>
          <p:nvPr/>
        </p:nvSpPr>
        <p:spPr>
          <a:xfrm>
            <a:off x="631486" y="3182424"/>
            <a:ext cx="903649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Comportement hygiénique</a:t>
            </a:r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609A236E-1757-BE31-5A3F-E41982ABF4C4}"/>
              </a:ext>
            </a:extLst>
          </p:cNvPr>
          <p:cNvSpPr txBox="1"/>
          <p:nvPr/>
        </p:nvSpPr>
        <p:spPr>
          <a:xfrm>
            <a:off x="631486" y="4147427"/>
            <a:ext cx="903649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Autonomie alimentaire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6B1C0C-E306-A53C-4AE7-592EBFE15C25}"/>
              </a:ext>
            </a:extLst>
          </p:cNvPr>
          <p:cNvSpPr txBox="1"/>
          <p:nvPr/>
        </p:nvSpPr>
        <p:spPr>
          <a:xfrm>
            <a:off x="5684001" y="2812710"/>
            <a:ext cx="2617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dirty="0" err="1"/>
              <a:t>Traduction</a:t>
            </a:r>
            <a:r>
              <a:rPr lang="en-AU" sz="2000" dirty="0"/>
              <a:t> des </a:t>
            </a:r>
            <a:r>
              <a:rPr lang="en-AU" sz="2000" dirty="0" err="1"/>
              <a:t>critères</a:t>
            </a:r>
            <a:r>
              <a:rPr lang="en-AU" sz="2000" dirty="0"/>
              <a:t> </a:t>
            </a:r>
          </a:p>
          <a:p>
            <a:pPr algn="ctr"/>
            <a:r>
              <a:rPr lang="en-AU" sz="2000" dirty="0" err="1"/>
              <a:t>en</a:t>
            </a:r>
            <a:r>
              <a:rPr lang="en-AU" sz="2000" dirty="0"/>
              <a:t> </a:t>
            </a:r>
            <a:r>
              <a:rPr lang="en-AU" sz="2000" dirty="0" err="1"/>
              <a:t>mesures</a:t>
            </a:r>
            <a:r>
              <a:rPr lang="en-AU" sz="2000" dirty="0"/>
              <a:t> </a:t>
            </a:r>
            <a:r>
              <a:rPr lang="en-AU" sz="2000" dirty="0" err="1"/>
              <a:t>réalisables</a:t>
            </a:r>
            <a:r>
              <a:rPr lang="en-AU" sz="2000" dirty="0"/>
              <a:t> </a:t>
            </a:r>
          </a:p>
          <a:p>
            <a:pPr algn="ctr"/>
            <a:r>
              <a:rPr lang="en-AU" sz="2000" dirty="0"/>
              <a:t>par les </a:t>
            </a:r>
            <a:r>
              <a:rPr lang="en-AU" sz="2000" dirty="0" err="1"/>
              <a:t>apiculteurs</a:t>
            </a:r>
            <a:endParaRPr lang="en-AU" sz="2000" dirty="0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A6E80930-3B5D-32D0-30BD-CB2962E6CCBB}"/>
              </a:ext>
            </a:extLst>
          </p:cNvPr>
          <p:cNvSpPr/>
          <p:nvPr/>
        </p:nvSpPr>
        <p:spPr>
          <a:xfrm>
            <a:off x="4685016" y="1948429"/>
            <a:ext cx="289015" cy="2746862"/>
          </a:xfrm>
          <a:prstGeom prst="rightBrace">
            <a:avLst>
              <a:gd name="adj1" fmla="val 3160"/>
              <a:gd name="adj2" fmla="val 5031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CDE6711A-BFA6-B0A8-A6E2-62ED8E974942}"/>
              </a:ext>
            </a:extLst>
          </p:cNvPr>
          <p:cNvSpPr txBox="1"/>
          <p:nvPr/>
        </p:nvSpPr>
        <p:spPr>
          <a:xfrm>
            <a:off x="166768" y="5226633"/>
            <a:ext cx="903649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Une application pour guider le choix des meilleurs colonies	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Choix des paramètres qui correspondent à la stratégie de l’exploitation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Pondérer l’outil multicritères pour l’adapter à l’exploitation		</a:t>
            </a:r>
          </a:p>
        </p:txBody>
      </p:sp>
      <p:sp>
        <p:nvSpPr>
          <p:cNvPr id="12" name="ZoneTexte 12">
            <a:extLst>
              <a:ext uri="{FF2B5EF4-FFF2-40B4-BE49-F238E27FC236}">
                <a16:creationId xmlns:a16="http://schemas.microsoft.com/office/drawing/2014/main" id="{61F6CF2F-6C64-F56F-218C-C6574D70E926}"/>
              </a:ext>
            </a:extLst>
          </p:cNvPr>
          <p:cNvSpPr txBox="1"/>
          <p:nvPr/>
        </p:nvSpPr>
        <p:spPr>
          <a:xfrm>
            <a:off x="107504" y="1049427"/>
            <a:ext cx="903649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Une évaluation multicritères de la performance des colonies			</a:t>
            </a:r>
          </a:p>
        </p:txBody>
      </p:sp>
    </p:spTree>
    <p:extLst>
      <p:ext uri="{BB962C8B-B14F-4D97-AF65-F5344CB8AC3E}">
        <p14:creationId xmlns:p14="http://schemas.microsoft.com/office/powerpoint/2010/main" val="36878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224214"/>
            <a:ext cx="5038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Conditions de mise en place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1316010"/>
            <a:ext cx="9036496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Enquête technico-économique : bénéfices et contraintes liés à la pratique de cette nouvelle stratégie de renouvellement</a:t>
            </a:r>
          </a:p>
          <a:p>
            <a:pPr>
              <a:spcAft>
                <a:spcPts val="600"/>
              </a:spcAft>
            </a:pPr>
            <a:endParaRPr lang="fr-FR" sz="1000" dirty="0">
              <a:solidFill>
                <a:srgbClr val="000000"/>
              </a:solidFill>
            </a:endParaRPr>
          </a:p>
          <a:p>
            <a:pPr marL="941388" lvl="2"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Enquêtes auprès des apiculteurs FR/IT</a:t>
            </a:r>
          </a:p>
          <a:p>
            <a:pPr marL="941388" lvl="3">
              <a:spcAft>
                <a:spcPts val="600"/>
              </a:spcAft>
              <a:buFont typeface="Courier New" pitchFamily="49" charset="0"/>
              <a:buChar char="o"/>
            </a:pPr>
            <a:r>
              <a:rPr lang="fr-FR" dirty="0">
                <a:solidFill>
                  <a:srgbClr val="000000"/>
                </a:solidFill>
              </a:rPr>
              <a:t> Conditions pour gérer le rucher pilote</a:t>
            </a:r>
          </a:p>
          <a:p>
            <a:pPr marL="941388" lvl="3">
              <a:spcAft>
                <a:spcPts val="600"/>
              </a:spcAft>
              <a:buFont typeface="Courier New" pitchFamily="49" charset="0"/>
              <a:buChar char="o"/>
            </a:pPr>
            <a:r>
              <a:rPr lang="fr-FR" dirty="0">
                <a:solidFill>
                  <a:srgbClr val="000000"/>
                </a:solidFill>
              </a:rPr>
              <a:t> Adaptation du fonctionnement de l’exploitation</a:t>
            </a:r>
            <a:r>
              <a:rPr lang="fr-FR" sz="2000" dirty="0">
                <a:solidFill>
                  <a:srgbClr val="000000"/>
                </a:solidFill>
              </a:rPr>
              <a:t>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2">
            <a:extLst>
              <a:ext uri="{FF2B5EF4-FFF2-40B4-BE49-F238E27FC236}">
                <a16:creationId xmlns:a16="http://schemas.microsoft.com/office/drawing/2014/main" id="{E7DD86E4-2C77-1EBD-91C1-226D535549B0}"/>
              </a:ext>
            </a:extLst>
          </p:cNvPr>
          <p:cNvSpPr txBox="1"/>
          <p:nvPr/>
        </p:nvSpPr>
        <p:spPr>
          <a:xfrm>
            <a:off x="107504" y="4193752"/>
            <a:ext cx="9036496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Formation des apiculteurs</a:t>
            </a:r>
          </a:p>
          <a:p>
            <a:pPr>
              <a:spcAft>
                <a:spcPts val="600"/>
              </a:spcAft>
            </a:pPr>
            <a:endParaRPr lang="fr-FR" sz="1000" dirty="0">
              <a:solidFill>
                <a:srgbClr val="000000"/>
              </a:solidFill>
            </a:endParaRPr>
          </a:p>
          <a:p>
            <a:pPr lvl="2">
              <a:spcAft>
                <a:spcPts val="600"/>
              </a:spcAft>
              <a:buFont typeface="Courier New" pitchFamily="49" charset="0"/>
              <a:buChar char="o"/>
            </a:pPr>
            <a:r>
              <a:rPr lang="fr-FR" dirty="0">
                <a:solidFill>
                  <a:srgbClr val="000000"/>
                </a:solidFill>
              </a:rPr>
              <a:t> Réalisation de fiches techniques</a:t>
            </a:r>
          </a:p>
          <a:p>
            <a:pPr lvl="2">
              <a:spcAft>
                <a:spcPts val="600"/>
              </a:spcAft>
              <a:buFont typeface="Courier New" pitchFamily="49" charset="0"/>
              <a:buChar char="o"/>
            </a:pPr>
            <a:r>
              <a:rPr lang="fr-FR" dirty="0">
                <a:solidFill>
                  <a:srgbClr val="000000"/>
                </a:solidFill>
              </a:rPr>
              <a:t> Formation des apiculteurs du projet</a:t>
            </a:r>
          </a:p>
          <a:p>
            <a:pPr lvl="2">
              <a:spcAft>
                <a:spcPts val="600"/>
              </a:spcAft>
              <a:buFont typeface="Courier New" pitchFamily="49" charset="0"/>
              <a:buChar char="o"/>
            </a:pPr>
            <a:r>
              <a:rPr lang="fr-FR" dirty="0">
                <a:solidFill>
                  <a:srgbClr val="000000"/>
                </a:solidFill>
              </a:rPr>
              <a:t> Diffusion de la nouvelle technique</a:t>
            </a:r>
            <a:r>
              <a:rPr lang="fr-FR" sz="2000" dirty="0">
                <a:solidFill>
                  <a:srgbClr val="000000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62315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2" y="183085"/>
            <a:ext cx="448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MELIOR’API &amp; ALCOTRA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2">
            <a:extLst>
              <a:ext uri="{FF2B5EF4-FFF2-40B4-BE49-F238E27FC236}">
                <a16:creationId xmlns:a16="http://schemas.microsoft.com/office/drawing/2014/main" id="{F0F4CBD0-2FFD-1AB6-4A7C-4796A145CBEE}"/>
              </a:ext>
            </a:extLst>
          </p:cNvPr>
          <p:cNvSpPr txBox="1"/>
          <p:nvPr/>
        </p:nvSpPr>
        <p:spPr>
          <a:xfrm>
            <a:off x="331823" y="1143215"/>
            <a:ext cx="903649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b="1" dirty="0">
                <a:solidFill>
                  <a:srgbClr val="000000"/>
                </a:solidFill>
              </a:rPr>
              <a:t>MELIOR’API </a:t>
            </a:r>
            <a:r>
              <a:rPr lang="fr-FR" sz="2000" dirty="0">
                <a:solidFill>
                  <a:srgbClr val="000000"/>
                </a:solidFill>
              </a:rPr>
              <a:t>: une méthode pour améliorer la résistance au varroa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	à l’échelle de l’exploitation	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441625-D542-D7F3-51B4-62B9CBCD7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20" y="2750699"/>
            <a:ext cx="2414427" cy="13838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E2B774-5101-4884-21AD-A9FF92FA8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879" y="3043748"/>
            <a:ext cx="3021252" cy="13109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F0AB2B-6F48-4C91-E6FC-8606A1FE3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107" y="3651888"/>
            <a:ext cx="2977792" cy="16140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E6556F0-2259-E1A7-B9CA-069C45CBF7B1}"/>
              </a:ext>
            </a:extLst>
          </p:cNvPr>
          <p:cNvSpPr txBox="1"/>
          <p:nvPr/>
        </p:nvSpPr>
        <p:spPr>
          <a:xfrm>
            <a:off x="179421" y="5375215"/>
            <a:ext cx="206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Gérer Varroa par le </a:t>
            </a:r>
          </a:p>
          <a:p>
            <a:pPr algn="ctr"/>
            <a:r>
              <a:rPr lang="fr-FR" dirty="0"/>
              <a:t>contrôle du couvain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291DFB-9996-C2C4-0976-B93553A646E2}"/>
              </a:ext>
            </a:extLst>
          </p:cNvPr>
          <p:cNvSpPr txBox="1"/>
          <p:nvPr/>
        </p:nvSpPr>
        <p:spPr>
          <a:xfrm>
            <a:off x="2718927" y="5375215"/>
            <a:ext cx="3132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Maîtriser le traitement en hiver</a:t>
            </a:r>
          </a:p>
          <a:p>
            <a:pPr algn="ctr"/>
            <a:r>
              <a:rPr lang="fr-FR" dirty="0"/>
              <a:t>contre Varroa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D07ADA-AD63-7BC9-CE71-E5BF3FC4B193}"/>
              </a:ext>
            </a:extLst>
          </p:cNvPr>
          <p:cNvSpPr txBox="1"/>
          <p:nvPr/>
        </p:nvSpPr>
        <p:spPr>
          <a:xfrm>
            <a:off x="6324357" y="5413340"/>
            <a:ext cx="232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Améliorer la résistance</a:t>
            </a:r>
          </a:p>
          <a:p>
            <a:pPr algn="ctr"/>
            <a:r>
              <a:rPr lang="fr-FR" dirty="0"/>
              <a:t>à Varroa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63CCD2F-6360-9A9D-38E3-17A54B3A5A40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2247680" y="5698381"/>
            <a:ext cx="4712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1243090-E116-E6C9-E601-2677F17BC019}"/>
              </a:ext>
            </a:extLst>
          </p:cNvPr>
          <p:cNvCxnSpPr/>
          <p:nvPr/>
        </p:nvCxnSpPr>
        <p:spPr>
          <a:xfrm>
            <a:off x="5841923" y="5703168"/>
            <a:ext cx="4712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7628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6669</TotalTime>
  <Words>592</Words>
  <Application>Microsoft Macintosh PowerPoint</Application>
  <PresentationFormat>Affichage à l'écran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Tison</dc:creator>
  <cp:lastModifiedBy>F.Mondet</cp:lastModifiedBy>
  <cp:revision>320</cp:revision>
  <dcterms:created xsi:type="dcterms:W3CDTF">2018-11-05T10:02:09Z</dcterms:created>
  <dcterms:modified xsi:type="dcterms:W3CDTF">2024-01-10T21:31:57Z</dcterms:modified>
</cp:coreProperties>
</file>