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523" r:id="rId2"/>
    <p:sldId id="525" r:id="rId3"/>
    <p:sldId id="566" r:id="rId4"/>
    <p:sldId id="568" r:id="rId5"/>
    <p:sldId id="574" r:id="rId6"/>
    <p:sldId id="569" r:id="rId7"/>
    <p:sldId id="570" r:id="rId8"/>
    <p:sldId id="571" r:id="rId9"/>
    <p:sldId id="572" r:id="rId10"/>
    <p:sldId id="573" r:id="rId11"/>
    <p:sldId id="575" r:id="rId12"/>
    <p:sldId id="52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>
    <p:extLst/>
  </p:cmAuthor>
  <p:cmAuthor id="1" name="F.Mondet" initials="UdMO" lastIdx="10" clrIdx="0">
    <p:extLst/>
  </p:cmAuthor>
  <p:cmAuthor id="8" name="F.Mondet" initials="UdMO [8]" lastIdx="1" clrIdx="7">
    <p:extLst/>
  </p:cmAuthor>
  <p:cmAuthor id="2" name="F.Mondet" initials="UdMO [2]" lastIdx="1" clrIdx="1">
    <p:extLst/>
  </p:cmAuthor>
  <p:cmAuthor id="9" name="F.Mondet" initials="UdMO [9]" lastIdx="1" clrIdx="8">
    <p:extLst/>
  </p:cmAuthor>
  <p:cmAuthor id="3" name="F.Mondet" initials="UdMO [3]" lastIdx="1" clrIdx="2">
    <p:extLst/>
  </p:cmAuthor>
  <p:cmAuthor id="10" name="F.Mondet" initials="UdMO [10]" lastIdx="1" clrIdx="9">
    <p:extLst/>
  </p:cmAuthor>
  <p:cmAuthor id="4" name="F.Mondet" initials="UdMO [4]" lastIdx="1" clrIdx="3">
    <p:extLst/>
  </p:cmAuthor>
  <p:cmAuthor id="11" name="Lea Tison" initials="LT" lastIdx="2" clrIdx="10">
    <p:extLst/>
  </p:cmAuthor>
  <p:cmAuthor id="5" name="F.Mondet" initials="UdMO [5]" lastIdx="1" clrIdx="4">
    <p:extLst/>
  </p:cmAuthor>
  <p:cmAuthor id="6" name="F.Mondet" initials="UdMO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AA"/>
    <a:srgbClr val="FFFFFF"/>
    <a:srgbClr val="B9CDE5"/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6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1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2024-01-10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6894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365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12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892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938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358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483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393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347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909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85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2024-01-10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2024-01-10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2024-01-10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2024-01-10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2024-01-10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2024-01-10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2024-01-10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2024-01-10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2024-01-10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2024-01-10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2024-01-10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2024-01-10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emf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44706" y="1563113"/>
            <a:ext cx="7548283" cy="2056187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Résistance à varroa : le pin test, outil d’évaluation du comportement hygiénique des colonies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Coline Kouchner - ADAPI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64183" y="6426378"/>
            <a:ext cx="389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Pelleautier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: 11 janvier/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gennaio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2024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6913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Restitution finale /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Incontro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divulgativo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14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77" y="3832940"/>
            <a:ext cx="1503067" cy="15030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87" y="3826230"/>
            <a:ext cx="1503067" cy="15097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2" y="5722907"/>
            <a:ext cx="4121773" cy="3997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4" y="3885673"/>
            <a:ext cx="1205556" cy="15367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97" y="3240323"/>
            <a:ext cx="4633362" cy="3109229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2" y="1654742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487687" y="2329350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48D6EF88-41E5-43D8-96D1-06F4FF0CE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406" y="1456762"/>
            <a:ext cx="2379594" cy="1392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616205E-1654-411F-A620-8F747453F9B0}"/>
              </a:ext>
            </a:extLst>
          </p:cNvPr>
          <p:cNvSpPr txBox="1"/>
          <p:nvPr/>
        </p:nvSpPr>
        <p:spPr>
          <a:xfrm>
            <a:off x="114298" y="2892469"/>
            <a:ext cx="24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Piquage d’une zone de couvain au bon stade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CD551-7F9F-4230-AC59-F98DB2A84BBE}"/>
              </a:ext>
            </a:extLst>
          </p:cNvPr>
          <p:cNvSpPr txBox="1"/>
          <p:nvPr/>
        </p:nvSpPr>
        <p:spPr>
          <a:xfrm>
            <a:off x="3286406" y="2892469"/>
            <a:ext cx="25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Attente d’un nettoyage éventuel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241A7-CE79-438D-884C-698F0135358F}"/>
              </a:ext>
            </a:extLst>
          </p:cNvPr>
          <p:cNvSpPr txBox="1"/>
          <p:nvPr/>
        </p:nvSpPr>
        <p:spPr>
          <a:xfrm>
            <a:off x="6951217" y="2892469"/>
            <a:ext cx="18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Vérification du nettoyage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9CAD40-757F-494B-82CD-7E00AA791C6F}"/>
              </a:ext>
            </a:extLst>
          </p:cNvPr>
          <p:cNvCxnSpPr>
            <a:cxnSpLocks/>
          </p:cNvCxnSpPr>
          <p:nvPr/>
        </p:nvCxnSpPr>
        <p:spPr>
          <a:xfrm>
            <a:off x="2474259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0184E67-395F-4E93-9E5C-3B296705613E}"/>
              </a:ext>
            </a:extLst>
          </p:cNvPr>
          <p:cNvCxnSpPr>
            <a:cxnSpLocks/>
          </p:cNvCxnSpPr>
          <p:nvPr/>
        </p:nvCxnSpPr>
        <p:spPr>
          <a:xfrm>
            <a:off x="6085281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B3FDB10C-93C1-44C6-92F2-E344FF9A2E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064">
            <a:off x="6965696" y="959261"/>
            <a:ext cx="1450736" cy="226071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39B294-E98D-4C33-85C4-32D4C7228B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" y="1618292"/>
            <a:ext cx="2314769" cy="123075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DAE1F8F-82FC-4E67-93CC-83D661B5AFB8}"/>
              </a:ext>
            </a:extLst>
          </p:cNvPr>
          <p:cNvSpPr/>
          <p:nvPr/>
        </p:nvSpPr>
        <p:spPr>
          <a:xfrm>
            <a:off x="107505" y="1265712"/>
            <a:ext cx="5946432" cy="2544159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DD6D9CC-C800-4FBF-85D3-6205B997BE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83" y="4181644"/>
            <a:ext cx="5618374" cy="25452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DB5E99-3292-4580-B7A1-25DCAD129FEE}"/>
              </a:ext>
            </a:extLst>
          </p:cNvPr>
          <p:cNvSpPr/>
          <p:nvPr/>
        </p:nvSpPr>
        <p:spPr>
          <a:xfrm>
            <a:off x="1427832" y="4112420"/>
            <a:ext cx="5931452" cy="275734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3FF064F-44E4-43AC-912A-299919834F99}"/>
              </a:ext>
            </a:extLst>
          </p:cNvPr>
          <p:cNvGrpSpPr/>
          <p:nvPr/>
        </p:nvGrpSpPr>
        <p:grpSpPr>
          <a:xfrm rot="816039">
            <a:off x="6593564" y="2169775"/>
            <a:ext cx="911250" cy="1924501"/>
            <a:chOff x="1271730" y="2458256"/>
            <a:chExt cx="911250" cy="1924501"/>
          </a:xfrm>
        </p:grpSpPr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FAE64C40-E460-4DCA-8D78-8FD3246BF16F}"/>
                </a:ext>
              </a:extLst>
            </p:cNvPr>
            <p:cNvSpPr/>
            <p:nvPr/>
          </p:nvSpPr>
          <p:spPr>
            <a:xfrm>
              <a:off x="1599152" y="2458256"/>
              <a:ext cx="256407" cy="1685172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0A6F3EFE-E7DA-46A3-92FC-035A2C1F984F}"/>
                </a:ext>
              </a:extLst>
            </p:cNvPr>
            <p:cNvSpPr/>
            <p:nvPr/>
          </p:nvSpPr>
          <p:spPr>
            <a:xfrm rot="10800000">
              <a:off x="1271730" y="4118342"/>
              <a:ext cx="911250" cy="264415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2B8CED17-4531-4159-875D-1C5BA2F863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433" y="2914541"/>
            <a:ext cx="4015818" cy="283443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D1F5A00A-6960-484C-9609-E2BED5018D14}"/>
              </a:ext>
            </a:extLst>
          </p:cNvPr>
          <p:cNvGrpSpPr/>
          <p:nvPr/>
        </p:nvGrpSpPr>
        <p:grpSpPr>
          <a:xfrm>
            <a:off x="414479" y="3703150"/>
            <a:ext cx="4314023" cy="1923604"/>
            <a:chOff x="244150" y="3703150"/>
            <a:chExt cx="4314023" cy="1923604"/>
          </a:xfrm>
        </p:grpSpPr>
        <p:sp>
          <p:nvSpPr>
            <p:cNvPr id="34" name="ZoneTexte 12">
              <a:extLst>
                <a:ext uri="{FF2B5EF4-FFF2-40B4-BE49-F238E27FC236}">
                  <a16:creationId xmlns:a16="http://schemas.microsoft.com/office/drawing/2014/main" id="{EF40ACA0-7E2D-4F89-BC97-E60B882A2662}"/>
                </a:ext>
              </a:extLst>
            </p:cNvPr>
            <p:cNvSpPr txBox="1"/>
            <p:nvPr/>
          </p:nvSpPr>
          <p:spPr>
            <a:xfrm>
              <a:off x="244150" y="3703150"/>
              <a:ext cx="4314023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2400" b="1" dirty="0">
                  <a:solidFill>
                    <a:srgbClr val="1548AA"/>
                  </a:solidFill>
                </a:rPr>
                <a:t>Calcul du score hygiénique :</a:t>
              </a:r>
            </a:p>
            <a:p>
              <a:pPr>
                <a:spcAft>
                  <a:spcPts val="600"/>
                </a:spcAft>
              </a:pPr>
              <a:endParaRPr lang="fr-FR" sz="2000" b="1" dirty="0">
                <a:solidFill>
                  <a:srgbClr val="1548AA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fr-FR" sz="2000" dirty="0">
                  <a:solidFill>
                    <a:srgbClr val="000000"/>
                  </a:solidFill>
                  <a:sym typeface="Wingdings" panose="05000000000000000000" pitchFamily="2" charset="2"/>
                </a:rPr>
                <a:t>Nombre de cellules nettoyées ou en cours de nettoyage</a:t>
              </a:r>
            </a:p>
            <a:p>
              <a:pPr algn="ctr">
                <a:spcAft>
                  <a:spcPts val="600"/>
                </a:spcAft>
              </a:pPr>
              <a:r>
                <a:rPr lang="fr-FR" sz="2000" dirty="0">
                  <a:solidFill>
                    <a:srgbClr val="000000"/>
                  </a:solidFill>
                  <a:sym typeface="Wingdings" panose="05000000000000000000" pitchFamily="2" charset="2"/>
                </a:rPr>
                <a:t>Nombre de cellules piquées</a:t>
              </a:r>
              <a:endParaRPr lang="fr-FR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CEA32431-F734-4D18-AFA7-EAC72DDCC23E}"/>
                </a:ext>
              </a:extLst>
            </p:cNvPr>
            <p:cNvCxnSpPr>
              <a:cxnSpLocks/>
            </p:cNvCxnSpPr>
            <p:nvPr/>
          </p:nvCxnSpPr>
          <p:spPr>
            <a:xfrm>
              <a:off x="493059" y="5253318"/>
              <a:ext cx="38268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30B1068F-88E7-4FC7-8A1D-498EE2604170}"/>
              </a:ext>
            </a:extLst>
          </p:cNvPr>
          <p:cNvSpPr txBox="1"/>
          <p:nvPr/>
        </p:nvSpPr>
        <p:spPr>
          <a:xfrm>
            <a:off x="4280" y="505504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100 *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4C9A7A4-82FC-45D8-98A9-E46C9F6D417C}"/>
              </a:ext>
            </a:extLst>
          </p:cNvPr>
          <p:cNvSpPr txBox="1"/>
          <p:nvPr/>
        </p:nvSpPr>
        <p:spPr>
          <a:xfrm>
            <a:off x="168450" y="5996568"/>
            <a:ext cx="88612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/>
              <a:t>⚠</a:t>
            </a:r>
            <a:r>
              <a:rPr lang="fr-FR" sz="2000" dirty="0"/>
              <a:t>  Pas de score « bon » dans l’absolu : méthode de </a:t>
            </a:r>
            <a:r>
              <a:rPr lang="fr-FR" sz="2000" b="1" dirty="0">
                <a:solidFill>
                  <a:srgbClr val="1548AA"/>
                </a:solidFill>
              </a:rPr>
              <a:t>comparaison entre colonies</a:t>
            </a:r>
          </a:p>
        </p:txBody>
      </p:sp>
    </p:spTree>
    <p:extLst>
      <p:ext uri="{BB962C8B-B14F-4D97-AF65-F5344CB8AC3E}">
        <p14:creationId xmlns:p14="http://schemas.microsoft.com/office/powerpoint/2010/main" val="209464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277906" y="1357681"/>
            <a:ext cx="86688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1548AA"/>
                </a:solidFill>
              </a:rPr>
              <a:t>⚠ Points d’attention</a:t>
            </a:r>
          </a:p>
          <a:p>
            <a:pPr>
              <a:spcAft>
                <a:spcPts val="600"/>
              </a:spcAft>
            </a:pPr>
            <a:endParaRPr lang="fr-FR" sz="2800" b="1" dirty="0">
              <a:solidFill>
                <a:srgbClr val="1548AA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b="1" dirty="0">
                <a:solidFill>
                  <a:srgbClr val="1548AA"/>
                </a:solidFill>
              </a:rPr>
              <a:t>Adaptation et respect du temps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Comparaison entre colonies sur </a:t>
            </a:r>
            <a:r>
              <a:rPr lang="fr-FR" sz="2000" b="1" dirty="0">
                <a:solidFill>
                  <a:srgbClr val="1548AA"/>
                </a:solidFill>
              </a:rPr>
              <a:t>un même rucher, un même jour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b="1" dirty="0">
                <a:solidFill>
                  <a:srgbClr val="1548AA"/>
                </a:solidFill>
              </a:rPr>
              <a:t>Répéter</a:t>
            </a:r>
            <a:r>
              <a:rPr lang="fr-FR" sz="2000" dirty="0">
                <a:solidFill>
                  <a:srgbClr val="000000"/>
                </a:solidFill>
              </a:rPr>
              <a:t> l’opération !	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Méthode de </a:t>
            </a:r>
            <a:r>
              <a:rPr lang="fr-FR" sz="2000" b="1" dirty="0">
                <a:solidFill>
                  <a:srgbClr val="1548AA"/>
                </a:solidFill>
              </a:rPr>
              <a:t>sélection</a:t>
            </a:r>
            <a:r>
              <a:rPr lang="fr-FR" sz="2000" dirty="0"/>
              <a:t> : à intégrer avec ses autres objectifs de sélection !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1548AA"/>
                </a:solidFill>
              </a:rPr>
              <a:t>Perspectives</a:t>
            </a:r>
            <a:endParaRPr lang="fr-FR" sz="28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/>
              <a:t>Aller de la gestion du varroa dans les colonies vers une intégration du varroa dans la sélection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</a:rPr>
              <a:t>Projet </a:t>
            </a:r>
            <a:r>
              <a:rPr lang="fr-FR" sz="2000" dirty="0" err="1">
                <a:solidFill>
                  <a:srgbClr val="000000"/>
                </a:solidFill>
              </a:rPr>
              <a:t>Meliorapi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0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1" y="1675834"/>
            <a:ext cx="8860936" cy="112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l'</a:t>
            </a: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23C4C5-56EC-D245-AB83-ACEA14ACD964}"/>
              </a:ext>
            </a:extLst>
          </p:cNvPr>
          <p:cNvSpPr txBox="1"/>
          <p:nvPr/>
        </p:nvSpPr>
        <p:spPr>
          <a:xfrm>
            <a:off x="1553229" y="2984266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u="sng" dirty="0">
                <a:solidFill>
                  <a:srgbClr val="0070C0"/>
                </a:solidFill>
              </a:rPr>
              <a:t>http://w3.avignon.inra.fr/lavandes/biosp/APIN_ApinvernoFR.html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18" y="4350097"/>
            <a:ext cx="1503067" cy="1503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28" y="4343387"/>
            <a:ext cx="1503067" cy="15097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3" y="6240064"/>
            <a:ext cx="4121773" cy="3997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5" y="4402830"/>
            <a:ext cx="1205556" cy="15367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38" y="3757480"/>
            <a:ext cx="4633362" cy="310922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30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24" y="164742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8147917" y="2335374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7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505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comportement hygiénique, qu’est-ce que c’est ?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15189" y="1599071"/>
            <a:ext cx="5606317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Capacité de la colonie à se débarrasser du couvain « à problème » : maladies,…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        Limite la propagation des maladies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Lien avec la résistance à varroa ?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Corrélation avec différents mécanismes de résistance à varroa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Par rapport à d’autres méthodes :  évaluation indirecte… mais plus facile à mettre en œuvre ! </a:t>
            </a:r>
            <a:endParaRPr lang="fr-FR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C35984-6D58-40A9-93E3-16A7F4087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53" y="1390825"/>
            <a:ext cx="2972905" cy="193950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C0B5B90-5FD9-40B8-AC20-AC278C6CAC13}"/>
              </a:ext>
            </a:extLst>
          </p:cNvPr>
          <p:cNvSpPr txBox="1"/>
          <p:nvPr/>
        </p:nvSpPr>
        <p:spPr>
          <a:xfrm>
            <a:off x="5902130" y="3330064"/>
            <a:ext cx="2792281" cy="33306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1">
                <a:latin typeface="Palatino Linotype" pitchFamily="18"/>
              </a:defRPr>
            </a:pPr>
            <a:r>
              <a:rPr lang="fr-FR" sz="1400" b="0" u="none" strike="noStrike" kern="1200" cap="none" dirty="0">
                <a:ln>
                  <a:noFill/>
                </a:ln>
                <a:latin typeface="Palatino Linotype" pitchFamily="18"/>
                <a:ea typeface="Segoe UI" pitchFamily="2"/>
                <a:cs typeface="Tahoma" pitchFamily="2"/>
              </a:rPr>
              <a:t>Cannibalisme de nymphe non viable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058473-BE77-496A-8272-5C76FDFBE7DD}"/>
              </a:ext>
            </a:extLst>
          </p:cNvPr>
          <p:cNvSpPr txBox="1"/>
          <p:nvPr/>
        </p:nvSpPr>
        <p:spPr>
          <a:xfrm>
            <a:off x="7815866" y="3106555"/>
            <a:ext cx="1335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  <a:latin typeface="Liberation Sans" pitchFamily="34"/>
                <a:ea typeface="Liberation Sans" pitchFamily="32"/>
                <a:cs typeface="Liberation Sans" pitchFamily="32"/>
              </a:rPr>
              <a:t>© </a:t>
            </a:r>
            <a:r>
              <a:rPr lang="fr-FR" sz="900" dirty="0">
                <a:solidFill>
                  <a:schemeClr val="bg1"/>
                </a:solidFill>
              </a:rPr>
              <a:t>ADA Grand-Est</a:t>
            </a:r>
          </a:p>
        </p:txBody>
      </p:sp>
    </p:spTree>
    <p:extLst>
      <p:ext uri="{BB962C8B-B14F-4D97-AF65-F5344CB8AC3E}">
        <p14:creationId xmlns:p14="http://schemas.microsoft.com/office/powerpoint/2010/main" val="134923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277906" y="1357681"/>
            <a:ext cx="86688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Principe de l’évaluation du comportement hygiénique : endommagement d’une zone de couvain identifiée pour évaluer la réponse de la colonie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 Pin test : </a:t>
            </a:r>
            <a:r>
              <a:rPr lang="fr-FR" sz="2000" b="1" dirty="0">
                <a:solidFill>
                  <a:srgbClr val="000000"/>
                </a:solidFill>
              </a:rPr>
              <a:t>piquage</a:t>
            </a:r>
            <a:r>
              <a:rPr lang="fr-FR" sz="2000" dirty="0">
                <a:solidFill>
                  <a:srgbClr val="000000"/>
                </a:solidFill>
              </a:rPr>
              <a:t> du couvain (aiguille)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75A91E-CA8D-4697-974F-48B7E82F8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19" y="3590448"/>
            <a:ext cx="1119538" cy="119950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A6FC932-97D6-46A6-820E-5FF03FC8AE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82" y="5071848"/>
            <a:ext cx="923551" cy="907300"/>
          </a:xfrm>
          <a:prstGeom prst="rect">
            <a:avLst/>
          </a:prstGeom>
        </p:spPr>
      </p:pic>
      <p:sp>
        <p:nvSpPr>
          <p:cNvPr id="17" name="Flèche vers le bas 13">
            <a:extLst>
              <a:ext uri="{FF2B5EF4-FFF2-40B4-BE49-F238E27FC236}">
                <a16:creationId xmlns:a16="http://schemas.microsoft.com/office/drawing/2014/main" id="{F4E3D4BD-F91F-4844-8913-EC3559D4EE7F}"/>
              </a:ext>
            </a:extLst>
          </p:cNvPr>
          <p:cNvSpPr/>
          <p:nvPr/>
        </p:nvSpPr>
        <p:spPr>
          <a:xfrm>
            <a:off x="5679119" y="4693620"/>
            <a:ext cx="118544" cy="3652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gauche 19">
            <a:extLst>
              <a:ext uri="{FF2B5EF4-FFF2-40B4-BE49-F238E27FC236}">
                <a16:creationId xmlns:a16="http://schemas.microsoft.com/office/drawing/2014/main" id="{3178C0B2-B245-4A76-8962-AE76B2F1E7F3}"/>
              </a:ext>
            </a:extLst>
          </p:cNvPr>
          <p:cNvSpPr/>
          <p:nvPr/>
        </p:nvSpPr>
        <p:spPr>
          <a:xfrm rot="20548597">
            <a:off x="4364691" y="5756661"/>
            <a:ext cx="776628" cy="2350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3D5C76-8C72-4B09-8694-26775D948D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28" y="5440550"/>
            <a:ext cx="1031700" cy="1043391"/>
          </a:xfrm>
          <a:prstGeom prst="rect">
            <a:avLst/>
          </a:prstGeom>
        </p:spPr>
      </p:pic>
      <p:sp>
        <p:nvSpPr>
          <p:cNvPr id="20" name="Flèche gauche 21">
            <a:extLst>
              <a:ext uri="{FF2B5EF4-FFF2-40B4-BE49-F238E27FC236}">
                <a16:creationId xmlns:a16="http://schemas.microsoft.com/office/drawing/2014/main" id="{AF1589A7-D5AC-44B2-9342-FD76CDD84722}"/>
              </a:ext>
            </a:extLst>
          </p:cNvPr>
          <p:cNvSpPr/>
          <p:nvPr/>
        </p:nvSpPr>
        <p:spPr>
          <a:xfrm rot="11962775">
            <a:off x="4365061" y="3776085"/>
            <a:ext cx="776628" cy="2350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A4796DE-B47D-4858-8036-3AB3131E14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64" y="3281072"/>
            <a:ext cx="1011274" cy="1058783"/>
          </a:xfrm>
          <a:prstGeom prst="rect">
            <a:avLst/>
          </a:prstGeom>
        </p:spPr>
      </p:pic>
      <p:sp>
        <p:nvSpPr>
          <p:cNvPr id="23" name="Éclair 22">
            <a:extLst>
              <a:ext uri="{FF2B5EF4-FFF2-40B4-BE49-F238E27FC236}">
                <a16:creationId xmlns:a16="http://schemas.microsoft.com/office/drawing/2014/main" id="{30004F51-3680-4BD9-AE1A-B83345A9611E}"/>
              </a:ext>
            </a:extLst>
          </p:cNvPr>
          <p:cNvSpPr/>
          <p:nvPr/>
        </p:nvSpPr>
        <p:spPr>
          <a:xfrm>
            <a:off x="2612091" y="2975288"/>
            <a:ext cx="846277" cy="746774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2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616205E-1654-411F-A620-8F747453F9B0}"/>
              </a:ext>
            </a:extLst>
          </p:cNvPr>
          <p:cNvSpPr txBox="1"/>
          <p:nvPr/>
        </p:nvSpPr>
        <p:spPr>
          <a:xfrm>
            <a:off x="114298" y="2892469"/>
            <a:ext cx="24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Piquage d’une zone de couvain au bon stade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CD551-7F9F-4230-AC59-F98DB2A84BBE}"/>
              </a:ext>
            </a:extLst>
          </p:cNvPr>
          <p:cNvSpPr txBox="1"/>
          <p:nvPr/>
        </p:nvSpPr>
        <p:spPr>
          <a:xfrm>
            <a:off x="3286406" y="2892469"/>
            <a:ext cx="25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Attente d’un nettoyage éventuel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241A7-CE79-438D-884C-698F0135358F}"/>
              </a:ext>
            </a:extLst>
          </p:cNvPr>
          <p:cNvSpPr txBox="1"/>
          <p:nvPr/>
        </p:nvSpPr>
        <p:spPr>
          <a:xfrm>
            <a:off x="6951217" y="2892469"/>
            <a:ext cx="18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Vérification du nettoyage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9CAD40-757F-494B-82CD-7E00AA791C6F}"/>
              </a:ext>
            </a:extLst>
          </p:cNvPr>
          <p:cNvCxnSpPr>
            <a:cxnSpLocks/>
          </p:cNvCxnSpPr>
          <p:nvPr/>
        </p:nvCxnSpPr>
        <p:spPr>
          <a:xfrm>
            <a:off x="2474259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0184E67-395F-4E93-9E5C-3B296705613E}"/>
              </a:ext>
            </a:extLst>
          </p:cNvPr>
          <p:cNvCxnSpPr>
            <a:cxnSpLocks/>
          </p:cNvCxnSpPr>
          <p:nvPr/>
        </p:nvCxnSpPr>
        <p:spPr>
          <a:xfrm>
            <a:off x="6085281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A339B294-E98D-4C33-85C4-32D4C7228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" y="1618292"/>
            <a:ext cx="2314769" cy="123075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8D6EF88-41E5-43D8-96D1-06F4FF0CEB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406" y="1456762"/>
            <a:ext cx="2379594" cy="13922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3FDB10C-93C1-44C6-92F2-E344FF9A2E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064">
            <a:off x="6965696" y="959261"/>
            <a:ext cx="1450736" cy="22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616205E-1654-411F-A620-8F747453F9B0}"/>
              </a:ext>
            </a:extLst>
          </p:cNvPr>
          <p:cNvSpPr txBox="1"/>
          <p:nvPr/>
        </p:nvSpPr>
        <p:spPr>
          <a:xfrm>
            <a:off x="114298" y="2892469"/>
            <a:ext cx="24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Piquage d’une zone de couvain au bon stade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CD551-7F9F-4230-AC59-F98DB2A84BBE}"/>
              </a:ext>
            </a:extLst>
          </p:cNvPr>
          <p:cNvSpPr txBox="1"/>
          <p:nvPr/>
        </p:nvSpPr>
        <p:spPr>
          <a:xfrm>
            <a:off x="3286406" y="2892469"/>
            <a:ext cx="25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Attente d’un nettoyage éventuel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241A7-CE79-438D-884C-698F0135358F}"/>
              </a:ext>
            </a:extLst>
          </p:cNvPr>
          <p:cNvSpPr txBox="1"/>
          <p:nvPr/>
        </p:nvSpPr>
        <p:spPr>
          <a:xfrm>
            <a:off x="6951217" y="2892469"/>
            <a:ext cx="18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Vérification du nettoyage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9CAD40-757F-494B-82CD-7E00AA791C6F}"/>
              </a:ext>
            </a:extLst>
          </p:cNvPr>
          <p:cNvCxnSpPr>
            <a:cxnSpLocks/>
          </p:cNvCxnSpPr>
          <p:nvPr/>
        </p:nvCxnSpPr>
        <p:spPr>
          <a:xfrm>
            <a:off x="2474259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0184E67-395F-4E93-9E5C-3B296705613E}"/>
              </a:ext>
            </a:extLst>
          </p:cNvPr>
          <p:cNvCxnSpPr>
            <a:cxnSpLocks/>
          </p:cNvCxnSpPr>
          <p:nvPr/>
        </p:nvCxnSpPr>
        <p:spPr>
          <a:xfrm>
            <a:off x="6085281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8D6EF88-41E5-43D8-96D1-06F4FF0CEB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406" y="1456762"/>
            <a:ext cx="2379594" cy="13922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3FDB10C-93C1-44C6-92F2-E344FF9A2E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064">
            <a:off x="6965696" y="959261"/>
            <a:ext cx="1450736" cy="226071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F9304DD-39DF-400A-8A09-FF6A95F1912D}"/>
              </a:ext>
            </a:extLst>
          </p:cNvPr>
          <p:cNvGrpSpPr/>
          <p:nvPr/>
        </p:nvGrpSpPr>
        <p:grpSpPr>
          <a:xfrm>
            <a:off x="210311" y="4413281"/>
            <a:ext cx="2899724" cy="1657797"/>
            <a:chOff x="107504" y="3612435"/>
            <a:chExt cx="2899724" cy="16577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37E3FA98-19B1-48D9-B2C2-07A1FBCED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8" y="3612435"/>
              <a:ext cx="2892930" cy="162727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C1FED50-2D9B-4EBA-8550-95FDB58B0E22}"/>
                </a:ext>
              </a:extLst>
            </p:cNvPr>
            <p:cNvSpPr txBox="1"/>
            <p:nvPr/>
          </p:nvSpPr>
          <p:spPr>
            <a:xfrm>
              <a:off x="107504" y="4921624"/>
              <a:ext cx="1022049" cy="34860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9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34"/>
                  <a:ea typeface="Liberation Sans" pitchFamily="32"/>
                  <a:cs typeface="Liberation Sans" pitchFamily="32"/>
                </a:rPr>
                <a:t>©</a:t>
              </a:r>
              <a:r>
                <a:rPr lang="fr-FR" sz="8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Liberation Sans" pitchFamily="32"/>
                  <a:cs typeface="Liberation Sans" pitchFamily="32"/>
                </a:rPr>
                <a:t>Association Reine</a:t>
              </a:r>
              <a:br>
                <a:rPr lang="fr-FR" sz="8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Liberation Sans" pitchFamily="32"/>
                  <a:cs typeface="Liberation Sans" pitchFamily="32"/>
                </a:rPr>
              </a:br>
              <a:r>
                <a:rPr lang="fr-FR" sz="8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Liberation Sans" pitchFamily="32"/>
                  <a:cs typeface="Liberation Sans" pitchFamily="32"/>
                </a:rPr>
                <a:t> de Pique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AC89167-6BF8-47EB-83C9-86EC0A45829D}"/>
              </a:ext>
            </a:extLst>
          </p:cNvPr>
          <p:cNvSpPr/>
          <p:nvPr/>
        </p:nvSpPr>
        <p:spPr>
          <a:xfrm>
            <a:off x="2384613" y="1135530"/>
            <a:ext cx="6645090" cy="2544159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39B294-E98D-4C33-85C4-32D4C7228B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" y="1618292"/>
            <a:ext cx="2314769" cy="1230753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D679B22D-59AE-4837-B7A9-FB6770F3399B}"/>
              </a:ext>
            </a:extLst>
          </p:cNvPr>
          <p:cNvGrpSpPr/>
          <p:nvPr/>
        </p:nvGrpSpPr>
        <p:grpSpPr>
          <a:xfrm>
            <a:off x="1281006" y="2488780"/>
            <a:ext cx="911250" cy="1924501"/>
            <a:chOff x="1271730" y="2458256"/>
            <a:chExt cx="911250" cy="1924501"/>
          </a:xfrm>
        </p:grpSpPr>
        <p:sp>
          <p:nvSpPr>
            <p:cNvPr id="12" name="Triangle isocèle 11">
              <a:extLst>
                <a:ext uri="{FF2B5EF4-FFF2-40B4-BE49-F238E27FC236}">
                  <a16:creationId xmlns:a16="http://schemas.microsoft.com/office/drawing/2014/main" id="{8F16F4FE-0E2D-4860-99B1-A6CB8A9B8E58}"/>
                </a:ext>
              </a:extLst>
            </p:cNvPr>
            <p:cNvSpPr/>
            <p:nvPr/>
          </p:nvSpPr>
          <p:spPr>
            <a:xfrm>
              <a:off x="1599152" y="2458256"/>
              <a:ext cx="256407" cy="1685172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D0F3E2F4-D1FB-4932-855C-0E089F5FD1F7}"/>
                </a:ext>
              </a:extLst>
            </p:cNvPr>
            <p:cNvSpPr/>
            <p:nvPr/>
          </p:nvSpPr>
          <p:spPr>
            <a:xfrm rot="10800000">
              <a:off x="1271730" y="4118342"/>
              <a:ext cx="911250" cy="264415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961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85A4789-AB84-4C54-AF09-04E1CB165AC1}"/>
              </a:ext>
            </a:extLst>
          </p:cNvPr>
          <p:cNvSpPr/>
          <p:nvPr/>
        </p:nvSpPr>
        <p:spPr>
          <a:xfrm>
            <a:off x="3370227" y="3877601"/>
            <a:ext cx="2875740" cy="228648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616205E-1654-411F-A620-8F747453F9B0}"/>
              </a:ext>
            </a:extLst>
          </p:cNvPr>
          <p:cNvSpPr txBox="1"/>
          <p:nvPr/>
        </p:nvSpPr>
        <p:spPr>
          <a:xfrm>
            <a:off x="114298" y="2892469"/>
            <a:ext cx="24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Piquage d’une zone de couvain au bon stade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CD551-7F9F-4230-AC59-F98DB2A84BBE}"/>
              </a:ext>
            </a:extLst>
          </p:cNvPr>
          <p:cNvSpPr txBox="1"/>
          <p:nvPr/>
        </p:nvSpPr>
        <p:spPr>
          <a:xfrm>
            <a:off x="3286406" y="2892469"/>
            <a:ext cx="25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Attente d’un nettoyage éventuel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241A7-CE79-438D-884C-698F0135358F}"/>
              </a:ext>
            </a:extLst>
          </p:cNvPr>
          <p:cNvSpPr txBox="1"/>
          <p:nvPr/>
        </p:nvSpPr>
        <p:spPr>
          <a:xfrm>
            <a:off x="6951217" y="2892469"/>
            <a:ext cx="18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Vérification du nettoyage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9CAD40-757F-494B-82CD-7E00AA791C6F}"/>
              </a:ext>
            </a:extLst>
          </p:cNvPr>
          <p:cNvCxnSpPr>
            <a:cxnSpLocks/>
          </p:cNvCxnSpPr>
          <p:nvPr/>
        </p:nvCxnSpPr>
        <p:spPr>
          <a:xfrm>
            <a:off x="2474259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0184E67-395F-4E93-9E5C-3B296705613E}"/>
              </a:ext>
            </a:extLst>
          </p:cNvPr>
          <p:cNvCxnSpPr>
            <a:cxnSpLocks/>
          </p:cNvCxnSpPr>
          <p:nvPr/>
        </p:nvCxnSpPr>
        <p:spPr>
          <a:xfrm>
            <a:off x="6085281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8D6EF88-41E5-43D8-96D1-06F4FF0CEB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406" y="1456762"/>
            <a:ext cx="2379594" cy="13922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3FDB10C-93C1-44C6-92F2-E344FF9A2E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064">
            <a:off x="6965696" y="959261"/>
            <a:ext cx="1450736" cy="226071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F9304DD-39DF-400A-8A09-FF6A95F1912D}"/>
              </a:ext>
            </a:extLst>
          </p:cNvPr>
          <p:cNvGrpSpPr/>
          <p:nvPr/>
        </p:nvGrpSpPr>
        <p:grpSpPr>
          <a:xfrm>
            <a:off x="210311" y="4413281"/>
            <a:ext cx="2899724" cy="1657797"/>
            <a:chOff x="107504" y="3612435"/>
            <a:chExt cx="2899724" cy="16577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37E3FA98-19B1-48D9-B2C2-07A1FBCED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8" y="3612435"/>
              <a:ext cx="2892930" cy="162727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C1FED50-2D9B-4EBA-8550-95FDB58B0E22}"/>
                </a:ext>
              </a:extLst>
            </p:cNvPr>
            <p:cNvSpPr txBox="1"/>
            <p:nvPr/>
          </p:nvSpPr>
          <p:spPr>
            <a:xfrm>
              <a:off x="107504" y="4921624"/>
              <a:ext cx="1022049" cy="34860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9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34"/>
                  <a:ea typeface="Liberation Sans" pitchFamily="32"/>
                  <a:cs typeface="Liberation Sans" pitchFamily="32"/>
                </a:rPr>
                <a:t>©</a:t>
              </a:r>
              <a:r>
                <a:rPr lang="fr-FR" sz="8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Liberation Sans" pitchFamily="32"/>
                  <a:cs typeface="Liberation Sans" pitchFamily="32"/>
                </a:rPr>
                <a:t>Association Reine</a:t>
              </a:r>
              <a:br>
                <a:rPr lang="fr-FR" sz="8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Liberation Sans" pitchFamily="32"/>
                  <a:cs typeface="Liberation Sans" pitchFamily="32"/>
                </a:rPr>
              </a:br>
              <a:r>
                <a:rPr lang="fr-FR" sz="800" b="0" i="0" u="none" strike="noStrike" kern="1200" cap="none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Liberation Sans" pitchFamily="32"/>
                  <a:cs typeface="Liberation Sans" pitchFamily="32"/>
                </a:rPr>
                <a:t> de Pique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AC89167-6BF8-47EB-83C9-86EC0A45829D}"/>
              </a:ext>
            </a:extLst>
          </p:cNvPr>
          <p:cNvSpPr/>
          <p:nvPr/>
        </p:nvSpPr>
        <p:spPr>
          <a:xfrm>
            <a:off x="2384613" y="1135530"/>
            <a:ext cx="6645090" cy="2544159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39B294-E98D-4C33-85C4-32D4C7228B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" y="1618292"/>
            <a:ext cx="2314769" cy="1230753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44C96648-CEC2-4F24-8AD2-D1EF7B6F757A}"/>
              </a:ext>
            </a:extLst>
          </p:cNvPr>
          <p:cNvSpPr/>
          <p:nvPr/>
        </p:nvSpPr>
        <p:spPr>
          <a:xfrm rot="19674898">
            <a:off x="791737" y="1582070"/>
            <a:ext cx="726012" cy="86009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679B22D-59AE-4837-B7A9-FB6770F3399B}"/>
              </a:ext>
            </a:extLst>
          </p:cNvPr>
          <p:cNvGrpSpPr/>
          <p:nvPr/>
        </p:nvGrpSpPr>
        <p:grpSpPr>
          <a:xfrm>
            <a:off x="1281006" y="2488780"/>
            <a:ext cx="911250" cy="1924501"/>
            <a:chOff x="1271730" y="2458256"/>
            <a:chExt cx="911250" cy="1924501"/>
          </a:xfrm>
        </p:grpSpPr>
        <p:sp>
          <p:nvSpPr>
            <p:cNvPr id="12" name="Triangle isocèle 11">
              <a:extLst>
                <a:ext uri="{FF2B5EF4-FFF2-40B4-BE49-F238E27FC236}">
                  <a16:creationId xmlns:a16="http://schemas.microsoft.com/office/drawing/2014/main" id="{8F16F4FE-0E2D-4860-99B1-A6CB8A9B8E58}"/>
                </a:ext>
              </a:extLst>
            </p:cNvPr>
            <p:cNvSpPr/>
            <p:nvPr/>
          </p:nvSpPr>
          <p:spPr>
            <a:xfrm>
              <a:off x="1599152" y="2458256"/>
              <a:ext cx="256407" cy="1685172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D0F3E2F4-D1FB-4932-855C-0E089F5FD1F7}"/>
                </a:ext>
              </a:extLst>
            </p:cNvPr>
            <p:cNvSpPr/>
            <p:nvPr/>
          </p:nvSpPr>
          <p:spPr>
            <a:xfrm rot="10800000">
              <a:off x="1271730" y="4118342"/>
              <a:ext cx="911250" cy="264415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Arc 35">
            <a:extLst>
              <a:ext uri="{FF2B5EF4-FFF2-40B4-BE49-F238E27FC236}">
                <a16:creationId xmlns:a16="http://schemas.microsoft.com/office/drawing/2014/main" id="{E907830F-75C6-47A9-B488-C668F8C2C45F}"/>
              </a:ext>
            </a:extLst>
          </p:cNvPr>
          <p:cNvSpPr/>
          <p:nvPr/>
        </p:nvSpPr>
        <p:spPr>
          <a:xfrm>
            <a:off x="-562604" y="1996469"/>
            <a:ext cx="5457334" cy="3726001"/>
          </a:xfrm>
          <a:prstGeom prst="arc">
            <a:avLst>
              <a:gd name="adj1" fmla="val 15060290"/>
              <a:gd name="adj2" fmla="val 0"/>
            </a:avLst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12">
            <a:extLst>
              <a:ext uri="{FF2B5EF4-FFF2-40B4-BE49-F238E27FC236}">
                <a16:creationId xmlns:a16="http://schemas.microsoft.com/office/drawing/2014/main" id="{C0DF9C3D-88F5-468D-BCE0-48682DBD1C99}"/>
              </a:ext>
            </a:extLst>
          </p:cNvPr>
          <p:cNvSpPr txBox="1"/>
          <p:nvPr/>
        </p:nvSpPr>
        <p:spPr>
          <a:xfrm>
            <a:off x="6491354" y="4071206"/>
            <a:ext cx="25572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50 cellules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Attention à bien sauter les cellules déjà vides 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Repérer la zone (marqueur)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0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616205E-1654-411F-A620-8F747453F9B0}"/>
              </a:ext>
            </a:extLst>
          </p:cNvPr>
          <p:cNvSpPr txBox="1"/>
          <p:nvPr/>
        </p:nvSpPr>
        <p:spPr>
          <a:xfrm>
            <a:off x="114298" y="2892469"/>
            <a:ext cx="24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Piquage d’une zone de couvain au bon stade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CD551-7F9F-4230-AC59-F98DB2A84BBE}"/>
              </a:ext>
            </a:extLst>
          </p:cNvPr>
          <p:cNvSpPr txBox="1"/>
          <p:nvPr/>
        </p:nvSpPr>
        <p:spPr>
          <a:xfrm>
            <a:off x="3286406" y="2892469"/>
            <a:ext cx="25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Attente d’un nettoyage éventuel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241A7-CE79-438D-884C-698F0135358F}"/>
              </a:ext>
            </a:extLst>
          </p:cNvPr>
          <p:cNvSpPr txBox="1"/>
          <p:nvPr/>
        </p:nvSpPr>
        <p:spPr>
          <a:xfrm>
            <a:off x="6951217" y="2892469"/>
            <a:ext cx="18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Vérification du nettoyage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9CAD40-757F-494B-82CD-7E00AA791C6F}"/>
              </a:ext>
            </a:extLst>
          </p:cNvPr>
          <p:cNvCxnSpPr>
            <a:cxnSpLocks/>
          </p:cNvCxnSpPr>
          <p:nvPr/>
        </p:nvCxnSpPr>
        <p:spPr>
          <a:xfrm>
            <a:off x="2474259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0184E67-395F-4E93-9E5C-3B296705613E}"/>
              </a:ext>
            </a:extLst>
          </p:cNvPr>
          <p:cNvCxnSpPr>
            <a:cxnSpLocks/>
          </p:cNvCxnSpPr>
          <p:nvPr/>
        </p:nvCxnSpPr>
        <p:spPr>
          <a:xfrm>
            <a:off x="6085281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B3FDB10C-93C1-44C6-92F2-E344FF9A2E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064">
            <a:off x="6965696" y="959261"/>
            <a:ext cx="1450736" cy="22607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AC89167-6BF8-47EB-83C9-86EC0A45829D}"/>
              </a:ext>
            </a:extLst>
          </p:cNvPr>
          <p:cNvSpPr/>
          <p:nvPr/>
        </p:nvSpPr>
        <p:spPr>
          <a:xfrm>
            <a:off x="5857597" y="1135530"/>
            <a:ext cx="3172106" cy="2544159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39B294-E98D-4C33-85C4-32D4C7228B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" y="1618292"/>
            <a:ext cx="2314769" cy="123075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DAE1F8F-82FC-4E67-93CC-83D661B5AFB8}"/>
              </a:ext>
            </a:extLst>
          </p:cNvPr>
          <p:cNvSpPr/>
          <p:nvPr/>
        </p:nvSpPr>
        <p:spPr>
          <a:xfrm>
            <a:off x="107505" y="1265712"/>
            <a:ext cx="3272190" cy="2544159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8D6EF88-41E5-43D8-96D1-06F4FF0CEB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406" y="1456762"/>
            <a:ext cx="2379594" cy="1392284"/>
          </a:xfrm>
          <a:prstGeom prst="rect">
            <a:avLst/>
          </a:prstGeom>
        </p:spPr>
      </p:pic>
      <p:sp>
        <p:nvSpPr>
          <p:cNvPr id="41" name="ZoneTexte 12">
            <a:extLst>
              <a:ext uri="{FF2B5EF4-FFF2-40B4-BE49-F238E27FC236}">
                <a16:creationId xmlns:a16="http://schemas.microsoft.com/office/drawing/2014/main" id="{75B933C5-1C48-4CD9-8B29-91915AF72138}"/>
              </a:ext>
            </a:extLst>
          </p:cNvPr>
          <p:cNvSpPr txBox="1"/>
          <p:nvPr/>
        </p:nvSpPr>
        <p:spPr>
          <a:xfrm>
            <a:off x="162958" y="4000326"/>
            <a:ext cx="866887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1548AA"/>
                </a:solidFill>
              </a:rPr>
              <a:t>		Quel temps d’attente ?</a:t>
            </a:r>
          </a:p>
          <a:p>
            <a:pPr>
              <a:spcAft>
                <a:spcPts val="600"/>
              </a:spcAft>
            </a:pPr>
            <a:endParaRPr lang="fr-FR" sz="2000" b="1" dirty="0">
              <a:solidFill>
                <a:srgbClr val="1548AA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24h ? 6h…?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Objectif de </a:t>
            </a:r>
            <a:r>
              <a:rPr lang="fr-FR" sz="2000" b="1" dirty="0">
                <a:solidFill>
                  <a:srgbClr val="1548AA"/>
                </a:solidFill>
                <a:sym typeface="Wingdings" panose="05000000000000000000" pitchFamily="2" charset="2"/>
              </a:rPr>
              <a:t>classer</a:t>
            </a: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 les colonies : on doit voir des différences !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b="1" dirty="0">
                <a:solidFill>
                  <a:srgbClr val="1548AA"/>
                </a:solidFill>
                <a:sym typeface="Wingdings" panose="05000000000000000000" pitchFamily="2" charset="2"/>
              </a:rPr>
              <a:t>Adapter le temps à ses colonies </a:t>
            </a: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: essayer un temps (ex. 5h) qui peut ensuite être allongé ou raccourci selon les résultats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000" b="1" dirty="0">
                <a:solidFill>
                  <a:srgbClr val="1548AA"/>
                </a:solidFill>
                <a:sym typeface="Wingdings" panose="05000000000000000000" pitchFamily="2" charset="2"/>
              </a:rPr>
              <a:t>Le même temps </a:t>
            </a:r>
            <a:r>
              <a:rPr lang="fr-FR" sz="2000" dirty="0">
                <a:solidFill>
                  <a:srgbClr val="000000"/>
                </a:solidFill>
                <a:sym typeface="Wingdings" panose="05000000000000000000" pitchFamily="2" charset="2"/>
              </a:rPr>
              <a:t>pour toutes les colonies !</a:t>
            </a:r>
            <a:r>
              <a:rPr lang="fr-FR" sz="2000" dirty="0">
                <a:solidFill>
                  <a:srgbClr val="000000"/>
                </a:solidFill>
              </a:rPr>
              <a:t> 	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0DA90BD-E32F-49C5-A8F1-63DEB23439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9" y="3708801"/>
            <a:ext cx="923551" cy="9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48D6EF88-41E5-43D8-96D1-06F4FF0CE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406" y="1456762"/>
            <a:ext cx="2379594" cy="1392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616205E-1654-411F-A620-8F747453F9B0}"/>
              </a:ext>
            </a:extLst>
          </p:cNvPr>
          <p:cNvSpPr txBox="1"/>
          <p:nvPr/>
        </p:nvSpPr>
        <p:spPr>
          <a:xfrm>
            <a:off x="114298" y="2892469"/>
            <a:ext cx="24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Piquage d’une zone de couvain au bon stade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CD551-7F9F-4230-AC59-F98DB2A84BBE}"/>
              </a:ext>
            </a:extLst>
          </p:cNvPr>
          <p:cNvSpPr txBox="1"/>
          <p:nvPr/>
        </p:nvSpPr>
        <p:spPr>
          <a:xfrm>
            <a:off x="3286406" y="2892469"/>
            <a:ext cx="25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Attente d’un nettoyage éventuel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241A7-CE79-438D-884C-698F0135358F}"/>
              </a:ext>
            </a:extLst>
          </p:cNvPr>
          <p:cNvSpPr txBox="1"/>
          <p:nvPr/>
        </p:nvSpPr>
        <p:spPr>
          <a:xfrm>
            <a:off x="6951217" y="2892469"/>
            <a:ext cx="18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Vérification du nettoyage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9CAD40-757F-494B-82CD-7E00AA791C6F}"/>
              </a:ext>
            </a:extLst>
          </p:cNvPr>
          <p:cNvCxnSpPr>
            <a:cxnSpLocks/>
          </p:cNvCxnSpPr>
          <p:nvPr/>
        </p:nvCxnSpPr>
        <p:spPr>
          <a:xfrm>
            <a:off x="2474259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0184E67-395F-4E93-9E5C-3B296705613E}"/>
              </a:ext>
            </a:extLst>
          </p:cNvPr>
          <p:cNvCxnSpPr>
            <a:cxnSpLocks/>
          </p:cNvCxnSpPr>
          <p:nvPr/>
        </p:nvCxnSpPr>
        <p:spPr>
          <a:xfrm>
            <a:off x="6085281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B3FDB10C-93C1-44C6-92F2-E344FF9A2E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064">
            <a:off x="6965696" y="959261"/>
            <a:ext cx="1450736" cy="226071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39B294-E98D-4C33-85C4-32D4C7228B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" y="1618292"/>
            <a:ext cx="2314769" cy="123075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DAE1F8F-82FC-4E67-93CC-83D661B5AFB8}"/>
              </a:ext>
            </a:extLst>
          </p:cNvPr>
          <p:cNvSpPr/>
          <p:nvPr/>
        </p:nvSpPr>
        <p:spPr>
          <a:xfrm>
            <a:off x="107504" y="1265712"/>
            <a:ext cx="5755413" cy="2544159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DD6D9CC-C800-4FBF-85D3-6205B997BE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83" y="4181644"/>
            <a:ext cx="5618374" cy="254523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A21448-F885-49C9-8813-16967ED61629}"/>
              </a:ext>
            </a:extLst>
          </p:cNvPr>
          <p:cNvGrpSpPr/>
          <p:nvPr/>
        </p:nvGrpSpPr>
        <p:grpSpPr>
          <a:xfrm rot="816039">
            <a:off x="6593564" y="2169775"/>
            <a:ext cx="911250" cy="1924501"/>
            <a:chOff x="1271730" y="2458256"/>
            <a:chExt cx="911250" cy="1924501"/>
          </a:xfrm>
        </p:grpSpPr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FAB783F2-303F-4DB3-956C-B716DB4A525F}"/>
                </a:ext>
              </a:extLst>
            </p:cNvPr>
            <p:cNvSpPr/>
            <p:nvPr/>
          </p:nvSpPr>
          <p:spPr>
            <a:xfrm>
              <a:off x="1599152" y="2458256"/>
              <a:ext cx="256407" cy="1685172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Triangle isocèle 33">
              <a:extLst>
                <a:ext uri="{FF2B5EF4-FFF2-40B4-BE49-F238E27FC236}">
                  <a16:creationId xmlns:a16="http://schemas.microsoft.com/office/drawing/2014/main" id="{BC6CAED3-B6D5-425F-A684-6D2FC7BCFEDA}"/>
                </a:ext>
              </a:extLst>
            </p:cNvPr>
            <p:cNvSpPr/>
            <p:nvPr/>
          </p:nvSpPr>
          <p:spPr>
            <a:xfrm rot="10800000">
              <a:off x="1271730" y="4118342"/>
              <a:ext cx="911250" cy="264415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3672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48D6EF88-41E5-43D8-96D1-06F4FF0CE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406" y="1456762"/>
            <a:ext cx="2379594" cy="1392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67037"/>
            <a:ext cx="600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évaluer le comportement hygiénique : le pin test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616205E-1654-411F-A620-8F747453F9B0}"/>
              </a:ext>
            </a:extLst>
          </p:cNvPr>
          <p:cNvSpPr txBox="1"/>
          <p:nvPr/>
        </p:nvSpPr>
        <p:spPr>
          <a:xfrm>
            <a:off x="114298" y="2892469"/>
            <a:ext cx="24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Piquage d’une zone de couvain au bon stade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CD551-7F9F-4230-AC59-F98DB2A84BBE}"/>
              </a:ext>
            </a:extLst>
          </p:cNvPr>
          <p:cNvSpPr txBox="1"/>
          <p:nvPr/>
        </p:nvSpPr>
        <p:spPr>
          <a:xfrm>
            <a:off x="3286406" y="2892469"/>
            <a:ext cx="257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Attente d’un nettoyage éventuel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B241A7-CE79-438D-884C-698F0135358F}"/>
              </a:ext>
            </a:extLst>
          </p:cNvPr>
          <p:cNvSpPr txBox="1"/>
          <p:nvPr/>
        </p:nvSpPr>
        <p:spPr>
          <a:xfrm>
            <a:off x="6951217" y="2892469"/>
            <a:ext cx="188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Vérification du nettoyage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9CAD40-757F-494B-82CD-7E00AA791C6F}"/>
              </a:ext>
            </a:extLst>
          </p:cNvPr>
          <p:cNvCxnSpPr>
            <a:cxnSpLocks/>
          </p:cNvCxnSpPr>
          <p:nvPr/>
        </p:nvCxnSpPr>
        <p:spPr>
          <a:xfrm>
            <a:off x="2474259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0184E67-395F-4E93-9E5C-3B296705613E}"/>
              </a:ext>
            </a:extLst>
          </p:cNvPr>
          <p:cNvCxnSpPr>
            <a:cxnSpLocks/>
          </p:cNvCxnSpPr>
          <p:nvPr/>
        </p:nvCxnSpPr>
        <p:spPr>
          <a:xfrm>
            <a:off x="6085281" y="3184856"/>
            <a:ext cx="81214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B3FDB10C-93C1-44C6-92F2-E344FF9A2E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8064">
            <a:off x="6965696" y="959261"/>
            <a:ext cx="1450736" cy="226071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39B294-E98D-4C33-85C4-32D4C7228B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3" y="1618292"/>
            <a:ext cx="2314769" cy="123075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DAE1F8F-82FC-4E67-93CC-83D661B5AFB8}"/>
              </a:ext>
            </a:extLst>
          </p:cNvPr>
          <p:cNvSpPr/>
          <p:nvPr/>
        </p:nvSpPr>
        <p:spPr>
          <a:xfrm>
            <a:off x="107505" y="1265712"/>
            <a:ext cx="5905642" cy="2544159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DD6D9CC-C800-4FBF-85D3-6205B997BE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83" y="4181644"/>
            <a:ext cx="5618374" cy="25452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DB5E99-3292-4580-B7A1-25DCAD129FEE}"/>
              </a:ext>
            </a:extLst>
          </p:cNvPr>
          <p:cNvSpPr/>
          <p:nvPr/>
        </p:nvSpPr>
        <p:spPr>
          <a:xfrm>
            <a:off x="1427832" y="4112420"/>
            <a:ext cx="5931452" cy="275734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3FF064F-44E4-43AC-912A-299919834F99}"/>
              </a:ext>
            </a:extLst>
          </p:cNvPr>
          <p:cNvGrpSpPr/>
          <p:nvPr/>
        </p:nvGrpSpPr>
        <p:grpSpPr>
          <a:xfrm rot="816039">
            <a:off x="6593564" y="2169775"/>
            <a:ext cx="911250" cy="1924501"/>
            <a:chOff x="1271730" y="2458256"/>
            <a:chExt cx="911250" cy="1924501"/>
          </a:xfrm>
        </p:grpSpPr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FAE64C40-E460-4DCA-8D78-8FD3246BF16F}"/>
                </a:ext>
              </a:extLst>
            </p:cNvPr>
            <p:cNvSpPr/>
            <p:nvPr/>
          </p:nvSpPr>
          <p:spPr>
            <a:xfrm>
              <a:off x="1599152" y="2458256"/>
              <a:ext cx="256407" cy="1685172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0A6F3EFE-E7DA-46A3-92FC-035A2C1F984F}"/>
                </a:ext>
              </a:extLst>
            </p:cNvPr>
            <p:cNvSpPr/>
            <p:nvPr/>
          </p:nvSpPr>
          <p:spPr>
            <a:xfrm rot="10800000">
              <a:off x="1271730" y="4118342"/>
              <a:ext cx="911250" cy="264415"/>
            </a:xfrm>
            <a:prstGeom prst="triangle">
              <a:avLst/>
            </a:prstGeom>
            <a:solidFill>
              <a:srgbClr val="B9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2B8CED17-4531-4159-875D-1C5BA2F863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433" y="2914541"/>
            <a:ext cx="4015818" cy="28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200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1490</Words>
  <Application>Microsoft Office PowerPoint</Application>
  <PresentationFormat>Affichage à l'écran (4:3)</PresentationFormat>
  <Paragraphs>152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MS PGothic</vt:lpstr>
      <vt:lpstr>Arial</vt:lpstr>
      <vt:lpstr>Calibri</vt:lpstr>
      <vt:lpstr>Courier New</vt:lpstr>
      <vt:lpstr>Liberation Sans</vt:lpstr>
      <vt:lpstr>Palatino Linotype</vt:lpstr>
      <vt:lpstr>Segoe UI</vt:lpstr>
      <vt:lpstr>Tahoma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Coline Kouchner</cp:lastModifiedBy>
  <cp:revision>336</cp:revision>
  <dcterms:created xsi:type="dcterms:W3CDTF">2018-11-05T10:02:09Z</dcterms:created>
  <dcterms:modified xsi:type="dcterms:W3CDTF">2024-01-10T17:17:06Z</dcterms:modified>
</cp:coreProperties>
</file>