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9753600" cy="7315200"/>
  <p:notesSz cx="6858000" cy="9144000"/>
  <p:embeddedFontLst>
    <p:embeddedFont>
      <p:font typeface="Arimo Italics" panose="020B0604020202020204" charset="0"/>
      <p:regular r:id="rId6"/>
    </p:embeddedFont>
    <p:embeddedFont>
      <p:font typeface="Arimo Bold" panose="020B0604020202020204" charset="0"/>
      <p:regular r:id="rId7"/>
    </p:embeddedFont>
    <p:embeddedFont>
      <p:font typeface="League Spartan" panose="020B0604020202020204" charset="0"/>
      <p:regular r:id="rId8"/>
    </p:embeddedFont>
    <p:embeddedFont>
      <p:font typeface="Arimo Bold Italics" panose="020B0604020202020204" charset="0"/>
      <p:regular r:id="rId9"/>
    </p:embeddedFont>
    <p:embeddedFont>
      <p:font typeface="DM Sans" panose="020B0604020202020204" charset="0"/>
      <p:regular r:id="rId10"/>
    </p:embeddedFont>
    <p:embeddedFont>
      <p:font typeface="ITC Motter Corpus Regular" panose="020B0604020202020204" charset="0"/>
      <p:regular r:id="rId11"/>
    </p:embeddedFont>
    <p:embeddedFont>
      <p:font typeface="Arimo"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8" d="100"/>
          <a:sy n="78" d="100"/>
        </p:scale>
        <p:origin x="144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3.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681" y="0"/>
            <a:ext cx="10026281" cy="7315200"/>
            <a:chOff x="0" y="0"/>
            <a:chExt cx="13368374" cy="9753600"/>
          </a:xfrm>
        </p:grpSpPr>
        <p:pic>
          <p:nvPicPr>
            <p:cNvPr id="3" name="Picture 3"/>
            <p:cNvPicPr>
              <a:picLocks noChangeAspect="1"/>
            </p:cNvPicPr>
            <p:nvPr/>
          </p:nvPicPr>
          <p:blipFill>
            <a:blip r:embed="rId2"/>
            <a:srcRect t="22639" b="22639"/>
            <a:stretch>
              <a:fillRect/>
            </a:stretch>
          </p:blipFill>
          <p:spPr>
            <a:xfrm>
              <a:off x="0" y="0"/>
              <a:ext cx="13368374" cy="9753600"/>
            </a:xfrm>
            <a:prstGeom prst="rect">
              <a:avLst/>
            </a:prstGeom>
          </p:spPr>
        </p:pic>
      </p:grpSp>
      <p:sp>
        <p:nvSpPr>
          <p:cNvPr id="4" name="TextBox 4"/>
          <p:cNvSpPr txBox="1"/>
          <p:nvPr/>
        </p:nvSpPr>
        <p:spPr>
          <a:xfrm>
            <a:off x="497472" y="1705284"/>
            <a:ext cx="8758656" cy="2932220"/>
          </a:xfrm>
          <a:prstGeom prst="rect">
            <a:avLst/>
          </a:prstGeom>
        </p:spPr>
        <p:txBody>
          <a:bodyPr lIns="0" tIns="0" rIns="0" bIns="0" rtlCol="0" anchor="t">
            <a:spAutoFit/>
          </a:bodyPr>
          <a:lstStyle/>
          <a:p>
            <a:pPr algn="ctr">
              <a:lnSpc>
                <a:spcPts val="4152"/>
              </a:lnSpc>
            </a:pPr>
            <a:r>
              <a:rPr lang="en-US" sz="3295">
                <a:solidFill>
                  <a:srgbClr val="FDFEFD"/>
                </a:solidFill>
                <a:latin typeface="ITC Motter Corpus Regular"/>
              </a:rPr>
              <a:t>Stratégies de lutte contre Varroa en hiver</a:t>
            </a:r>
          </a:p>
          <a:p>
            <a:pPr algn="ctr">
              <a:lnSpc>
                <a:spcPts val="4152"/>
              </a:lnSpc>
            </a:pPr>
            <a:endParaRPr lang="en-US" sz="3295">
              <a:solidFill>
                <a:srgbClr val="FDFEFD"/>
              </a:solidFill>
              <a:latin typeface="ITC Motter Corpus Regular"/>
            </a:endParaRPr>
          </a:p>
          <a:p>
            <a:pPr algn="ctr">
              <a:lnSpc>
                <a:spcPts val="4152"/>
              </a:lnSpc>
            </a:pPr>
            <a:endParaRPr lang="en-US" sz="3295">
              <a:solidFill>
                <a:srgbClr val="FDFEFD"/>
              </a:solidFill>
              <a:latin typeface="ITC Motter Corpus Regular"/>
            </a:endParaRPr>
          </a:p>
          <a:p>
            <a:pPr algn="ctr">
              <a:lnSpc>
                <a:spcPts val="3191"/>
              </a:lnSpc>
            </a:pPr>
            <a:r>
              <a:rPr lang="en-US" sz="2533">
                <a:solidFill>
                  <a:srgbClr val="FDFEFD"/>
                </a:solidFill>
                <a:latin typeface="Arimo Italics"/>
              </a:rPr>
              <a:t>Restitution des résultats du projet Franco-italien Apinverno 2023-2024</a:t>
            </a:r>
          </a:p>
        </p:txBody>
      </p:sp>
      <p:sp>
        <p:nvSpPr>
          <p:cNvPr id="5" name="Freeform 5"/>
          <p:cNvSpPr/>
          <p:nvPr/>
        </p:nvSpPr>
        <p:spPr>
          <a:xfrm>
            <a:off x="4386982" y="2904878"/>
            <a:ext cx="979637" cy="580657"/>
          </a:xfrm>
          <a:custGeom>
            <a:avLst/>
            <a:gdLst/>
            <a:ahLst/>
            <a:cxnLst/>
            <a:rect l="l" t="t" r="r" b="b"/>
            <a:pathLst>
              <a:path w="979637" h="580657">
                <a:moveTo>
                  <a:pt x="0" y="0"/>
                </a:moveTo>
                <a:lnTo>
                  <a:pt x="979636" y="0"/>
                </a:lnTo>
                <a:lnTo>
                  <a:pt x="979636" y="580657"/>
                </a:lnTo>
                <a:lnTo>
                  <a:pt x="0" y="58065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13819" y="-8180"/>
            <a:ext cx="9739781" cy="1129159"/>
            <a:chOff x="0" y="0"/>
            <a:chExt cx="3607326" cy="418207"/>
          </a:xfrm>
        </p:grpSpPr>
        <p:sp>
          <p:nvSpPr>
            <p:cNvPr id="7" name="Freeform 7"/>
            <p:cNvSpPr/>
            <p:nvPr/>
          </p:nvSpPr>
          <p:spPr>
            <a:xfrm>
              <a:off x="0" y="0"/>
              <a:ext cx="3607326" cy="418207"/>
            </a:xfrm>
            <a:custGeom>
              <a:avLst/>
              <a:gdLst/>
              <a:ahLst/>
              <a:cxnLst/>
              <a:rect l="l" t="t" r="r" b="b"/>
              <a:pathLst>
                <a:path w="3607326" h="418207">
                  <a:moveTo>
                    <a:pt x="0" y="0"/>
                  </a:moveTo>
                  <a:lnTo>
                    <a:pt x="3607326" y="0"/>
                  </a:lnTo>
                  <a:lnTo>
                    <a:pt x="3607326" y="418207"/>
                  </a:lnTo>
                  <a:lnTo>
                    <a:pt x="0" y="418207"/>
                  </a:lnTo>
                  <a:close/>
                </a:path>
              </a:pathLst>
            </a:custGeom>
            <a:solidFill>
              <a:srgbClr val="FDFEFD"/>
            </a:solidFill>
          </p:spPr>
        </p:sp>
        <p:sp>
          <p:nvSpPr>
            <p:cNvPr id="8" name="TextBox 8"/>
            <p:cNvSpPr txBox="1"/>
            <p:nvPr/>
          </p:nvSpPr>
          <p:spPr>
            <a:xfrm>
              <a:off x="0" y="-47625"/>
              <a:ext cx="3607326" cy="465832"/>
            </a:xfrm>
            <a:prstGeom prst="rect">
              <a:avLst/>
            </a:prstGeom>
          </p:spPr>
          <p:txBody>
            <a:bodyPr lIns="50800" tIns="50800" rIns="50800" bIns="50800" rtlCol="0" anchor="ctr"/>
            <a:lstStyle/>
            <a:p>
              <a:pPr algn="ctr">
                <a:lnSpc>
                  <a:spcPts val="2492"/>
                </a:lnSpc>
              </a:pPr>
              <a:endParaRPr/>
            </a:p>
          </p:txBody>
        </p:sp>
      </p:grpSp>
      <p:grpSp>
        <p:nvGrpSpPr>
          <p:cNvPr id="9" name="Group 9"/>
          <p:cNvGrpSpPr/>
          <p:nvPr/>
        </p:nvGrpSpPr>
        <p:grpSpPr>
          <a:xfrm>
            <a:off x="368026" y="0"/>
            <a:ext cx="9017548" cy="1120979"/>
            <a:chOff x="0" y="0"/>
            <a:chExt cx="12023398" cy="1494638"/>
          </a:xfrm>
        </p:grpSpPr>
        <p:sp>
          <p:nvSpPr>
            <p:cNvPr id="10" name="Freeform 10"/>
            <p:cNvSpPr/>
            <p:nvPr/>
          </p:nvSpPr>
          <p:spPr>
            <a:xfrm>
              <a:off x="5141672" y="0"/>
              <a:ext cx="1053720" cy="1494638"/>
            </a:xfrm>
            <a:custGeom>
              <a:avLst/>
              <a:gdLst/>
              <a:ahLst/>
              <a:cxnLst/>
              <a:rect l="l" t="t" r="r" b="b"/>
              <a:pathLst>
                <a:path w="1053720" h="1494638">
                  <a:moveTo>
                    <a:pt x="0" y="0"/>
                  </a:moveTo>
                  <a:lnTo>
                    <a:pt x="1053720" y="0"/>
                  </a:lnTo>
                  <a:lnTo>
                    <a:pt x="1053720" y="1494638"/>
                  </a:lnTo>
                  <a:lnTo>
                    <a:pt x="0" y="1494638"/>
                  </a:lnTo>
                  <a:lnTo>
                    <a:pt x="0" y="0"/>
                  </a:lnTo>
                  <a:close/>
                </a:path>
              </a:pathLst>
            </a:custGeom>
            <a:blipFill>
              <a:blip r:embed="rId5"/>
              <a:stretch>
                <a:fillRect/>
              </a:stretch>
            </a:blipFill>
          </p:spPr>
        </p:sp>
        <p:sp>
          <p:nvSpPr>
            <p:cNvPr id="11" name="Freeform 11"/>
            <p:cNvSpPr/>
            <p:nvPr/>
          </p:nvSpPr>
          <p:spPr>
            <a:xfrm>
              <a:off x="6312310" y="202931"/>
              <a:ext cx="1088777" cy="1088777"/>
            </a:xfrm>
            <a:custGeom>
              <a:avLst/>
              <a:gdLst/>
              <a:ahLst/>
              <a:cxnLst/>
              <a:rect l="l" t="t" r="r" b="b"/>
              <a:pathLst>
                <a:path w="1088777" h="1088777">
                  <a:moveTo>
                    <a:pt x="0" y="0"/>
                  </a:moveTo>
                  <a:lnTo>
                    <a:pt x="1088777" y="0"/>
                  </a:lnTo>
                  <a:lnTo>
                    <a:pt x="1088777" y="1088777"/>
                  </a:lnTo>
                  <a:lnTo>
                    <a:pt x="0" y="1088777"/>
                  </a:lnTo>
                  <a:lnTo>
                    <a:pt x="0" y="0"/>
                  </a:lnTo>
                  <a:close/>
                </a:path>
              </a:pathLst>
            </a:custGeom>
            <a:blipFill>
              <a:blip r:embed="rId6"/>
              <a:stretch>
                <a:fillRect/>
              </a:stretch>
            </a:blipFill>
          </p:spPr>
        </p:sp>
        <p:sp>
          <p:nvSpPr>
            <p:cNvPr id="12" name="Freeform 12"/>
            <p:cNvSpPr/>
            <p:nvPr/>
          </p:nvSpPr>
          <p:spPr>
            <a:xfrm>
              <a:off x="8711560" y="531779"/>
              <a:ext cx="3311838" cy="431081"/>
            </a:xfrm>
            <a:custGeom>
              <a:avLst/>
              <a:gdLst/>
              <a:ahLst/>
              <a:cxnLst/>
              <a:rect l="l" t="t" r="r" b="b"/>
              <a:pathLst>
                <a:path w="3311838" h="431081">
                  <a:moveTo>
                    <a:pt x="0" y="0"/>
                  </a:moveTo>
                  <a:lnTo>
                    <a:pt x="3311838" y="0"/>
                  </a:lnTo>
                  <a:lnTo>
                    <a:pt x="3311838" y="431081"/>
                  </a:lnTo>
                  <a:lnTo>
                    <a:pt x="0" y="431081"/>
                  </a:lnTo>
                  <a:lnTo>
                    <a:pt x="0" y="0"/>
                  </a:lnTo>
                  <a:close/>
                </a:path>
              </a:pathLst>
            </a:custGeom>
            <a:blipFill>
              <a:blip r:embed="rId7"/>
              <a:stretch>
                <a:fillRect/>
              </a:stretch>
            </a:blipFill>
          </p:spPr>
        </p:sp>
        <p:sp>
          <p:nvSpPr>
            <p:cNvPr id="13" name="Freeform 13"/>
            <p:cNvSpPr/>
            <p:nvPr/>
          </p:nvSpPr>
          <p:spPr>
            <a:xfrm>
              <a:off x="7518004" y="206361"/>
              <a:ext cx="1076638" cy="1081916"/>
            </a:xfrm>
            <a:custGeom>
              <a:avLst/>
              <a:gdLst/>
              <a:ahLst/>
              <a:cxnLst/>
              <a:rect l="l" t="t" r="r" b="b"/>
              <a:pathLst>
                <a:path w="1076638" h="1081916">
                  <a:moveTo>
                    <a:pt x="0" y="0"/>
                  </a:moveTo>
                  <a:lnTo>
                    <a:pt x="1076638" y="0"/>
                  </a:lnTo>
                  <a:lnTo>
                    <a:pt x="1076638" y="1081916"/>
                  </a:lnTo>
                  <a:lnTo>
                    <a:pt x="0" y="1081916"/>
                  </a:lnTo>
                  <a:lnTo>
                    <a:pt x="0" y="0"/>
                  </a:lnTo>
                  <a:close/>
                </a:path>
              </a:pathLst>
            </a:custGeom>
            <a:blipFill>
              <a:blip r:embed="rId8"/>
              <a:stretch>
                <a:fillRect/>
              </a:stretch>
            </a:blipFill>
          </p:spPr>
        </p:sp>
        <p:sp>
          <p:nvSpPr>
            <p:cNvPr id="14" name="Freeform 14"/>
            <p:cNvSpPr/>
            <p:nvPr/>
          </p:nvSpPr>
          <p:spPr>
            <a:xfrm>
              <a:off x="0" y="325486"/>
              <a:ext cx="1928380" cy="843666"/>
            </a:xfrm>
            <a:custGeom>
              <a:avLst/>
              <a:gdLst/>
              <a:ahLst/>
              <a:cxnLst/>
              <a:rect l="l" t="t" r="r" b="b"/>
              <a:pathLst>
                <a:path w="1928380" h="843666">
                  <a:moveTo>
                    <a:pt x="0" y="0"/>
                  </a:moveTo>
                  <a:lnTo>
                    <a:pt x="1928380" y="0"/>
                  </a:lnTo>
                  <a:lnTo>
                    <a:pt x="1928380" y="843666"/>
                  </a:lnTo>
                  <a:lnTo>
                    <a:pt x="0" y="843666"/>
                  </a:lnTo>
                  <a:lnTo>
                    <a:pt x="0" y="0"/>
                  </a:lnTo>
                  <a:close/>
                </a:path>
              </a:pathLst>
            </a:custGeom>
            <a:blipFill>
              <a:blip r:embed="rId9"/>
              <a:stretch>
                <a:fillRect t="-2994" b="-2994"/>
              </a:stretch>
            </a:blipFill>
          </p:spPr>
        </p:sp>
        <p:sp>
          <p:nvSpPr>
            <p:cNvPr id="15" name="Freeform 15"/>
            <p:cNvSpPr/>
            <p:nvPr/>
          </p:nvSpPr>
          <p:spPr>
            <a:xfrm>
              <a:off x="2045298" y="297974"/>
              <a:ext cx="2979457" cy="898691"/>
            </a:xfrm>
            <a:custGeom>
              <a:avLst/>
              <a:gdLst/>
              <a:ahLst/>
              <a:cxnLst/>
              <a:rect l="l" t="t" r="r" b="b"/>
              <a:pathLst>
                <a:path w="2979457" h="898691">
                  <a:moveTo>
                    <a:pt x="0" y="0"/>
                  </a:moveTo>
                  <a:lnTo>
                    <a:pt x="2979457" y="0"/>
                  </a:lnTo>
                  <a:lnTo>
                    <a:pt x="2979457" y="898691"/>
                  </a:lnTo>
                  <a:lnTo>
                    <a:pt x="0" y="898691"/>
                  </a:lnTo>
                  <a:lnTo>
                    <a:pt x="0" y="0"/>
                  </a:lnTo>
                  <a:close/>
                </a:path>
              </a:pathLst>
            </a:custGeom>
            <a:blipFill>
              <a:blip r:embed="rId10"/>
              <a:stretch>
                <a:fillRect/>
              </a:stretch>
            </a:blipFill>
          </p:spPr>
        </p:sp>
      </p:grpSp>
      <p:sp>
        <p:nvSpPr>
          <p:cNvPr id="16" name="TextBox 16"/>
          <p:cNvSpPr txBox="1"/>
          <p:nvPr/>
        </p:nvSpPr>
        <p:spPr>
          <a:xfrm>
            <a:off x="2700039" y="5007165"/>
            <a:ext cx="4353522" cy="617022"/>
          </a:xfrm>
          <a:prstGeom prst="rect">
            <a:avLst/>
          </a:prstGeom>
        </p:spPr>
        <p:txBody>
          <a:bodyPr lIns="0" tIns="0" rIns="0" bIns="0" rtlCol="0" anchor="t">
            <a:spAutoFit/>
          </a:bodyPr>
          <a:lstStyle/>
          <a:p>
            <a:pPr algn="ctr">
              <a:lnSpc>
                <a:spcPts val="2340"/>
              </a:lnSpc>
            </a:pPr>
            <a:r>
              <a:rPr lang="en-US" sz="2000" spc="266">
                <a:solidFill>
                  <a:srgbClr val="FDFEFD"/>
                </a:solidFill>
                <a:latin typeface="ITC Motter Corpus Regular"/>
              </a:rPr>
              <a:t>11 JANVIER 2024</a:t>
            </a:r>
          </a:p>
          <a:p>
            <a:pPr marL="0" lvl="0" indent="0" algn="ctr">
              <a:lnSpc>
                <a:spcPts val="2340"/>
              </a:lnSpc>
            </a:pPr>
            <a:r>
              <a:rPr lang="en-US" sz="2000" spc="266">
                <a:solidFill>
                  <a:srgbClr val="FDFEFD"/>
                </a:solidFill>
                <a:latin typeface="ITC Motter Corpus Regular"/>
              </a:rPr>
              <a:t>PELLEAUTIER</a:t>
            </a:r>
          </a:p>
        </p:txBody>
      </p:sp>
      <p:grpSp>
        <p:nvGrpSpPr>
          <p:cNvPr id="17" name="Group 17"/>
          <p:cNvGrpSpPr/>
          <p:nvPr/>
        </p:nvGrpSpPr>
        <p:grpSpPr>
          <a:xfrm>
            <a:off x="0" y="6186041"/>
            <a:ext cx="9739781" cy="1129159"/>
            <a:chOff x="0" y="0"/>
            <a:chExt cx="3607326" cy="418207"/>
          </a:xfrm>
        </p:grpSpPr>
        <p:sp>
          <p:nvSpPr>
            <p:cNvPr id="18" name="Freeform 18"/>
            <p:cNvSpPr/>
            <p:nvPr/>
          </p:nvSpPr>
          <p:spPr>
            <a:xfrm>
              <a:off x="0" y="0"/>
              <a:ext cx="3607326" cy="418207"/>
            </a:xfrm>
            <a:custGeom>
              <a:avLst/>
              <a:gdLst/>
              <a:ahLst/>
              <a:cxnLst/>
              <a:rect l="l" t="t" r="r" b="b"/>
              <a:pathLst>
                <a:path w="3607326" h="418207">
                  <a:moveTo>
                    <a:pt x="0" y="0"/>
                  </a:moveTo>
                  <a:lnTo>
                    <a:pt x="3607326" y="0"/>
                  </a:lnTo>
                  <a:lnTo>
                    <a:pt x="3607326" y="418207"/>
                  </a:lnTo>
                  <a:lnTo>
                    <a:pt x="0" y="418207"/>
                  </a:lnTo>
                  <a:close/>
                </a:path>
              </a:pathLst>
            </a:custGeom>
            <a:solidFill>
              <a:srgbClr val="FDFEFD"/>
            </a:solidFill>
          </p:spPr>
        </p:sp>
        <p:sp>
          <p:nvSpPr>
            <p:cNvPr id="19" name="TextBox 19"/>
            <p:cNvSpPr txBox="1"/>
            <p:nvPr/>
          </p:nvSpPr>
          <p:spPr>
            <a:xfrm>
              <a:off x="0" y="-47625"/>
              <a:ext cx="3607326" cy="465832"/>
            </a:xfrm>
            <a:prstGeom prst="rect">
              <a:avLst/>
            </a:prstGeom>
          </p:spPr>
          <p:txBody>
            <a:bodyPr lIns="50800" tIns="50800" rIns="50800" bIns="50800" rtlCol="0" anchor="ctr"/>
            <a:lstStyle/>
            <a:p>
              <a:pPr algn="ctr">
                <a:lnSpc>
                  <a:spcPts val="2492"/>
                </a:lnSpc>
              </a:pPr>
              <a:endParaRPr/>
            </a:p>
          </p:txBody>
        </p:sp>
      </p:grpSp>
      <p:grpSp>
        <p:nvGrpSpPr>
          <p:cNvPr id="20" name="Group 20"/>
          <p:cNvGrpSpPr/>
          <p:nvPr/>
        </p:nvGrpSpPr>
        <p:grpSpPr>
          <a:xfrm>
            <a:off x="1705986" y="6342570"/>
            <a:ext cx="6341629" cy="924054"/>
            <a:chOff x="0" y="0"/>
            <a:chExt cx="8455505" cy="1232072"/>
          </a:xfrm>
        </p:grpSpPr>
        <p:sp>
          <p:nvSpPr>
            <p:cNvPr id="21" name="Freeform 21"/>
            <p:cNvSpPr/>
            <p:nvPr/>
          </p:nvSpPr>
          <p:spPr>
            <a:xfrm>
              <a:off x="0" y="419732"/>
              <a:ext cx="1486211" cy="392607"/>
            </a:xfrm>
            <a:custGeom>
              <a:avLst/>
              <a:gdLst/>
              <a:ahLst/>
              <a:cxnLst/>
              <a:rect l="l" t="t" r="r" b="b"/>
              <a:pathLst>
                <a:path w="1486211" h="392607">
                  <a:moveTo>
                    <a:pt x="0" y="0"/>
                  </a:moveTo>
                  <a:lnTo>
                    <a:pt x="1486211" y="0"/>
                  </a:lnTo>
                  <a:lnTo>
                    <a:pt x="1486211" y="392608"/>
                  </a:lnTo>
                  <a:lnTo>
                    <a:pt x="0" y="392608"/>
                  </a:lnTo>
                  <a:lnTo>
                    <a:pt x="0" y="0"/>
                  </a:lnTo>
                  <a:close/>
                </a:path>
              </a:pathLst>
            </a:custGeom>
            <a:blipFill>
              <a:blip r:embed="rId11"/>
              <a:stretch>
                <a:fillRect/>
              </a:stretch>
            </a:blipFill>
          </p:spPr>
        </p:sp>
        <p:sp>
          <p:nvSpPr>
            <p:cNvPr id="22" name="Freeform 22"/>
            <p:cNvSpPr/>
            <p:nvPr/>
          </p:nvSpPr>
          <p:spPr>
            <a:xfrm>
              <a:off x="3127483" y="224454"/>
              <a:ext cx="1555598" cy="783163"/>
            </a:xfrm>
            <a:custGeom>
              <a:avLst/>
              <a:gdLst/>
              <a:ahLst/>
              <a:cxnLst/>
              <a:rect l="l" t="t" r="r" b="b"/>
              <a:pathLst>
                <a:path w="1555598" h="783163">
                  <a:moveTo>
                    <a:pt x="0" y="0"/>
                  </a:moveTo>
                  <a:lnTo>
                    <a:pt x="1555598" y="0"/>
                  </a:lnTo>
                  <a:lnTo>
                    <a:pt x="1555598" y="783164"/>
                  </a:lnTo>
                  <a:lnTo>
                    <a:pt x="0" y="783164"/>
                  </a:lnTo>
                  <a:lnTo>
                    <a:pt x="0" y="0"/>
                  </a:lnTo>
                  <a:close/>
                </a:path>
              </a:pathLst>
            </a:custGeom>
            <a:blipFill>
              <a:blip r:embed="rId12"/>
              <a:stretch>
                <a:fillRect/>
              </a:stretch>
            </a:blipFill>
          </p:spPr>
        </p:sp>
        <p:sp>
          <p:nvSpPr>
            <p:cNvPr id="23" name="Freeform 23"/>
            <p:cNvSpPr/>
            <p:nvPr/>
          </p:nvSpPr>
          <p:spPr>
            <a:xfrm>
              <a:off x="6324354" y="0"/>
              <a:ext cx="2131151" cy="1232072"/>
            </a:xfrm>
            <a:custGeom>
              <a:avLst/>
              <a:gdLst/>
              <a:ahLst/>
              <a:cxnLst/>
              <a:rect l="l" t="t" r="r" b="b"/>
              <a:pathLst>
                <a:path w="2131151" h="1232072">
                  <a:moveTo>
                    <a:pt x="0" y="0"/>
                  </a:moveTo>
                  <a:lnTo>
                    <a:pt x="2131151" y="0"/>
                  </a:lnTo>
                  <a:lnTo>
                    <a:pt x="2131151" y="1232072"/>
                  </a:lnTo>
                  <a:lnTo>
                    <a:pt x="0" y="1232072"/>
                  </a:lnTo>
                  <a:lnTo>
                    <a:pt x="0" y="0"/>
                  </a:lnTo>
                  <a:close/>
                </a:path>
              </a:pathLst>
            </a:custGeom>
            <a:blipFill>
              <a:blip r:embed="rId13"/>
              <a:stretch>
                <a:fillRect/>
              </a:stretch>
            </a:blipFill>
          </p:spPr>
        </p:sp>
      </p:grpSp>
      <p:sp>
        <p:nvSpPr>
          <p:cNvPr id="24" name="TextBox 24"/>
          <p:cNvSpPr txBox="1"/>
          <p:nvPr/>
        </p:nvSpPr>
        <p:spPr>
          <a:xfrm>
            <a:off x="150591" y="6205212"/>
            <a:ext cx="2782057" cy="263530"/>
          </a:xfrm>
          <a:prstGeom prst="rect">
            <a:avLst/>
          </a:prstGeom>
        </p:spPr>
        <p:txBody>
          <a:bodyPr lIns="0" tIns="0" rIns="0" bIns="0" rtlCol="0" anchor="t">
            <a:spAutoFit/>
          </a:bodyPr>
          <a:lstStyle/>
          <a:p>
            <a:pPr algn="ctr">
              <a:lnSpc>
                <a:spcPts val="2009"/>
              </a:lnSpc>
              <a:spcBef>
                <a:spcPct val="0"/>
              </a:spcBef>
            </a:pPr>
            <a:r>
              <a:rPr lang="en-US" sz="1435" spc="190">
                <a:solidFill>
                  <a:srgbClr val="084349"/>
                </a:solidFill>
                <a:latin typeface="Arimo Bold Italics"/>
              </a:rPr>
              <a:t>Les partenaires du projet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p:cNvGrpSpPr/>
        <p:nvPr/>
      </p:nvGrpSpPr>
      <p:grpSpPr>
        <a:xfrm>
          <a:off x="0" y="0"/>
          <a:ext cx="0" cy="0"/>
          <a:chOff x="0" y="0"/>
          <a:chExt cx="0" cy="0"/>
        </a:xfrm>
      </p:grpSpPr>
      <p:sp>
        <p:nvSpPr>
          <p:cNvPr id="2" name="AutoShape 2"/>
          <p:cNvSpPr/>
          <p:nvPr/>
        </p:nvSpPr>
        <p:spPr>
          <a:xfrm>
            <a:off x="-485266" y="2207210"/>
            <a:ext cx="8764872" cy="4924572"/>
          </a:xfrm>
          <a:prstGeom prst="rect">
            <a:avLst/>
          </a:prstGeom>
          <a:solidFill>
            <a:srgbClr val="084349"/>
          </a:solidFill>
        </p:spPr>
      </p:sp>
      <p:sp>
        <p:nvSpPr>
          <p:cNvPr id="3" name="TextBox 3"/>
          <p:cNvSpPr txBox="1"/>
          <p:nvPr/>
        </p:nvSpPr>
        <p:spPr>
          <a:xfrm>
            <a:off x="117431" y="3071708"/>
            <a:ext cx="7768545" cy="405699"/>
          </a:xfrm>
          <a:prstGeom prst="rect">
            <a:avLst/>
          </a:prstGeom>
        </p:spPr>
        <p:txBody>
          <a:bodyPr lIns="0" tIns="0" rIns="0" bIns="0" rtlCol="0" anchor="t">
            <a:spAutoFit/>
          </a:bodyPr>
          <a:lstStyle/>
          <a:p>
            <a:pPr>
              <a:lnSpc>
                <a:spcPts val="3359"/>
              </a:lnSpc>
              <a:spcBef>
                <a:spcPct val="0"/>
              </a:spcBef>
            </a:pPr>
            <a:r>
              <a:rPr lang="en-US" sz="2399">
                <a:solidFill>
                  <a:srgbClr val="F6F2F1"/>
                </a:solidFill>
                <a:latin typeface="League Spartan"/>
              </a:rPr>
              <a:t> Résultats du projet franco-italien APINVERNO</a:t>
            </a:r>
          </a:p>
        </p:txBody>
      </p:sp>
      <p:sp>
        <p:nvSpPr>
          <p:cNvPr id="4" name="TextBox 4"/>
          <p:cNvSpPr txBox="1"/>
          <p:nvPr/>
        </p:nvSpPr>
        <p:spPr>
          <a:xfrm>
            <a:off x="117431" y="3910044"/>
            <a:ext cx="8030965" cy="2482890"/>
          </a:xfrm>
          <a:prstGeom prst="rect">
            <a:avLst/>
          </a:prstGeom>
        </p:spPr>
        <p:txBody>
          <a:bodyPr lIns="0" tIns="0" rIns="0" bIns="0" rtlCol="0" anchor="t">
            <a:spAutoFit/>
          </a:bodyPr>
          <a:lstStyle/>
          <a:p>
            <a:pPr>
              <a:lnSpc>
                <a:spcPts val="2239"/>
              </a:lnSpc>
              <a:spcBef>
                <a:spcPct val="0"/>
              </a:spcBef>
            </a:pPr>
            <a:r>
              <a:rPr lang="en-US" sz="1599">
                <a:solidFill>
                  <a:srgbClr val="F6F2F1"/>
                </a:solidFill>
                <a:latin typeface="DM Sans"/>
              </a:rPr>
              <a:t>La gestion efficace de Varroa passe par un traitement d'hiver complémentaire au traitement de fin de saison. Si ce dernier permet d'assainir les colonies en vue de l'hivernage, le traitement d'hiver permet de démarrer la saison avec des charges parasitaires les plus faibles possibles et de freiner le développement de Varroa en saison. Dans un contexte d'adaptation au changement climatique, le projet Apinverno explore les stratégies d'hivernage dans des conditions climatiques différentes (montagne ou plaine/littoral) pouvant favoriser ou non la rupture naturelle de couvain et les stratégies de traitement associées (encagement de reine) pour un traitement d'hiver efficace.</a:t>
            </a:r>
          </a:p>
        </p:txBody>
      </p:sp>
      <p:sp>
        <p:nvSpPr>
          <p:cNvPr id="5" name="Freeform 5"/>
          <p:cNvSpPr/>
          <p:nvPr/>
        </p:nvSpPr>
        <p:spPr>
          <a:xfrm>
            <a:off x="3696755" y="204380"/>
            <a:ext cx="5903527" cy="2529753"/>
          </a:xfrm>
          <a:custGeom>
            <a:avLst/>
            <a:gdLst/>
            <a:ahLst/>
            <a:cxnLst/>
            <a:rect l="l" t="t" r="r" b="b"/>
            <a:pathLst>
              <a:path w="5903527" h="2529753">
                <a:moveTo>
                  <a:pt x="0" y="0"/>
                </a:moveTo>
                <a:lnTo>
                  <a:pt x="5903527" y="0"/>
                </a:lnTo>
                <a:lnTo>
                  <a:pt x="5903527" y="2529753"/>
                </a:lnTo>
                <a:lnTo>
                  <a:pt x="0" y="2529753"/>
                </a:lnTo>
                <a:lnTo>
                  <a:pt x="0" y="0"/>
                </a:lnTo>
                <a:close/>
              </a:path>
            </a:pathLst>
          </a:custGeom>
          <a:blipFill>
            <a:blip r:embed="rId2"/>
            <a:stretch>
              <a:fillRect t="-4105" b="-4105"/>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0097" y="87098"/>
            <a:ext cx="1327732" cy="395744"/>
            <a:chOff x="0" y="0"/>
            <a:chExt cx="524240" cy="156255"/>
          </a:xfrm>
        </p:grpSpPr>
        <p:sp>
          <p:nvSpPr>
            <p:cNvPr id="3" name="Freeform 3"/>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4" name="TextBox 4"/>
            <p:cNvSpPr txBox="1"/>
            <p:nvPr/>
          </p:nvSpPr>
          <p:spPr>
            <a:xfrm>
              <a:off x="0" y="-38100"/>
              <a:ext cx="524240" cy="194355"/>
            </a:xfrm>
            <a:prstGeom prst="rect">
              <a:avLst/>
            </a:prstGeom>
          </p:spPr>
          <p:txBody>
            <a:bodyPr lIns="44738" tIns="44738" rIns="44738" bIns="44738" rtlCol="0" anchor="ctr"/>
            <a:lstStyle/>
            <a:p>
              <a:pPr algn="ctr">
                <a:lnSpc>
                  <a:spcPts val="1602"/>
                </a:lnSpc>
              </a:pPr>
              <a:endParaRPr/>
            </a:p>
          </p:txBody>
        </p:sp>
      </p:grpSp>
      <p:grpSp>
        <p:nvGrpSpPr>
          <p:cNvPr id="5" name="Group 5"/>
          <p:cNvGrpSpPr/>
          <p:nvPr/>
        </p:nvGrpSpPr>
        <p:grpSpPr>
          <a:xfrm>
            <a:off x="1380097" y="637279"/>
            <a:ext cx="1327732" cy="395744"/>
            <a:chOff x="0" y="0"/>
            <a:chExt cx="524240" cy="156255"/>
          </a:xfrm>
        </p:grpSpPr>
        <p:sp>
          <p:nvSpPr>
            <p:cNvPr id="6" name="Freeform 6"/>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7" name="TextBox 7"/>
            <p:cNvSpPr txBox="1"/>
            <p:nvPr/>
          </p:nvSpPr>
          <p:spPr>
            <a:xfrm>
              <a:off x="0" y="-38100"/>
              <a:ext cx="524240" cy="194355"/>
            </a:xfrm>
            <a:prstGeom prst="rect">
              <a:avLst/>
            </a:prstGeom>
          </p:spPr>
          <p:txBody>
            <a:bodyPr lIns="44738" tIns="44738" rIns="44738" bIns="44738" rtlCol="0" anchor="ctr"/>
            <a:lstStyle/>
            <a:p>
              <a:pPr algn="ctr">
                <a:lnSpc>
                  <a:spcPts val="1602"/>
                </a:lnSpc>
              </a:pPr>
              <a:endParaRPr/>
            </a:p>
          </p:txBody>
        </p:sp>
      </p:grpSp>
      <p:grpSp>
        <p:nvGrpSpPr>
          <p:cNvPr id="8" name="Group 8"/>
          <p:cNvGrpSpPr/>
          <p:nvPr/>
        </p:nvGrpSpPr>
        <p:grpSpPr>
          <a:xfrm>
            <a:off x="1380097" y="4142981"/>
            <a:ext cx="1327732" cy="395744"/>
            <a:chOff x="0" y="0"/>
            <a:chExt cx="524240" cy="156255"/>
          </a:xfrm>
        </p:grpSpPr>
        <p:sp>
          <p:nvSpPr>
            <p:cNvPr id="9" name="Freeform 9"/>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10" name="TextBox 10"/>
            <p:cNvSpPr txBox="1"/>
            <p:nvPr/>
          </p:nvSpPr>
          <p:spPr>
            <a:xfrm>
              <a:off x="0" y="-38100"/>
              <a:ext cx="524240" cy="194355"/>
            </a:xfrm>
            <a:prstGeom prst="rect">
              <a:avLst/>
            </a:prstGeom>
          </p:spPr>
          <p:txBody>
            <a:bodyPr lIns="44738" tIns="44738" rIns="44738" bIns="44738" rtlCol="0" anchor="ctr"/>
            <a:lstStyle/>
            <a:p>
              <a:pPr algn="ctr">
                <a:lnSpc>
                  <a:spcPts val="1602"/>
                </a:lnSpc>
              </a:pPr>
              <a:endParaRPr/>
            </a:p>
          </p:txBody>
        </p:sp>
      </p:grpSp>
      <p:sp>
        <p:nvSpPr>
          <p:cNvPr id="11" name="TextBox 11"/>
          <p:cNvSpPr txBox="1"/>
          <p:nvPr/>
        </p:nvSpPr>
        <p:spPr>
          <a:xfrm>
            <a:off x="2853566" y="150618"/>
            <a:ext cx="933344" cy="230605"/>
          </a:xfrm>
          <a:prstGeom prst="rect">
            <a:avLst/>
          </a:prstGeom>
        </p:spPr>
        <p:txBody>
          <a:bodyPr lIns="0" tIns="0" rIns="0" bIns="0" rtlCol="0" anchor="t">
            <a:spAutoFit/>
          </a:bodyPr>
          <a:lstStyle/>
          <a:p>
            <a:pPr algn="ctr">
              <a:lnSpc>
                <a:spcPts val="1778"/>
              </a:lnSpc>
              <a:spcBef>
                <a:spcPct val="0"/>
              </a:spcBef>
            </a:pPr>
            <a:r>
              <a:rPr lang="en-US" sz="1270" spc="169">
                <a:solidFill>
                  <a:srgbClr val="084349"/>
                </a:solidFill>
                <a:latin typeface="Arimo Bold"/>
              </a:rPr>
              <a:t>ACCUEIL </a:t>
            </a:r>
          </a:p>
        </p:txBody>
      </p:sp>
      <p:sp>
        <p:nvSpPr>
          <p:cNvPr id="12" name="TextBox 12"/>
          <p:cNvSpPr txBox="1"/>
          <p:nvPr/>
        </p:nvSpPr>
        <p:spPr>
          <a:xfrm>
            <a:off x="1583693" y="158111"/>
            <a:ext cx="920541" cy="215619"/>
          </a:xfrm>
          <a:prstGeom prst="rect">
            <a:avLst/>
          </a:prstGeom>
        </p:spPr>
        <p:txBody>
          <a:bodyPr lIns="0" tIns="0" rIns="0" bIns="0" rtlCol="0" anchor="t">
            <a:spAutoFit/>
          </a:bodyPr>
          <a:lstStyle/>
          <a:p>
            <a:pPr algn="ctr">
              <a:lnSpc>
                <a:spcPts val="1651"/>
              </a:lnSpc>
              <a:spcBef>
                <a:spcPct val="0"/>
              </a:spcBef>
            </a:pPr>
            <a:r>
              <a:rPr lang="en-US" sz="1179" spc="156">
                <a:solidFill>
                  <a:srgbClr val="FFFFFF"/>
                </a:solidFill>
                <a:latin typeface="Arimo Bold"/>
              </a:rPr>
              <a:t>8h45-9h15</a:t>
            </a:r>
          </a:p>
        </p:txBody>
      </p:sp>
      <p:sp>
        <p:nvSpPr>
          <p:cNvPr id="13" name="TextBox 13"/>
          <p:cNvSpPr txBox="1"/>
          <p:nvPr/>
        </p:nvSpPr>
        <p:spPr>
          <a:xfrm>
            <a:off x="1517149" y="708292"/>
            <a:ext cx="1053628" cy="215619"/>
          </a:xfrm>
          <a:prstGeom prst="rect">
            <a:avLst/>
          </a:prstGeom>
        </p:spPr>
        <p:txBody>
          <a:bodyPr lIns="0" tIns="0" rIns="0" bIns="0" rtlCol="0" anchor="t">
            <a:spAutoFit/>
          </a:bodyPr>
          <a:lstStyle/>
          <a:p>
            <a:pPr algn="ctr">
              <a:lnSpc>
                <a:spcPts val="1651"/>
              </a:lnSpc>
              <a:spcBef>
                <a:spcPct val="0"/>
              </a:spcBef>
            </a:pPr>
            <a:r>
              <a:rPr lang="en-US" sz="1179" spc="156">
                <a:solidFill>
                  <a:srgbClr val="FFFFFF"/>
                </a:solidFill>
                <a:latin typeface="Arimo Bold"/>
              </a:rPr>
              <a:t>9h15-10h15</a:t>
            </a:r>
          </a:p>
        </p:txBody>
      </p:sp>
      <p:sp>
        <p:nvSpPr>
          <p:cNvPr id="14" name="TextBox 14"/>
          <p:cNvSpPr txBox="1"/>
          <p:nvPr/>
        </p:nvSpPr>
        <p:spPr>
          <a:xfrm>
            <a:off x="1380097" y="1110839"/>
            <a:ext cx="1300774" cy="230605"/>
          </a:xfrm>
          <a:prstGeom prst="rect">
            <a:avLst/>
          </a:prstGeom>
        </p:spPr>
        <p:txBody>
          <a:bodyPr lIns="0" tIns="0" rIns="0" bIns="0" rtlCol="0" anchor="t">
            <a:spAutoFit/>
          </a:bodyPr>
          <a:lstStyle/>
          <a:p>
            <a:pPr algn="ctr">
              <a:lnSpc>
                <a:spcPts val="1778"/>
              </a:lnSpc>
              <a:spcBef>
                <a:spcPct val="0"/>
              </a:spcBef>
            </a:pPr>
            <a:r>
              <a:rPr lang="en-US" sz="1270" spc="169">
                <a:solidFill>
                  <a:srgbClr val="084349"/>
                </a:solidFill>
                <a:latin typeface="Arimo Bold"/>
              </a:rPr>
              <a:t>Présentation </a:t>
            </a:r>
          </a:p>
        </p:txBody>
      </p:sp>
      <p:sp>
        <p:nvSpPr>
          <p:cNvPr id="15" name="TextBox 15"/>
          <p:cNvSpPr txBox="1"/>
          <p:nvPr/>
        </p:nvSpPr>
        <p:spPr>
          <a:xfrm>
            <a:off x="1380097" y="1397575"/>
            <a:ext cx="8208357" cy="2587314"/>
          </a:xfrm>
          <a:prstGeom prst="rect">
            <a:avLst/>
          </a:prstGeom>
        </p:spPr>
        <p:txBody>
          <a:bodyPr lIns="0" tIns="0" rIns="0" bIns="0" rtlCol="0" anchor="t">
            <a:spAutoFit/>
          </a:bodyPr>
          <a:lstStyle/>
          <a:p>
            <a:pPr marL="215559" lvl="1" indent="-107780" algn="just">
              <a:lnSpc>
                <a:spcPts val="1397"/>
              </a:lnSpc>
              <a:buFont typeface="Arial"/>
              <a:buChar char="•"/>
            </a:pPr>
            <a:r>
              <a:rPr lang="en-US" sz="998" spc="132">
                <a:solidFill>
                  <a:srgbClr val="000000"/>
                </a:solidFill>
                <a:latin typeface="Arimo"/>
              </a:rPr>
              <a:t>Introduction générale de la matinée </a:t>
            </a:r>
          </a:p>
          <a:p>
            <a:pPr algn="just">
              <a:lnSpc>
                <a:spcPts val="1397"/>
              </a:lnSpc>
            </a:pPr>
            <a:r>
              <a:rPr lang="en-US" sz="998" spc="132">
                <a:solidFill>
                  <a:srgbClr val="000000"/>
                </a:solidFill>
                <a:latin typeface="Arimo"/>
              </a:rPr>
              <a:t>    Les projets Innov’api, Apinverno, Melior’api : histoire d’une coopération franco-italienne fructueuse pour lutter contre Varroa de façons innovantes</a:t>
            </a:r>
          </a:p>
          <a:p>
            <a:pPr algn="just">
              <a:lnSpc>
                <a:spcPts val="1397"/>
              </a:lnSpc>
            </a:pPr>
            <a:r>
              <a:rPr lang="en-US" sz="998" spc="132">
                <a:solidFill>
                  <a:srgbClr val="000000"/>
                </a:solidFill>
                <a:latin typeface="Arimo"/>
              </a:rPr>
              <a:t>    </a:t>
            </a:r>
            <a:r>
              <a:rPr lang="en-US" sz="998" spc="132">
                <a:solidFill>
                  <a:srgbClr val="000000"/>
                </a:solidFill>
                <a:latin typeface="Arimo Italics"/>
              </a:rPr>
              <a:t>(Pascal Jourdan)</a:t>
            </a:r>
          </a:p>
          <a:p>
            <a:pPr algn="just">
              <a:lnSpc>
                <a:spcPts val="1397"/>
              </a:lnSpc>
            </a:pPr>
            <a:endParaRPr lang="en-US" sz="998" spc="132">
              <a:solidFill>
                <a:srgbClr val="000000"/>
              </a:solidFill>
              <a:latin typeface="Arimo Italics"/>
            </a:endParaRPr>
          </a:p>
          <a:p>
            <a:pPr marL="215559" lvl="1" indent="-107780" algn="just">
              <a:lnSpc>
                <a:spcPts val="1397"/>
              </a:lnSpc>
              <a:buFont typeface="Arial"/>
              <a:buChar char="•"/>
            </a:pPr>
            <a:r>
              <a:rPr lang="en-US" sz="998" spc="132">
                <a:solidFill>
                  <a:srgbClr val="000000"/>
                </a:solidFill>
                <a:latin typeface="Arimo"/>
              </a:rPr>
              <a:t>Importance du traitement d’hiver dans la lutte contre Varroa et panorama des stratégies de traitement en hiver (encagement)</a:t>
            </a:r>
          </a:p>
          <a:p>
            <a:pPr algn="just">
              <a:lnSpc>
                <a:spcPts val="1397"/>
              </a:lnSpc>
            </a:pPr>
            <a:r>
              <a:rPr lang="en-US" sz="998" spc="132">
                <a:solidFill>
                  <a:srgbClr val="000000"/>
                </a:solidFill>
                <a:latin typeface="Arimo"/>
              </a:rPr>
              <a:t>   </a:t>
            </a:r>
            <a:r>
              <a:rPr lang="en-US" sz="998" spc="132">
                <a:solidFill>
                  <a:srgbClr val="000000"/>
                </a:solidFill>
                <a:latin typeface="Arimo Italics"/>
              </a:rPr>
              <a:t> (Eleonora Bassi et Michele Tagliabue)</a:t>
            </a:r>
          </a:p>
          <a:p>
            <a:pPr algn="just">
              <a:lnSpc>
                <a:spcPts val="1397"/>
              </a:lnSpc>
            </a:pPr>
            <a:endParaRPr lang="en-US" sz="998" spc="132">
              <a:solidFill>
                <a:srgbClr val="000000"/>
              </a:solidFill>
              <a:latin typeface="Arimo Italics"/>
            </a:endParaRPr>
          </a:p>
          <a:p>
            <a:pPr marL="215559" lvl="1" indent="-107780" algn="just">
              <a:lnSpc>
                <a:spcPts val="1397"/>
              </a:lnSpc>
              <a:buFont typeface="Arial"/>
              <a:buChar char="•"/>
            </a:pPr>
            <a:r>
              <a:rPr lang="en-US" sz="998" spc="132">
                <a:solidFill>
                  <a:srgbClr val="000000"/>
                </a:solidFill>
                <a:latin typeface="Arimo"/>
              </a:rPr>
              <a:t>Dispositif expérimental d’Apinverno : Evaluation de plusieurs stratégies de lutte contre Varroa en hiver dans des différents contextes climatiques : hivernage en montagne ou en plaine couplé à une stratégie d’encagement des reines</a:t>
            </a:r>
          </a:p>
          <a:p>
            <a:pPr algn="just">
              <a:lnSpc>
                <a:spcPts val="1397"/>
              </a:lnSpc>
            </a:pPr>
            <a:r>
              <a:rPr lang="en-US" sz="998" spc="132">
                <a:solidFill>
                  <a:srgbClr val="000000"/>
                </a:solidFill>
                <a:latin typeface="Arimo"/>
              </a:rPr>
              <a:t>    </a:t>
            </a:r>
            <a:r>
              <a:rPr lang="en-US" sz="998" spc="132">
                <a:solidFill>
                  <a:srgbClr val="000000"/>
                </a:solidFill>
                <a:latin typeface="Arimo Italics"/>
              </a:rPr>
              <a:t>(Guillaume Kairo) </a:t>
            </a:r>
          </a:p>
          <a:p>
            <a:pPr algn="just">
              <a:lnSpc>
                <a:spcPts val="1397"/>
              </a:lnSpc>
            </a:pPr>
            <a:endParaRPr lang="en-US" sz="998" spc="132">
              <a:solidFill>
                <a:srgbClr val="000000"/>
              </a:solidFill>
              <a:latin typeface="Arimo Italics"/>
            </a:endParaRPr>
          </a:p>
          <a:p>
            <a:pPr algn="just">
              <a:lnSpc>
                <a:spcPts val="1397"/>
              </a:lnSpc>
            </a:pPr>
            <a:r>
              <a:rPr lang="en-US" sz="998" spc="132">
                <a:solidFill>
                  <a:srgbClr val="084349"/>
                </a:solidFill>
                <a:latin typeface="Arimo Bold Italics"/>
              </a:rPr>
              <a:t>TEMPS DE QUESTIONS (10 minutes)</a:t>
            </a:r>
          </a:p>
        </p:txBody>
      </p:sp>
      <p:sp>
        <p:nvSpPr>
          <p:cNvPr id="16" name="TextBox 16"/>
          <p:cNvSpPr txBox="1"/>
          <p:nvPr/>
        </p:nvSpPr>
        <p:spPr>
          <a:xfrm>
            <a:off x="1448623" y="4213993"/>
            <a:ext cx="1190680" cy="215619"/>
          </a:xfrm>
          <a:prstGeom prst="rect">
            <a:avLst/>
          </a:prstGeom>
        </p:spPr>
        <p:txBody>
          <a:bodyPr lIns="0" tIns="0" rIns="0" bIns="0" rtlCol="0" anchor="t">
            <a:spAutoFit/>
          </a:bodyPr>
          <a:lstStyle/>
          <a:p>
            <a:pPr algn="ctr">
              <a:lnSpc>
                <a:spcPts val="1651"/>
              </a:lnSpc>
              <a:spcBef>
                <a:spcPct val="0"/>
              </a:spcBef>
            </a:pPr>
            <a:r>
              <a:rPr lang="en-US" sz="1179" spc="156">
                <a:solidFill>
                  <a:srgbClr val="FFFFFF"/>
                </a:solidFill>
                <a:latin typeface="Arimo Bold"/>
              </a:rPr>
              <a:t>10h15-11h15</a:t>
            </a:r>
          </a:p>
        </p:txBody>
      </p:sp>
      <p:sp>
        <p:nvSpPr>
          <p:cNvPr id="17" name="TextBox 17"/>
          <p:cNvSpPr txBox="1"/>
          <p:nvPr/>
        </p:nvSpPr>
        <p:spPr>
          <a:xfrm>
            <a:off x="1380097" y="4620278"/>
            <a:ext cx="6960202" cy="422989"/>
          </a:xfrm>
          <a:prstGeom prst="rect">
            <a:avLst/>
          </a:prstGeom>
        </p:spPr>
        <p:txBody>
          <a:bodyPr lIns="0" tIns="0" rIns="0" bIns="0" rtlCol="0" anchor="t">
            <a:spAutoFit/>
          </a:bodyPr>
          <a:lstStyle/>
          <a:p>
            <a:pPr>
              <a:lnSpc>
                <a:spcPts val="1651"/>
              </a:lnSpc>
              <a:spcBef>
                <a:spcPct val="0"/>
              </a:spcBef>
            </a:pPr>
            <a:r>
              <a:rPr lang="en-US" sz="1179" spc="156">
                <a:solidFill>
                  <a:srgbClr val="084349"/>
                </a:solidFill>
                <a:latin typeface="Arimo Bold"/>
              </a:rPr>
              <a:t>Résultats des stratégies d’hivernage en montagne ou en plaine avec ou sans encagement de reines</a:t>
            </a:r>
          </a:p>
        </p:txBody>
      </p:sp>
      <p:sp>
        <p:nvSpPr>
          <p:cNvPr id="18" name="TextBox 18"/>
          <p:cNvSpPr txBox="1"/>
          <p:nvPr/>
        </p:nvSpPr>
        <p:spPr>
          <a:xfrm>
            <a:off x="1380097" y="5159513"/>
            <a:ext cx="8208357" cy="2068589"/>
          </a:xfrm>
          <a:prstGeom prst="rect">
            <a:avLst/>
          </a:prstGeom>
        </p:spPr>
        <p:txBody>
          <a:bodyPr lIns="0" tIns="0" rIns="0" bIns="0" rtlCol="0" anchor="t">
            <a:spAutoFit/>
          </a:bodyPr>
          <a:lstStyle/>
          <a:p>
            <a:pPr marL="215559" lvl="1" indent="-107780" algn="just">
              <a:lnSpc>
                <a:spcPts val="1397"/>
              </a:lnSpc>
              <a:buFont typeface="Arial"/>
              <a:buChar char="•"/>
            </a:pPr>
            <a:r>
              <a:rPr lang="en-US" sz="998" spc="132">
                <a:solidFill>
                  <a:srgbClr val="000000"/>
                </a:solidFill>
                <a:latin typeface="Arimo"/>
              </a:rPr>
              <a:t>Varroa : Quels sont les effets des stratégies de lutte hivernale sur les charges parasitaires au cours de la saison apicole ?</a:t>
            </a:r>
          </a:p>
          <a:p>
            <a:pPr algn="just">
              <a:lnSpc>
                <a:spcPts val="1397"/>
              </a:lnSpc>
            </a:pPr>
            <a:r>
              <a:rPr lang="en-US" sz="998" spc="132">
                <a:solidFill>
                  <a:srgbClr val="000000"/>
                </a:solidFill>
                <a:latin typeface="Arimo"/>
              </a:rPr>
              <a:t>    </a:t>
            </a:r>
            <a:r>
              <a:rPr lang="en-US" sz="998" spc="132">
                <a:solidFill>
                  <a:srgbClr val="000000"/>
                </a:solidFill>
                <a:latin typeface="Arimo Italics"/>
              </a:rPr>
              <a:t>(Guillaume Kairo)</a:t>
            </a:r>
          </a:p>
          <a:p>
            <a:pPr algn="just">
              <a:lnSpc>
                <a:spcPts val="1397"/>
              </a:lnSpc>
            </a:pPr>
            <a:endParaRPr lang="en-US" sz="998" spc="132">
              <a:solidFill>
                <a:srgbClr val="000000"/>
              </a:solidFill>
              <a:latin typeface="Arimo Italics"/>
            </a:endParaRPr>
          </a:p>
          <a:p>
            <a:pPr marL="215559" lvl="1" indent="-107780" algn="just">
              <a:lnSpc>
                <a:spcPts val="1397"/>
              </a:lnSpc>
              <a:buFont typeface="Arial"/>
              <a:buChar char="•"/>
            </a:pPr>
            <a:r>
              <a:rPr lang="en-US" sz="998" spc="132">
                <a:solidFill>
                  <a:srgbClr val="000000"/>
                </a:solidFill>
                <a:latin typeface="Arimo"/>
              </a:rPr>
              <a:t>Quels effets d’un hivernage en montagne sur le développement printanier des colonies ?</a:t>
            </a:r>
          </a:p>
          <a:p>
            <a:pPr algn="just">
              <a:lnSpc>
                <a:spcPts val="1397"/>
              </a:lnSpc>
            </a:pPr>
            <a:r>
              <a:rPr lang="en-US" sz="998" spc="132">
                <a:solidFill>
                  <a:srgbClr val="000000"/>
                </a:solidFill>
                <a:latin typeface="Arimo"/>
              </a:rPr>
              <a:t>    </a:t>
            </a:r>
            <a:r>
              <a:rPr lang="en-US" sz="998" spc="132">
                <a:solidFill>
                  <a:srgbClr val="000000"/>
                </a:solidFill>
                <a:latin typeface="Arimo Italics"/>
              </a:rPr>
              <a:t>(Eleonora Bassi)</a:t>
            </a:r>
          </a:p>
          <a:p>
            <a:pPr algn="just">
              <a:lnSpc>
                <a:spcPts val="1397"/>
              </a:lnSpc>
            </a:pPr>
            <a:endParaRPr lang="en-US" sz="998" spc="132">
              <a:solidFill>
                <a:srgbClr val="000000"/>
              </a:solidFill>
              <a:latin typeface="Arimo Italics"/>
            </a:endParaRPr>
          </a:p>
          <a:p>
            <a:pPr marL="215559" lvl="1" indent="-107780" algn="just">
              <a:lnSpc>
                <a:spcPts val="1397"/>
              </a:lnSpc>
              <a:buFont typeface="Arial"/>
              <a:buChar char="•"/>
            </a:pPr>
            <a:r>
              <a:rPr lang="en-US" sz="998" spc="132">
                <a:solidFill>
                  <a:srgbClr val="000000"/>
                </a:solidFill>
                <a:latin typeface="Arimo"/>
              </a:rPr>
              <a:t>Quels impacts sur les réserves et la production de miel ?</a:t>
            </a:r>
          </a:p>
          <a:p>
            <a:pPr algn="just">
              <a:lnSpc>
                <a:spcPts val="1397"/>
              </a:lnSpc>
            </a:pPr>
            <a:r>
              <a:rPr lang="en-US" sz="998" spc="132">
                <a:solidFill>
                  <a:srgbClr val="000000"/>
                </a:solidFill>
                <a:latin typeface="Arimo"/>
              </a:rPr>
              <a:t>    </a:t>
            </a:r>
            <a:r>
              <a:rPr lang="en-US" sz="998" spc="132">
                <a:solidFill>
                  <a:srgbClr val="000000"/>
                </a:solidFill>
                <a:latin typeface="Arimo Italics"/>
              </a:rPr>
              <a:t>(Robin Buisson)</a:t>
            </a:r>
          </a:p>
          <a:p>
            <a:pPr algn="just">
              <a:lnSpc>
                <a:spcPts val="1397"/>
              </a:lnSpc>
            </a:pPr>
            <a:endParaRPr lang="en-US" sz="998" spc="132">
              <a:solidFill>
                <a:srgbClr val="000000"/>
              </a:solidFill>
              <a:latin typeface="Arimo Italics"/>
            </a:endParaRPr>
          </a:p>
          <a:p>
            <a:pPr marL="215559" lvl="1" indent="-107780" algn="just">
              <a:lnSpc>
                <a:spcPts val="1397"/>
              </a:lnSpc>
              <a:buFont typeface="Arial"/>
              <a:buChar char="•"/>
            </a:pPr>
            <a:r>
              <a:rPr lang="en-US" sz="998" spc="132">
                <a:solidFill>
                  <a:srgbClr val="000000"/>
                </a:solidFill>
                <a:latin typeface="Arimo"/>
              </a:rPr>
              <a:t>Quels effets d’un hivernage en montagne sur la survie hivernale des colonies ?</a:t>
            </a:r>
          </a:p>
          <a:p>
            <a:pPr algn="just">
              <a:lnSpc>
                <a:spcPts val="1397"/>
              </a:lnSpc>
            </a:pPr>
            <a:r>
              <a:rPr lang="en-US" sz="998" spc="132">
                <a:solidFill>
                  <a:srgbClr val="000000"/>
                </a:solidFill>
                <a:latin typeface="Arimo"/>
              </a:rPr>
              <a:t>    </a:t>
            </a:r>
            <a:r>
              <a:rPr lang="en-US" sz="998" spc="132">
                <a:solidFill>
                  <a:srgbClr val="000000"/>
                </a:solidFill>
                <a:latin typeface="Arimo Italics"/>
              </a:rPr>
              <a:t>(Guillaume Kairo)</a:t>
            </a:r>
          </a:p>
        </p:txBody>
      </p:sp>
      <p:sp>
        <p:nvSpPr>
          <p:cNvPr id="19" name="AutoShape 19"/>
          <p:cNvSpPr/>
          <p:nvPr/>
        </p:nvSpPr>
        <p:spPr>
          <a:xfrm rot="5400000">
            <a:off x="-3051151" y="3051151"/>
            <a:ext cx="7315200" cy="1212898"/>
          </a:xfrm>
          <a:prstGeom prst="rect">
            <a:avLst/>
          </a:prstGeom>
          <a:solidFill>
            <a:srgbClr val="084349"/>
          </a:solidFill>
        </p:spPr>
      </p:sp>
      <p:sp>
        <p:nvSpPr>
          <p:cNvPr id="20" name="TextBox 20"/>
          <p:cNvSpPr txBox="1"/>
          <p:nvPr/>
        </p:nvSpPr>
        <p:spPr>
          <a:xfrm rot="-5400000">
            <a:off x="-1834924" y="3375684"/>
            <a:ext cx="4816071" cy="563831"/>
          </a:xfrm>
          <a:prstGeom prst="rect">
            <a:avLst/>
          </a:prstGeom>
        </p:spPr>
        <p:txBody>
          <a:bodyPr lIns="0" tIns="0" rIns="0" bIns="0" rtlCol="0" anchor="t">
            <a:spAutoFit/>
          </a:bodyPr>
          <a:lstStyle/>
          <a:p>
            <a:pPr algn="ctr">
              <a:lnSpc>
                <a:spcPts val="4617"/>
              </a:lnSpc>
              <a:spcBef>
                <a:spcPct val="0"/>
              </a:spcBef>
            </a:pPr>
            <a:r>
              <a:rPr lang="en-US" sz="3298" spc="1015">
                <a:solidFill>
                  <a:srgbClr val="F6F2F1"/>
                </a:solidFill>
                <a:latin typeface="League Spartan"/>
              </a:rPr>
              <a:t>PROGRAMME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051151" y="3051151"/>
            <a:ext cx="7315200" cy="1212898"/>
          </a:xfrm>
          <a:prstGeom prst="rect">
            <a:avLst/>
          </a:prstGeom>
          <a:solidFill>
            <a:srgbClr val="084349"/>
          </a:solidFill>
        </p:spPr>
      </p:sp>
      <p:sp>
        <p:nvSpPr>
          <p:cNvPr id="3" name="TextBox 3"/>
          <p:cNvSpPr txBox="1"/>
          <p:nvPr/>
        </p:nvSpPr>
        <p:spPr>
          <a:xfrm rot="-5400000">
            <a:off x="-1834924" y="3375684"/>
            <a:ext cx="4816071" cy="563831"/>
          </a:xfrm>
          <a:prstGeom prst="rect">
            <a:avLst/>
          </a:prstGeom>
        </p:spPr>
        <p:txBody>
          <a:bodyPr lIns="0" tIns="0" rIns="0" bIns="0" rtlCol="0" anchor="t">
            <a:spAutoFit/>
          </a:bodyPr>
          <a:lstStyle/>
          <a:p>
            <a:pPr algn="ctr">
              <a:lnSpc>
                <a:spcPts val="4617"/>
              </a:lnSpc>
              <a:spcBef>
                <a:spcPct val="0"/>
              </a:spcBef>
            </a:pPr>
            <a:r>
              <a:rPr lang="en-US" sz="3298" spc="1015">
                <a:solidFill>
                  <a:srgbClr val="F6F2F1"/>
                </a:solidFill>
                <a:latin typeface="League Spartan"/>
              </a:rPr>
              <a:t>PROGRAMME</a:t>
            </a:r>
          </a:p>
        </p:txBody>
      </p:sp>
      <p:grpSp>
        <p:nvGrpSpPr>
          <p:cNvPr id="4" name="Group 4"/>
          <p:cNvGrpSpPr/>
          <p:nvPr/>
        </p:nvGrpSpPr>
        <p:grpSpPr>
          <a:xfrm>
            <a:off x="1380173" y="1675277"/>
            <a:ext cx="1280014" cy="381521"/>
            <a:chOff x="0" y="0"/>
            <a:chExt cx="524240" cy="156255"/>
          </a:xfrm>
        </p:grpSpPr>
        <p:sp>
          <p:nvSpPr>
            <p:cNvPr id="5" name="Freeform 5"/>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6" name="TextBox 6"/>
            <p:cNvSpPr txBox="1"/>
            <p:nvPr/>
          </p:nvSpPr>
          <p:spPr>
            <a:xfrm>
              <a:off x="0" y="-28575"/>
              <a:ext cx="524240" cy="184830"/>
            </a:xfrm>
            <a:prstGeom prst="rect">
              <a:avLst/>
            </a:prstGeom>
          </p:spPr>
          <p:txBody>
            <a:bodyPr lIns="44452" tIns="44452" rIns="44452" bIns="44452" rtlCol="0" anchor="ctr"/>
            <a:lstStyle/>
            <a:p>
              <a:pPr algn="ctr">
                <a:lnSpc>
                  <a:spcPts val="1592"/>
                </a:lnSpc>
              </a:pPr>
              <a:endParaRPr/>
            </a:p>
          </p:txBody>
        </p:sp>
      </p:grpSp>
      <p:grpSp>
        <p:nvGrpSpPr>
          <p:cNvPr id="7" name="Group 7"/>
          <p:cNvGrpSpPr/>
          <p:nvPr/>
        </p:nvGrpSpPr>
        <p:grpSpPr>
          <a:xfrm>
            <a:off x="1380172" y="3592619"/>
            <a:ext cx="1280014" cy="381521"/>
            <a:chOff x="0" y="0"/>
            <a:chExt cx="524240" cy="156255"/>
          </a:xfrm>
        </p:grpSpPr>
        <p:sp>
          <p:nvSpPr>
            <p:cNvPr id="8" name="Freeform 8"/>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9" name="TextBox 9"/>
            <p:cNvSpPr txBox="1"/>
            <p:nvPr/>
          </p:nvSpPr>
          <p:spPr>
            <a:xfrm>
              <a:off x="0" y="-28575"/>
              <a:ext cx="524240" cy="184830"/>
            </a:xfrm>
            <a:prstGeom prst="rect">
              <a:avLst/>
            </a:prstGeom>
          </p:spPr>
          <p:txBody>
            <a:bodyPr lIns="44452" tIns="44452" rIns="44452" bIns="44452" rtlCol="0" anchor="ctr"/>
            <a:lstStyle/>
            <a:p>
              <a:pPr algn="ctr">
                <a:lnSpc>
                  <a:spcPts val="1592"/>
                </a:lnSpc>
              </a:pPr>
              <a:endParaRPr/>
            </a:p>
          </p:txBody>
        </p:sp>
      </p:grpSp>
      <p:grpSp>
        <p:nvGrpSpPr>
          <p:cNvPr id="10" name="Group 10"/>
          <p:cNvGrpSpPr/>
          <p:nvPr/>
        </p:nvGrpSpPr>
        <p:grpSpPr>
          <a:xfrm>
            <a:off x="1380172" y="624007"/>
            <a:ext cx="1280014" cy="381521"/>
            <a:chOff x="0" y="0"/>
            <a:chExt cx="524240" cy="156255"/>
          </a:xfrm>
        </p:grpSpPr>
        <p:sp>
          <p:nvSpPr>
            <p:cNvPr id="11" name="Freeform 11"/>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12" name="TextBox 12"/>
            <p:cNvSpPr txBox="1"/>
            <p:nvPr/>
          </p:nvSpPr>
          <p:spPr>
            <a:xfrm>
              <a:off x="0" y="-28575"/>
              <a:ext cx="524240" cy="184830"/>
            </a:xfrm>
            <a:prstGeom prst="rect">
              <a:avLst/>
            </a:prstGeom>
          </p:spPr>
          <p:txBody>
            <a:bodyPr lIns="44452" tIns="44452" rIns="44452" bIns="44452" rtlCol="0" anchor="ctr"/>
            <a:lstStyle/>
            <a:p>
              <a:pPr algn="ctr">
                <a:lnSpc>
                  <a:spcPts val="1592"/>
                </a:lnSpc>
              </a:pPr>
              <a:endParaRPr/>
            </a:p>
          </p:txBody>
        </p:sp>
      </p:grpSp>
      <p:grpSp>
        <p:nvGrpSpPr>
          <p:cNvPr id="13" name="Group 13"/>
          <p:cNvGrpSpPr/>
          <p:nvPr/>
        </p:nvGrpSpPr>
        <p:grpSpPr>
          <a:xfrm>
            <a:off x="1380173" y="6822251"/>
            <a:ext cx="1280014" cy="381521"/>
            <a:chOff x="0" y="0"/>
            <a:chExt cx="524240" cy="156255"/>
          </a:xfrm>
        </p:grpSpPr>
        <p:sp>
          <p:nvSpPr>
            <p:cNvPr id="14" name="Freeform 14"/>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84349"/>
            </a:solidFill>
          </p:spPr>
        </p:sp>
        <p:sp>
          <p:nvSpPr>
            <p:cNvPr id="15" name="TextBox 15"/>
            <p:cNvSpPr txBox="1"/>
            <p:nvPr/>
          </p:nvSpPr>
          <p:spPr>
            <a:xfrm>
              <a:off x="0" y="-28575"/>
              <a:ext cx="524240" cy="184830"/>
            </a:xfrm>
            <a:prstGeom prst="rect">
              <a:avLst/>
            </a:prstGeom>
          </p:spPr>
          <p:txBody>
            <a:bodyPr lIns="44452" tIns="44452" rIns="44452" bIns="44452" rtlCol="0" anchor="ctr"/>
            <a:lstStyle/>
            <a:p>
              <a:pPr algn="ctr">
                <a:lnSpc>
                  <a:spcPts val="1592"/>
                </a:lnSpc>
              </a:pPr>
              <a:endParaRPr/>
            </a:p>
          </p:txBody>
        </p:sp>
      </p:grpSp>
      <p:sp>
        <p:nvSpPr>
          <p:cNvPr id="16" name="TextBox 16"/>
          <p:cNvSpPr txBox="1"/>
          <p:nvPr/>
        </p:nvSpPr>
        <p:spPr>
          <a:xfrm>
            <a:off x="1446236" y="1751893"/>
            <a:ext cx="1147887" cy="199714"/>
          </a:xfrm>
          <a:prstGeom prst="rect">
            <a:avLst/>
          </a:prstGeom>
        </p:spPr>
        <p:txBody>
          <a:bodyPr lIns="0" tIns="0" rIns="0" bIns="0" rtlCol="0" anchor="t">
            <a:spAutoFit/>
          </a:bodyPr>
          <a:lstStyle/>
          <a:p>
            <a:pPr algn="ctr">
              <a:lnSpc>
                <a:spcPts val="1592"/>
              </a:lnSpc>
              <a:spcBef>
                <a:spcPct val="0"/>
              </a:spcBef>
            </a:pPr>
            <a:r>
              <a:rPr lang="en-US" sz="1137" spc="151">
                <a:solidFill>
                  <a:srgbClr val="FFFFFF"/>
                </a:solidFill>
                <a:latin typeface="Arimo Bold"/>
              </a:rPr>
              <a:t>11h35-12h15</a:t>
            </a:r>
          </a:p>
        </p:txBody>
      </p:sp>
      <p:sp>
        <p:nvSpPr>
          <p:cNvPr id="17" name="TextBox 17"/>
          <p:cNvSpPr txBox="1"/>
          <p:nvPr/>
        </p:nvSpPr>
        <p:spPr>
          <a:xfrm>
            <a:off x="1380172" y="2199103"/>
            <a:ext cx="3307629" cy="223686"/>
          </a:xfrm>
          <a:prstGeom prst="rect">
            <a:avLst/>
          </a:prstGeom>
        </p:spPr>
        <p:txBody>
          <a:bodyPr lIns="0" tIns="0" rIns="0" bIns="0" rtlCol="0" anchor="t">
            <a:spAutoFit/>
          </a:bodyPr>
          <a:lstStyle/>
          <a:p>
            <a:pPr>
              <a:lnSpc>
                <a:spcPts val="1715"/>
              </a:lnSpc>
              <a:spcBef>
                <a:spcPct val="0"/>
              </a:spcBef>
            </a:pPr>
            <a:r>
              <a:rPr lang="en-US" sz="1225" spc="162">
                <a:solidFill>
                  <a:srgbClr val="084349"/>
                </a:solidFill>
                <a:latin typeface="Arimo Bold"/>
              </a:rPr>
              <a:t> Un bilan général sur Apinverno </a:t>
            </a:r>
          </a:p>
        </p:txBody>
      </p:sp>
      <p:sp>
        <p:nvSpPr>
          <p:cNvPr id="18" name="TextBox 18"/>
          <p:cNvSpPr txBox="1"/>
          <p:nvPr/>
        </p:nvSpPr>
        <p:spPr>
          <a:xfrm>
            <a:off x="1380172" y="2584143"/>
            <a:ext cx="6099160" cy="850239"/>
          </a:xfrm>
          <a:prstGeom prst="rect">
            <a:avLst/>
          </a:prstGeom>
        </p:spPr>
        <p:txBody>
          <a:bodyPr lIns="0" tIns="0" rIns="0" bIns="0" rtlCol="0" anchor="t">
            <a:spAutoFit/>
          </a:bodyPr>
          <a:lstStyle/>
          <a:p>
            <a:pPr marL="215899" lvl="1" indent="-107950">
              <a:lnSpc>
                <a:spcPts val="1399"/>
              </a:lnSpc>
              <a:buFont typeface="Arial"/>
              <a:buChar char="•"/>
            </a:pPr>
            <a:r>
              <a:rPr lang="en-US" sz="999" spc="132">
                <a:solidFill>
                  <a:srgbClr val="000000"/>
                </a:solidFill>
                <a:latin typeface="Arimo"/>
              </a:rPr>
              <a:t>Résumé des résultats</a:t>
            </a:r>
          </a:p>
          <a:p>
            <a:pPr marL="215899" lvl="1" indent="-107950">
              <a:lnSpc>
                <a:spcPts val="1399"/>
              </a:lnSpc>
              <a:buFont typeface="Arial"/>
              <a:buChar char="•"/>
            </a:pPr>
            <a:r>
              <a:rPr lang="en-US" sz="999" spc="132">
                <a:solidFill>
                  <a:srgbClr val="000000"/>
                </a:solidFill>
                <a:latin typeface="Arimo"/>
              </a:rPr>
              <a:t>Le regard des apiculteurs du projet</a:t>
            </a:r>
          </a:p>
          <a:p>
            <a:pPr>
              <a:lnSpc>
                <a:spcPts val="1399"/>
              </a:lnSpc>
            </a:pPr>
            <a:r>
              <a:rPr lang="en-US" sz="999" spc="132">
                <a:solidFill>
                  <a:srgbClr val="000000"/>
                </a:solidFill>
                <a:latin typeface="Arimo"/>
              </a:rPr>
              <a:t>    </a:t>
            </a:r>
            <a:r>
              <a:rPr lang="en-US" sz="999" spc="132">
                <a:solidFill>
                  <a:srgbClr val="000000"/>
                </a:solidFill>
                <a:latin typeface="Arimo Italics"/>
              </a:rPr>
              <a:t>(Giovanni Guido)</a:t>
            </a:r>
          </a:p>
          <a:p>
            <a:pPr>
              <a:lnSpc>
                <a:spcPts val="1399"/>
              </a:lnSpc>
            </a:pPr>
            <a:endParaRPr lang="en-US" sz="999" spc="132">
              <a:solidFill>
                <a:srgbClr val="000000"/>
              </a:solidFill>
              <a:latin typeface="Arimo Italics"/>
            </a:endParaRPr>
          </a:p>
          <a:p>
            <a:pPr>
              <a:lnSpc>
                <a:spcPts val="1399"/>
              </a:lnSpc>
            </a:pPr>
            <a:r>
              <a:rPr lang="en-US" sz="999" spc="132">
                <a:solidFill>
                  <a:srgbClr val="084349"/>
                </a:solidFill>
                <a:latin typeface="Arimo Bold Italics"/>
              </a:rPr>
              <a:t>TEMPS DE QUESTIONS (25 minutes)</a:t>
            </a:r>
          </a:p>
        </p:txBody>
      </p:sp>
      <p:sp>
        <p:nvSpPr>
          <p:cNvPr id="19" name="TextBox 19"/>
          <p:cNvSpPr txBox="1"/>
          <p:nvPr/>
        </p:nvSpPr>
        <p:spPr>
          <a:xfrm>
            <a:off x="1446236" y="3669235"/>
            <a:ext cx="1147887" cy="199714"/>
          </a:xfrm>
          <a:prstGeom prst="rect">
            <a:avLst/>
          </a:prstGeom>
        </p:spPr>
        <p:txBody>
          <a:bodyPr lIns="0" tIns="0" rIns="0" bIns="0" rtlCol="0" anchor="t">
            <a:spAutoFit/>
          </a:bodyPr>
          <a:lstStyle/>
          <a:p>
            <a:pPr algn="ctr">
              <a:lnSpc>
                <a:spcPts val="1592"/>
              </a:lnSpc>
              <a:spcBef>
                <a:spcPct val="0"/>
              </a:spcBef>
            </a:pPr>
            <a:r>
              <a:rPr lang="en-US" sz="1137" spc="151">
                <a:solidFill>
                  <a:srgbClr val="FFFFFF"/>
                </a:solidFill>
                <a:latin typeface="Arimo Bold"/>
              </a:rPr>
              <a:t>12h15-13h00</a:t>
            </a:r>
          </a:p>
        </p:txBody>
      </p:sp>
      <p:sp>
        <p:nvSpPr>
          <p:cNvPr id="20" name="TextBox 20"/>
          <p:cNvSpPr txBox="1"/>
          <p:nvPr/>
        </p:nvSpPr>
        <p:spPr>
          <a:xfrm>
            <a:off x="1380172" y="4125970"/>
            <a:ext cx="6002542" cy="199714"/>
          </a:xfrm>
          <a:prstGeom prst="rect">
            <a:avLst/>
          </a:prstGeom>
        </p:spPr>
        <p:txBody>
          <a:bodyPr lIns="0" tIns="0" rIns="0" bIns="0" rtlCol="0" anchor="t">
            <a:spAutoFit/>
          </a:bodyPr>
          <a:lstStyle/>
          <a:p>
            <a:pPr>
              <a:lnSpc>
                <a:spcPts val="1592"/>
              </a:lnSpc>
              <a:spcBef>
                <a:spcPct val="0"/>
              </a:spcBef>
            </a:pPr>
            <a:r>
              <a:rPr lang="en-US" sz="1137" spc="151">
                <a:solidFill>
                  <a:srgbClr val="084349"/>
                </a:solidFill>
                <a:latin typeface="Arimo Bold"/>
              </a:rPr>
              <a:t>Perspectives</a:t>
            </a:r>
          </a:p>
        </p:txBody>
      </p:sp>
      <p:sp>
        <p:nvSpPr>
          <p:cNvPr id="21" name="TextBox 21"/>
          <p:cNvSpPr txBox="1"/>
          <p:nvPr/>
        </p:nvSpPr>
        <p:spPr>
          <a:xfrm>
            <a:off x="1380173" y="4487038"/>
            <a:ext cx="8320818" cy="2049463"/>
          </a:xfrm>
          <a:prstGeom prst="rect">
            <a:avLst/>
          </a:prstGeom>
        </p:spPr>
        <p:txBody>
          <a:bodyPr lIns="0" tIns="0" rIns="0" bIns="0" rtlCol="0" anchor="t">
            <a:spAutoFit/>
          </a:bodyPr>
          <a:lstStyle/>
          <a:p>
            <a:pPr marL="215899" lvl="1" indent="-107950" algn="just">
              <a:lnSpc>
                <a:spcPts val="1399"/>
              </a:lnSpc>
              <a:buFont typeface="Arial"/>
              <a:buChar char="•"/>
            </a:pPr>
            <a:r>
              <a:rPr lang="en-US" sz="999" spc="132">
                <a:solidFill>
                  <a:srgbClr val="000000"/>
                </a:solidFill>
                <a:latin typeface="Arimo"/>
              </a:rPr>
              <a:t>Résistance à Varroa : le Pin test comme outil d’évaluation du comportement hygiénique des colonies ? Présentation technique </a:t>
            </a:r>
          </a:p>
          <a:p>
            <a:pPr algn="just">
              <a:lnSpc>
                <a:spcPts val="1399"/>
              </a:lnSpc>
            </a:pPr>
            <a:r>
              <a:rPr lang="en-US" sz="999" spc="132">
                <a:solidFill>
                  <a:srgbClr val="000000"/>
                </a:solidFill>
                <a:latin typeface="Arimo"/>
              </a:rPr>
              <a:t>    </a:t>
            </a:r>
            <a:r>
              <a:rPr lang="en-US" sz="999" spc="132">
                <a:solidFill>
                  <a:srgbClr val="000000"/>
                </a:solidFill>
                <a:latin typeface="Arimo Italics"/>
              </a:rPr>
              <a:t>(Coline Kouchner)</a:t>
            </a:r>
          </a:p>
          <a:p>
            <a:pPr algn="just">
              <a:lnSpc>
                <a:spcPts val="1399"/>
              </a:lnSpc>
            </a:pPr>
            <a:endParaRPr lang="en-US" sz="999" spc="132">
              <a:solidFill>
                <a:srgbClr val="000000"/>
              </a:solidFill>
              <a:latin typeface="Arimo Italics"/>
            </a:endParaRPr>
          </a:p>
          <a:p>
            <a:pPr marL="215899" lvl="1" indent="-107950" algn="just">
              <a:lnSpc>
                <a:spcPts val="1399"/>
              </a:lnSpc>
              <a:buFont typeface="Arial"/>
              <a:buChar char="•"/>
            </a:pPr>
            <a:r>
              <a:rPr lang="en-US" sz="999" spc="132">
                <a:solidFill>
                  <a:srgbClr val="000000"/>
                </a:solidFill>
                <a:latin typeface="Arimo"/>
              </a:rPr>
              <a:t>Analyses multicritères pour identifier des colonies d’intérêt (productives et tolérantes à Varroa) </a:t>
            </a:r>
          </a:p>
          <a:p>
            <a:pPr algn="just">
              <a:lnSpc>
                <a:spcPts val="1399"/>
              </a:lnSpc>
            </a:pPr>
            <a:r>
              <a:rPr lang="en-US" sz="999" spc="132">
                <a:solidFill>
                  <a:srgbClr val="000000"/>
                </a:solidFill>
                <a:latin typeface="Arimo"/>
              </a:rPr>
              <a:t>    </a:t>
            </a:r>
            <a:r>
              <a:rPr lang="en-US" sz="999" spc="132">
                <a:solidFill>
                  <a:srgbClr val="000000"/>
                </a:solidFill>
                <a:latin typeface="Arimo Italics"/>
              </a:rPr>
              <a:t>(Guillaume Kairo) </a:t>
            </a:r>
          </a:p>
          <a:p>
            <a:pPr algn="just">
              <a:lnSpc>
                <a:spcPts val="1399"/>
              </a:lnSpc>
            </a:pPr>
            <a:endParaRPr lang="en-US" sz="999" spc="132">
              <a:solidFill>
                <a:srgbClr val="000000"/>
              </a:solidFill>
              <a:latin typeface="Arimo Italics"/>
            </a:endParaRPr>
          </a:p>
          <a:p>
            <a:pPr marL="215899" lvl="1" indent="-107950" algn="just">
              <a:lnSpc>
                <a:spcPts val="1399"/>
              </a:lnSpc>
              <a:buFont typeface="Arial"/>
              <a:buChar char="•"/>
            </a:pPr>
            <a:r>
              <a:rPr lang="en-US" sz="999" spc="132">
                <a:solidFill>
                  <a:srgbClr val="000000"/>
                </a:solidFill>
                <a:latin typeface="Arimo"/>
              </a:rPr>
              <a:t>Après la validation de stratégies de lutte estivales et hivernales, les perspectives de la sélection de colonies plus tolérantes à Varroa : vers le projet Melior’api </a:t>
            </a:r>
          </a:p>
          <a:p>
            <a:pPr algn="just">
              <a:lnSpc>
                <a:spcPts val="1399"/>
              </a:lnSpc>
            </a:pPr>
            <a:r>
              <a:rPr lang="en-US" sz="999" spc="132">
                <a:solidFill>
                  <a:srgbClr val="000000"/>
                </a:solidFill>
                <a:latin typeface="Arimo"/>
              </a:rPr>
              <a:t>    </a:t>
            </a:r>
            <a:r>
              <a:rPr lang="en-US" sz="999" spc="132">
                <a:solidFill>
                  <a:srgbClr val="000000"/>
                </a:solidFill>
                <a:latin typeface="Arimo Italics"/>
              </a:rPr>
              <a:t>(Fanny Mondet) </a:t>
            </a:r>
          </a:p>
          <a:p>
            <a:pPr algn="just">
              <a:lnSpc>
                <a:spcPts val="1399"/>
              </a:lnSpc>
            </a:pPr>
            <a:endParaRPr lang="en-US" sz="999" spc="132">
              <a:solidFill>
                <a:srgbClr val="000000"/>
              </a:solidFill>
              <a:latin typeface="Arimo Italics"/>
            </a:endParaRPr>
          </a:p>
          <a:p>
            <a:pPr algn="just">
              <a:lnSpc>
                <a:spcPts val="1399"/>
              </a:lnSpc>
            </a:pPr>
            <a:r>
              <a:rPr lang="en-US" sz="999" spc="132">
                <a:solidFill>
                  <a:srgbClr val="084349"/>
                </a:solidFill>
                <a:latin typeface="Arimo Bold Italics"/>
              </a:rPr>
              <a:t>TEMPS DE QUESTIONS (15 minutes)</a:t>
            </a:r>
          </a:p>
        </p:txBody>
      </p:sp>
      <p:sp>
        <p:nvSpPr>
          <p:cNvPr id="22" name="TextBox 22"/>
          <p:cNvSpPr txBox="1"/>
          <p:nvPr/>
        </p:nvSpPr>
        <p:spPr>
          <a:xfrm>
            <a:off x="1444917" y="700623"/>
            <a:ext cx="1150524" cy="199714"/>
          </a:xfrm>
          <a:prstGeom prst="rect">
            <a:avLst/>
          </a:prstGeom>
        </p:spPr>
        <p:txBody>
          <a:bodyPr lIns="0" tIns="0" rIns="0" bIns="0" rtlCol="0" anchor="t">
            <a:spAutoFit/>
          </a:bodyPr>
          <a:lstStyle/>
          <a:p>
            <a:pPr algn="ctr">
              <a:lnSpc>
                <a:spcPts val="1592"/>
              </a:lnSpc>
              <a:spcBef>
                <a:spcPct val="0"/>
              </a:spcBef>
            </a:pPr>
            <a:r>
              <a:rPr lang="en-US" sz="1137" spc="151">
                <a:solidFill>
                  <a:srgbClr val="FFFFFF"/>
                </a:solidFill>
                <a:latin typeface="Arimo Bold"/>
              </a:rPr>
              <a:t>11h15-11H35</a:t>
            </a:r>
          </a:p>
        </p:txBody>
      </p:sp>
      <p:sp>
        <p:nvSpPr>
          <p:cNvPr id="23" name="TextBox 23"/>
          <p:cNvSpPr txBox="1"/>
          <p:nvPr/>
        </p:nvSpPr>
        <p:spPr>
          <a:xfrm>
            <a:off x="2831636" y="6882119"/>
            <a:ext cx="2623347" cy="223686"/>
          </a:xfrm>
          <a:prstGeom prst="rect">
            <a:avLst/>
          </a:prstGeom>
        </p:spPr>
        <p:txBody>
          <a:bodyPr lIns="0" tIns="0" rIns="0" bIns="0" rtlCol="0" anchor="t">
            <a:spAutoFit/>
          </a:bodyPr>
          <a:lstStyle/>
          <a:p>
            <a:pPr algn="ctr">
              <a:lnSpc>
                <a:spcPts val="1715"/>
              </a:lnSpc>
              <a:spcBef>
                <a:spcPct val="0"/>
              </a:spcBef>
            </a:pPr>
            <a:r>
              <a:rPr lang="en-US" sz="1225" spc="162">
                <a:solidFill>
                  <a:srgbClr val="084349"/>
                </a:solidFill>
                <a:latin typeface="Arimo Bold"/>
              </a:rPr>
              <a:t>COLLATION DÉJEUNATOIRE</a:t>
            </a:r>
          </a:p>
        </p:txBody>
      </p:sp>
      <p:sp>
        <p:nvSpPr>
          <p:cNvPr id="24" name="TextBox 24"/>
          <p:cNvSpPr txBox="1"/>
          <p:nvPr/>
        </p:nvSpPr>
        <p:spPr>
          <a:xfrm>
            <a:off x="1380173" y="6898867"/>
            <a:ext cx="1150524" cy="199714"/>
          </a:xfrm>
          <a:prstGeom prst="rect">
            <a:avLst/>
          </a:prstGeom>
        </p:spPr>
        <p:txBody>
          <a:bodyPr lIns="0" tIns="0" rIns="0" bIns="0" rtlCol="0" anchor="t">
            <a:spAutoFit/>
          </a:bodyPr>
          <a:lstStyle/>
          <a:p>
            <a:pPr algn="ctr">
              <a:lnSpc>
                <a:spcPts val="1592"/>
              </a:lnSpc>
              <a:spcBef>
                <a:spcPct val="0"/>
              </a:spcBef>
            </a:pPr>
            <a:r>
              <a:rPr lang="en-US" sz="1137" spc="151">
                <a:solidFill>
                  <a:srgbClr val="FFFFFF"/>
                </a:solidFill>
                <a:latin typeface="Arimo Bold"/>
              </a:rPr>
              <a:t>13H00</a:t>
            </a:r>
          </a:p>
        </p:txBody>
      </p:sp>
      <p:sp>
        <p:nvSpPr>
          <p:cNvPr id="25" name="TextBox 25"/>
          <p:cNvSpPr txBox="1"/>
          <p:nvPr/>
        </p:nvSpPr>
        <p:spPr>
          <a:xfrm>
            <a:off x="1380172" y="1166883"/>
            <a:ext cx="6292784" cy="336286"/>
          </a:xfrm>
          <a:prstGeom prst="rect">
            <a:avLst/>
          </a:prstGeom>
        </p:spPr>
        <p:txBody>
          <a:bodyPr lIns="0" tIns="0" rIns="0" bIns="0" rtlCol="0" anchor="t">
            <a:spAutoFit/>
          </a:bodyPr>
          <a:lstStyle/>
          <a:p>
            <a:pPr marL="215899" lvl="1" indent="-107950">
              <a:lnSpc>
                <a:spcPts val="1399"/>
              </a:lnSpc>
              <a:buFont typeface="Arial"/>
              <a:buChar char="•"/>
            </a:pPr>
            <a:r>
              <a:rPr lang="en-US" sz="999" spc="132">
                <a:solidFill>
                  <a:srgbClr val="000000"/>
                </a:solidFill>
                <a:latin typeface="Arimo"/>
              </a:rPr>
              <a:t>Quels effets de l’environnement et des stratégies de lutte sur les charges virales ? </a:t>
            </a:r>
          </a:p>
          <a:p>
            <a:pPr>
              <a:lnSpc>
                <a:spcPts val="1399"/>
              </a:lnSpc>
              <a:spcBef>
                <a:spcPct val="0"/>
              </a:spcBef>
            </a:pPr>
            <a:r>
              <a:rPr lang="en-US" sz="999" spc="132">
                <a:solidFill>
                  <a:srgbClr val="000000"/>
                </a:solidFill>
                <a:latin typeface="Arimo"/>
              </a:rPr>
              <a:t>    (</a:t>
            </a:r>
            <a:r>
              <a:rPr lang="en-US" sz="999" spc="132">
                <a:solidFill>
                  <a:srgbClr val="000000"/>
                </a:solidFill>
                <a:latin typeface="Arimo Italics"/>
              </a:rPr>
              <a:t>Cristina Marzachi, Valeria Grande et Simone Tosi</a:t>
            </a:r>
            <a:r>
              <a:rPr lang="en-US" sz="999" spc="132">
                <a:solidFill>
                  <a:srgbClr val="000000"/>
                </a:solidFill>
                <a:latin typeface="Arimo"/>
              </a:rPr>
              <a:t>)</a:t>
            </a:r>
          </a:p>
        </p:txBody>
      </p:sp>
      <p:grpSp>
        <p:nvGrpSpPr>
          <p:cNvPr id="26" name="Group 26"/>
          <p:cNvGrpSpPr/>
          <p:nvPr/>
        </p:nvGrpSpPr>
        <p:grpSpPr>
          <a:xfrm>
            <a:off x="1380173" y="62082"/>
            <a:ext cx="1280014" cy="381521"/>
            <a:chOff x="0" y="0"/>
            <a:chExt cx="524240" cy="156255"/>
          </a:xfrm>
        </p:grpSpPr>
        <p:sp>
          <p:nvSpPr>
            <p:cNvPr id="27" name="Freeform 27"/>
            <p:cNvSpPr/>
            <p:nvPr/>
          </p:nvSpPr>
          <p:spPr>
            <a:xfrm>
              <a:off x="0" y="0"/>
              <a:ext cx="524240" cy="156255"/>
            </a:xfrm>
            <a:custGeom>
              <a:avLst/>
              <a:gdLst/>
              <a:ahLst/>
              <a:cxnLst/>
              <a:rect l="l" t="t" r="r" b="b"/>
              <a:pathLst>
                <a:path w="524240" h="156255">
                  <a:moveTo>
                    <a:pt x="0" y="0"/>
                  </a:moveTo>
                  <a:lnTo>
                    <a:pt x="524240" y="0"/>
                  </a:lnTo>
                  <a:lnTo>
                    <a:pt x="524240" y="156255"/>
                  </a:lnTo>
                  <a:lnTo>
                    <a:pt x="0" y="156255"/>
                  </a:lnTo>
                  <a:close/>
                </a:path>
              </a:pathLst>
            </a:custGeom>
            <a:solidFill>
              <a:srgbClr val="000000">
                <a:alpha val="0"/>
              </a:srgbClr>
            </a:solidFill>
            <a:ln w="19050" cap="sq">
              <a:solidFill>
                <a:srgbClr val="000000"/>
              </a:solidFill>
              <a:prstDash val="solid"/>
              <a:miter/>
            </a:ln>
          </p:spPr>
        </p:sp>
        <p:sp>
          <p:nvSpPr>
            <p:cNvPr id="28" name="TextBox 28"/>
            <p:cNvSpPr txBox="1"/>
            <p:nvPr/>
          </p:nvSpPr>
          <p:spPr>
            <a:xfrm>
              <a:off x="0" y="-28575"/>
              <a:ext cx="524240" cy="184830"/>
            </a:xfrm>
            <a:prstGeom prst="rect">
              <a:avLst/>
            </a:prstGeom>
          </p:spPr>
          <p:txBody>
            <a:bodyPr lIns="44452" tIns="44452" rIns="44452" bIns="44452" rtlCol="0" anchor="ctr"/>
            <a:lstStyle/>
            <a:p>
              <a:pPr algn="ctr">
                <a:lnSpc>
                  <a:spcPts val="1592"/>
                </a:lnSpc>
              </a:pPr>
              <a:endParaRPr/>
            </a:p>
          </p:txBody>
        </p:sp>
      </p:grpSp>
      <p:sp>
        <p:nvSpPr>
          <p:cNvPr id="29" name="TextBox 29"/>
          <p:cNvSpPr txBox="1"/>
          <p:nvPr/>
        </p:nvSpPr>
        <p:spPr>
          <a:xfrm>
            <a:off x="1700596" y="121949"/>
            <a:ext cx="639167" cy="223686"/>
          </a:xfrm>
          <a:prstGeom prst="rect">
            <a:avLst/>
          </a:prstGeom>
        </p:spPr>
        <p:txBody>
          <a:bodyPr lIns="0" tIns="0" rIns="0" bIns="0" rtlCol="0" anchor="t">
            <a:spAutoFit/>
          </a:bodyPr>
          <a:lstStyle/>
          <a:p>
            <a:pPr algn="ctr">
              <a:lnSpc>
                <a:spcPts val="1715"/>
              </a:lnSpc>
              <a:spcBef>
                <a:spcPct val="0"/>
              </a:spcBef>
            </a:pPr>
            <a:r>
              <a:rPr lang="en-US" sz="1225" spc="162">
                <a:solidFill>
                  <a:srgbClr val="084349"/>
                </a:solidFill>
                <a:latin typeface="Arimo Bold"/>
              </a:rPr>
              <a:t>PAUSE</a:t>
            </a:r>
          </a:p>
        </p:txBody>
      </p:sp>
      <p:sp>
        <p:nvSpPr>
          <p:cNvPr id="30" name="TextBox 30"/>
          <p:cNvSpPr txBox="1"/>
          <p:nvPr/>
        </p:nvSpPr>
        <p:spPr>
          <a:xfrm>
            <a:off x="2741012" y="138698"/>
            <a:ext cx="1083735" cy="199714"/>
          </a:xfrm>
          <a:prstGeom prst="rect">
            <a:avLst/>
          </a:prstGeom>
        </p:spPr>
        <p:txBody>
          <a:bodyPr lIns="0" tIns="0" rIns="0" bIns="0" rtlCol="0" anchor="t">
            <a:spAutoFit/>
          </a:bodyPr>
          <a:lstStyle/>
          <a:p>
            <a:pPr algn="ctr">
              <a:lnSpc>
                <a:spcPts val="1592"/>
              </a:lnSpc>
              <a:spcBef>
                <a:spcPct val="0"/>
              </a:spcBef>
            </a:pPr>
            <a:r>
              <a:rPr lang="en-US" sz="1137" spc="151">
                <a:solidFill>
                  <a:srgbClr val="084349"/>
                </a:solidFill>
                <a:latin typeface="Arimo Bold"/>
              </a:rPr>
              <a:t>10h55-11h15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Personnalisé</PresentationFormat>
  <Paragraphs>65</Paragraphs>
  <Slides>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vt:i4>
      </vt:variant>
    </vt:vector>
  </HeadingPairs>
  <TitlesOfParts>
    <vt:vector size="14" baseType="lpstr">
      <vt:lpstr>Arimo Italics</vt:lpstr>
      <vt:lpstr>Arimo Bold</vt:lpstr>
      <vt:lpstr>League Spartan</vt:lpstr>
      <vt:lpstr>Arimo Bold Italics</vt:lpstr>
      <vt:lpstr>DM Sans</vt:lpstr>
      <vt:lpstr>ITC Motter Corpus Regular</vt:lpstr>
      <vt:lpstr>Arial</vt:lpstr>
      <vt:lpstr>Arimo</vt:lpstr>
      <vt:lpstr>Calibri</vt:lpstr>
      <vt:lpstr>Office Theme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Stratégies de lutte contre Varroa en hiver Restitution des résultats du projet Franco-italien Apinverno 2023-2024</dc:title>
  <cp:lastModifiedBy>Guillaume Kairo</cp:lastModifiedBy>
  <cp:revision>1</cp:revision>
  <dcterms:created xsi:type="dcterms:W3CDTF">2006-08-16T00:00:00Z</dcterms:created>
  <dcterms:modified xsi:type="dcterms:W3CDTF">2024-01-10T16:32:39Z</dcterms:modified>
  <dc:identifier>DAF5eHBp4ho</dc:identifier>
</cp:coreProperties>
</file>